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mp" ContentType="image/p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580"/>
  </p:normalViewPr>
  <p:slideViewPr>
    <p:cSldViewPr snapToGrid="0" snapToObjects="1">
      <p:cViewPr>
        <p:scale>
          <a:sx n="82" d="100"/>
          <a:sy n="82" d="100"/>
        </p:scale>
        <p:origin x="496" y="10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E9C2-EB4E-9948-B1A6-4824283F1BDE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26C3-5028-2945-8D1C-37083DB1E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75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E9C2-EB4E-9948-B1A6-4824283F1BDE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26C3-5028-2945-8D1C-37083DB1E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429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E9C2-EB4E-9948-B1A6-4824283F1BDE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26C3-5028-2945-8D1C-37083DB1E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4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E9C2-EB4E-9948-B1A6-4824283F1BDE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26C3-5028-2945-8D1C-37083DB1E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17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E9C2-EB4E-9948-B1A6-4824283F1BDE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26C3-5028-2945-8D1C-37083DB1E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7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E9C2-EB4E-9948-B1A6-4824283F1BDE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26C3-5028-2945-8D1C-37083DB1E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5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E9C2-EB4E-9948-B1A6-4824283F1BDE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26C3-5028-2945-8D1C-37083DB1E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9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E9C2-EB4E-9948-B1A6-4824283F1BDE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26C3-5028-2945-8D1C-37083DB1E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8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E9C2-EB4E-9948-B1A6-4824283F1BDE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26C3-5028-2945-8D1C-37083DB1E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69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E9C2-EB4E-9948-B1A6-4824283F1BDE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26C3-5028-2945-8D1C-37083DB1E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19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E9C2-EB4E-9948-B1A6-4824283F1BDE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26C3-5028-2945-8D1C-37083DB1E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67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8E9C2-EB4E-9948-B1A6-4824283F1BDE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626C3-5028-2945-8D1C-37083DB1E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87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mp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932591"/>
            <a:ext cx="9144000" cy="23876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１次元</a:t>
            </a:r>
            <a:r>
              <a:rPr kumimoji="1" lang="en-US" altLang="ja-JP" dirty="0" smtClean="0"/>
              <a:t>MHD</a:t>
            </a:r>
            <a:r>
              <a:rPr kumimoji="1" lang="ja-JP" altLang="en-US" dirty="0" smtClean="0"/>
              <a:t>コードの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スクラッチ開発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加熱・冷却の陰的解法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909977"/>
            <a:ext cx="9144000" cy="1655762"/>
          </a:xfrm>
        </p:spPr>
        <p:txBody>
          <a:bodyPr/>
          <a:lstStyle/>
          <a:p>
            <a:r>
              <a:rPr kumimoji="1" lang="ja-JP" altLang="en-US" dirty="0" smtClean="0"/>
              <a:t>千葉大学　冨吉拓馬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077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研究テーマ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MHD</a:t>
            </a:r>
            <a:r>
              <a:rPr lang="ja-JP" altLang="en-US" dirty="0" smtClean="0"/>
              <a:t>シミュレーションによる分子</a:t>
            </a:r>
            <a:r>
              <a:rPr lang="ja-JP" altLang="en-US" dirty="0"/>
              <a:t>ガスループの形成機構の解明</a:t>
            </a:r>
          </a:p>
          <a:p>
            <a:endParaRPr kumimoji="1" lang="ja-JP" altLang="en-US" dirty="0"/>
          </a:p>
        </p:txBody>
      </p:sp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182" y="2287994"/>
            <a:ext cx="2532996" cy="4023906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480680" y="6404937"/>
            <a:ext cx="18870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mtClean="0"/>
              <a:t>Fukui et al 2006</a:t>
            </a:r>
            <a:endParaRPr lang="en-US" altLang="ja-JP" dirty="0" smtClean="0"/>
          </a:p>
        </p:txBody>
      </p:sp>
      <p:pic>
        <p:nvPicPr>
          <p:cNvPr id="6" name="コンテンツ プレースホルダー 3" descr="画面の領域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958"/>
          <a:stretch/>
        </p:blipFill>
        <p:spPr bwMode="auto">
          <a:xfrm>
            <a:off x="5151947" y="2958407"/>
            <a:ext cx="6912864" cy="1730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9314822" y="4688980"/>
            <a:ext cx="25234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Peng &amp; Matsumoto 2017</a:t>
            </a:r>
            <a:endParaRPr lang="ja-JP" altLang="en-US" sz="1600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5732050" y="5195133"/>
            <a:ext cx="5752658" cy="1116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 smtClean="0"/>
              <a:t>銀河面の速度シアと磁場の効果によって上空にガスが溜まる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9305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目的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6096000" y="1825625"/>
            <a:ext cx="0" cy="4922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38807" y="1825625"/>
            <a:ext cx="4618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①</a:t>
            </a:r>
            <a:r>
              <a:rPr kumimoji="1" lang="en-US" altLang="ja-JP" sz="2400" dirty="0" smtClean="0"/>
              <a:t>MHD</a:t>
            </a:r>
            <a:r>
              <a:rPr kumimoji="1" lang="ja-JP" altLang="en-US" sz="2400" dirty="0" smtClean="0"/>
              <a:t>コードの理解を深めたい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80083" y="1825624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②加熱・冷却を陰的に解きたい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74371" y="2764221"/>
            <a:ext cx="456149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今使ってるコード</a:t>
            </a:r>
            <a:r>
              <a:rPr kumimoji="1" lang="ja-JP" altLang="en-US" dirty="0" smtClean="0"/>
              <a:t>の問題：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１タイムステップ間に冷却が効き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すぎないように</a:t>
            </a:r>
            <a:r>
              <a:rPr kumimoji="1" lang="en-US" altLang="ja-JP" dirty="0" err="1" smtClean="0"/>
              <a:t>dt</a:t>
            </a:r>
            <a:r>
              <a:rPr kumimoji="1" lang="ja-JP" altLang="en-US" dirty="0" smtClean="0"/>
              <a:t>を小さく取る必要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kumimoji="1" lang="ja-JP" altLang="en-US" dirty="0" smtClean="0"/>
              <a:t>があり、計算時間が長くなる</a:t>
            </a:r>
            <a:endParaRPr kumimoji="1" lang="en-US" altLang="ja-JP" dirty="0" smtClean="0"/>
          </a:p>
        </p:txBody>
      </p:sp>
      <p:sp>
        <p:nvSpPr>
          <p:cNvPr id="14" name="下矢印 13"/>
          <p:cNvSpPr/>
          <p:nvPr/>
        </p:nvSpPr>
        <p:spPr>
          <a:xfrm>
            <a:off x="8660524" y="4172607"/>
            <a:ext cx="357352" cy="59909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474371" y="4887311"/>
            <a:ext cx="456149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加熱・冷却を陰的に解くことで大きいタイムステップで高速、安定に解けるようにしたい</a:t>
            </a:r>
            <a:endParaRPr kumimoji="1" lang="en-US" altLang="ja-JP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3447" y="2764221"/>
            <a:ext cx="5418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・</a:t>
            </a:r>
            <a:r>
              <a:rPr kumimoji="1" lang="en-US" altLang="ja-JP" sz="2000" dirty="0" smtClean="0"/>
              <a:t>MHD</a:t>
            </a:r>
            <a:r>
              <a:rPr kumimoji="1" lang="ja-JP" altLang="en-US" sz="2000" dirty="0" smtClean="0"/>
              <a:t>コードの理解が不足していると感じて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　いたので、一度スクラッチ開発したい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3996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やったこと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6096000" y="1825625"/>
            <a:ext cx="0" cy="4922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683197"/>
            <a:ext cx="2977055" cy="3554692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493986" y="1690688"/>
            <a:ext cx="53077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・１次元、１次精度、</a:t>
            </a:r>
            <a:r>
              <a:rPr kumimoji="1" lang="en-US" altLang="ja-JP" sz="2000" dirty="0" smtClean="0"/>
              <a:t>HLLD</a:t>
            </a:r>
            <a:r>
              <a:rPr kumimoji="1" lang="ja-JP" altLang="en-US" sz="2000" dirty="0" smtClean="0"/>
              <a:t>のコードを開発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・衝撃波菅問題をチェック</a:t>
            </a:r>
            <a:endParaRPr kumimoji="1" lang="en-US" altLang="ja-JP" sz="20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42289" y="6298549"/>
            <a:ext cx="17972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CANS+</a:t>
            </a:r>
            <a:r>
              <a:rPr kumimoji="1" lang="ja-JP" altLang="en-US" sz="1100" dirty="0" smtClean="0"/>
              <a:t>ホームページより</a:t>
            </a:r>
            <a:endParaRPr kumimoji="1" lang="ja-JP" altLang="en-US" sz="11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832" y="2683197"/>
            <a:ext cx="5160183" cy="1440051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6096000" y="1687513"/>
            <a:ext cx="53077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・現在使っている</a:t>
            </a:r>
            <a:r>
              <a:rPr lang="ja-JP" altLang="en-US" sz="2000" dirty="0" smtClean="0"/>
              <a:t>コードの加熱冷却の部分を</a:t>
            </a:r>
            <a:endParaRPr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陰的に変更</a:t>
            </a:r>
            <a:endParaRPr kumimoji="1" lang="en-US" altLang="ja-JP" sz="20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90291" y="2395399"/>
            <a:ext cx="5307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smtClean="0"/>
              <a:t>エネルギー方程式</a:t>
            </a:r>
            <a:endParaRPr kumimoji="1" lang="en-US" altLang="ja-JP" sz="20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6395659" y="4411046"/>
                <a:ext cx="1579342" cy="526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kumimoji="1" lang="ja-JP" altLang="en-US" i="1" smtClean="0">
                              <a:latin typeface="Cambria Math" charset="0"/>
                            </a:rPr>
                            <m:t>𝜕</m:t>
                          </m:r>
                          <m:r>
                            <a:rPr kumimoji="1" lang="en-US" altLang="ja-JP" b="0" i="1" smtClean="0">
                              <a:latin typeface="Cambria Math" charset="0"/>
                            </a:rPr>
                            <m:t>𝑈</m:t>
                          </m:r>
                        </m:num>
                        <m:den>
                          <m:r>
                            <a:rPr kumimoji="1" lang="en-US" altLang="ja-JP" i="1" smtClean="0">
                              <a:latin typeface="Cambria Math" charset="0"/>
                            </a:rPr>
                            <m:t>𝜕</m:t>
                          </m:r>
                          <m:r>
                            <a:rPr kumimoji="1" lang="en-US" altLang="ja-JP" b="0" i="1" smtClean="0">
                              <a:latin typeface="Cambria Math" charset="0"/>
                            </a:rPr>
                            <m:t>𝑡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charset="0"/>
                        </a:rPr>
                        <m:t>+</m:t>
                      </m:r>
                      <m:r>
                        <a:rPr lang="ja-JP" altLang="en-US" b="0" i="0" smtClean="0">
                          <a:latin typeface="Cambria Math" charset="0"/>
                        </a:rPr>
                        <m:t>∇</m:t>
                      </m:r>
                      <m:r>
                        <a:rPr lang="ja-JP" altLang="en-US" b="0" i="1" smtClean="0">
                          <a:latin typeface="Cambria Math" charset="0"/>
                        </a:rPr>
                        <m:t>・</m:t>
                      </m:r>
                      <m:r>
                        <a:rPr lang="en-US" altLang="ja-JP" b="0" i="1" smtClean="0">
                          <a:latin typeface="Cambria Math" charset="0"/>
                        </a:rPr>
                        <m:t>𝐹</m:t>
                      </m:r>
                      <m:r>
                        <a:rPr lang="en-US" altLang="ja-JP" b="0" i="1" smtClean="0">
                          <a:latin typeface="Cambria Math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charset="0"/>
                        </a:rPr>
                        <m:t>𝑆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5659" y="4411046"/>
                <a:ext cx="1579342" cy="526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6390291" y="5212102"/>
                <a:ext cx="1571392" cy="526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kumimoji="1" lang="ja-JP" altLang="en-US" i="1" smtClean="0">
                              <a:latin typeface="Cambria Math" charset="0"/>
                            </a:rPr>
                            <m:t>𝜕</m:t>
                          </m:r>
                          <m:r>
                            <a:rPr kumimoji="1" lang="en-US" altLang="ja-JP" b="0" i="1" smtClean="0">
                              <a:latin typeface="Cambria Math" charset="0"/>
                            </a:rPr>
                            <m:t>𝑈</m:t>
                          </m:r>
                        </m:num>
                        <m:den>
                          <m:r>
                            <a:rPr kumimoji="1" lang="en-US" altLang="ja-JP" i="1" smtClean="0">
                              <a:latin typeface="Cambria Math" charset="0"/>
                            </a:rPr>
                            <m:t>𝜕</m:t>
                          </m:r>
                          <m:r>
                            <a:rPr kumimoji="1" lang="en-US" altLang="ja-JP" b="0" i="1" smtClean="0">
                              <a:latin typeface="Cambria Math" charset="0"/>
                            </a:rPr>
                            <m:t>𝑡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charset="0"/>
                        </a:rPr>
                        <m:t>+</m:t>
                      </m:r>
                      <m:r>
                        <a:rPr lang="ja-JP" altLang="en-US" b="0" i="0" smtClean="0">
                          <a:latin typeface="Cambria Math" charset="0"/>
                        </a:rPr>
                        <m:t>∇</m:t>
                      </m:r>
                      <m:r>
                        <a:rPr lang="ja-JP" altLang="en-US" b="0" i="1" smtClean="0">
                          <a:latin typeface="Cambria Math" charset="0"/>
                        </a:rPr>
                        <m:t>・</m:t>
                      </m:r>
                      <m:r>
                        <a:rPr lang="en-US" altLang="ja-JP" b="0" i="1" smtClean="0">
                          <a:latin typeface="Cambria Math" charset="0"/>
                        </a:rPr>
                        <m:t>𝐹</m:t>
                      </m:r>
                      <m:r>
                        <a:rPr lang="en-US" altLang="ja-JP" b="0" i="1" smtClean="0">
                          <a:latin typeface="Cambria Math" charset="0"/>
                        </a:rPr>
                        <m:t>=0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0291" y="5212102"/>
                <a:ext cx="1571392" cy="526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/>
          <p:cNvSpPr txBox="1"/>
          <p:nvPr/>
        </p:nvSpPr>
        <p:spPr>
          <a:xfrm>
            <a:off x="6968238" y="490943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↓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68238" y="576697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mtClean="0"/>
              <a:t>↓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6923352" y="6102865"/>
                <a:ext cx="531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charset="0"/>
                            </a:rPr>
                            <m:t>𝐸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charset="0"/>
                            </a:rPr>
                            <m:t>∗ 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3352" y="6102865"/>
                <a:ext cx="531876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73770" b="-5901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7779083" y="6113883"/>
                <a:ext cx="19415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charset="0"/>
                            </a:rPr>
                            <m:t>𝐸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kumimoji="1" lang="en-US" altLang="ja-JP" b="0" i="1" smtClean="0">
                              <a:latin typeface="Cambria Math" charset="0"/>
                            </a:rPr>
                            <m:t>+1 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charset="0"/>
                            </a:rPr>
                            <m:t>𝐸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charset="0"/>
                            </a:rPr>
                            <m:t>∗</m:t>
                          </m:r>
                        </m:sup>
                      </m:sSup>
                      <m:r>
                        <a:rPr lang="en-US" altLang="ja-JP" b="0" i="1" smtClean="0">
                          <a:latin typeface="Cambria Math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charset="0"/>
                        </a:rPr>
                        <m:t>𝑆</m:t>
                      </m:r>
                      <m:r>
                        <m:rPr>
                          <m:sty m:val="p"/>
                        </m:rPr>
                        <a:rPr lang="en-US" altLang="ja-JP" b="0" i="0" smtClean="0">
                          <a:latin typeface="Cambria Math" charset="0"/>
                        </a:rPr>
                        <m:t>Δt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9083" y="6113883"/>
                <a:ext cx="1941557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73770" b="-5901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テキスト ボックス 15"/>
          <p:cNvSpPr txBox="1"/>
          <p:nvPr/>
        </p:nvSpPr>
        <p:spPr>
          <a:xfrm>
            <a:off x="7383736" y="612788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→</a:t>
            </a:r>
            <a:endParaRPr lang="en-US" altLang="ja-JP" dirty="0" smtClean="0"/>
          </a:p>
        </p:txBody>
      </p:sp>
      <p:sp>
        <p:nvSpPr>
          <p:cNvPr id="17" name="フレーム 16"/>
          <p:cNvSpPr/>
          <p:nvPr/>
        </p:nvSpPr>
        <p:spPr>
          <a:xfrm>
            <a:off x="11236271" y="3500220"/>
            <a:ext cx="609285" cy="574136"/>
          </a:xfrm>
          <a:prstGeom prst="fram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98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6591946" y="1825625"/>
            <a:ext cx="0" cy="4922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36" y="1531883"/>
            <a:ext cx="2392448" cy="1684283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37" y="3216166"/>
            <a:ext cx="2392448" cy="168428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37" y="5000177"/>
            <a:ext cx="2392448" cy="1684284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396240" y="134721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圧力</a:t>
            </a:r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63746" y="1665340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/>
              <a:t>n</a:t>
            </a:r>
            <a:r>
              <a:rPr lang="en-US" altLang="ja-JP" sz="1200" smtClean="0"/>
              <a:t>=</a:t>
            </a:r>
            <a:r>
              <a:rPr kumimoji="1" lang="en-US" altLang="ja-JP" sz="1200" smtClean="0"/>
              <a:t>100</a:t>
            </a:r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4874" y="5124149"/>
            <a:ext cx="72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/>
              <a:t>n</a:t>
            </a:r>
            <a:r>
              <a:rPr lang="en-US" altLang="ja-JP" sz="1200" smtClean="0"/>
              <a:t>=</a:t>
            </a:r>
            <a:r>
              <a:rPr kumimoji="1" lang="en-US" altLang="ja-JP" sz="1200" smtClean="0"/>
              <a:t>1000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63746" y="3345052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/>
              <a:t>n</a:t>
            </a:r>
            <a:r>
              <a:rPr lang="en-US" altLang="ja-JP" sz="1200" smtClean="0"/>
              <a:t>=4</a:t>
            </a:r>
            <a:r>
              <a:rPr kumimoji="1" lang="en-US" altLang="ja-JP" sz="1200" smtClean="0"/>
              <a:t>00</a:t>
            </a:r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12068" y="2811324"/>
            <a:ext cx="4058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smtClean="0"/>
              <a:t>t=0</a:t>
            </a:r>
            <a:endParaRPr kumimoji="1" lang="ja-JP" altLang="en-US" sz="105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79574" y="2728570"/>
            <a:ext cx="5164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/>
              <a:t>t=0.1</a:t>
            </a:r>
            <a:endParaRPr kumimoji="1" lang="ja-JP" altLang="en-US" sz="105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47295" y="2557408"/>
            <a:ext cx="5164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/>
              <a:t>t=0.2</a:t>
            </a:r>
            <a:endParaRPr kumimoji="1" lang="ja-JP" altLang="en-US" sz="1050" dirty="0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728" y="4162289"/>
            <a:ext cx="3502149" cy="2801719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3588301" y="4286633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t=0.1</a:t>
            </a:r>
            <a:endParaRPr kumimoji="1" lang="ja-JP" altLang="en-US" sz="1400" dirty="0"/>
          </a:p>
        </p:txBody>
      </p:sp>
      <p:grpSp>
        <p:nvGrpSpPr>
          <p:cNvPr id="21" name="図形グループ 20"/>
          <p:cNvGrpSpPr/>
          <p:nvPr/>
        </p:nvGrpSpPr>
        <p:grpSpPr>
          <a:xfrm>
            <a:off x="2796590" y="1715825"/>
            <a:ext cx="3536046" cy="2416371"/>
            <a:chOff x="2769681" y="1686375"/>
            <a:chExt cx="3025071" cy="2067194"/>
          </a:xfrm>
        </p:grpSpPr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9681" y="1686376"/>
              <a:ext cx="1486513" cy="1046506"/>
            </a:xfrm>
            <a:prstGeom prst="rect">
              <a:avLst/>
            </a:prstGeom>
          </p:spPr>
        </p:pic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184" y="1686375"/>
              <a:ext cx="1483843" cy="1044625"/>
            </a:xfrm>
            <a:prstGeom prst="rect">
              <a:avLst/>
            </a:prstGeom>
          </p:spPr>
        </p:pic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9681" y="2713256"/>
              <a:ext cx="1509241" cy="1040312"/>
            </a:xfrm>
            <a:prstGeom prst="rect">
              <a:avLst/>
            </a:prstGeom>
          </p:spPr>
        </p:pic>
        <p:pic>
          <p:nvPicPr>
            <p:cNvPr id="20" name="図 1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975" y="2694973"/>
              <a:ext cx="1539777" cy="1058596"/>
            </a:xfrm>
            <a:prstGeom prst="rect">
              <a:avLst/>
            </a:prstGeom>
          </p:spPr>
        </p:pic>
      </p:grpSp>
      <p:sp>
        <p:nvSpPr>
          <p:cNvPr id="22" name="タイトル 1"/>
          <p:cNvSpPr txBox="1">
            <a:spLocks/>
          </p:cNvSpPr>
          <p:nvPr/>
        </p:nvSpPr>
        <p:spPr>
          <a:xfrm>
            <a:off x="7871503" y="3623851"/>
            <a:ext cx="29795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デバッグ中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236301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144</Words>
  <Application>Microsoft Macintosh PowerPoint</Application>
  <PresentationFormat>ワイド画面</PresentationFormat>
  <Paragraphs>41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Cambria Math</vt:lpstr>
      <vt:lpstr>Yu Gothic</vt:lpstr>
      <vt:lpstr>Yu Gothic Light</vt:lpstr>
      <vt:lpstr>Arial</vt:lpstr>
      <vt:lpstr>ホワイト</vt:lpstr>
      <vt:lpstr>１次元MHDコードの スクラッチ開発 と 加熱・冷却の陰的解法</vt:lpstr>
      <vt:lpstr>研究テーマ</vt:lpstr>
      <vt:lpstr>目的</vt:lpstr>
      <vt:lpstr>やったこと</vt:lpstr>
      <vt:lpstr>結果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１次元MHDコードの スクラッチ開発 と 加熱・冷却の陰的解法</dc:title>
  <dc:creator>aeca1812</dc:creator>
  <cp:lastModifiedBy>aeca1812</cp:lastModifiedBy>
  <cp:revision>12</cp:revision>
  <dcterms:created xsi:type="dcterms:W3CDTF">2019-08-30T01:01:44Z</dcterms:created>
  <dcterms:modified xsi:type="dcterms:W3CDTF">2019-08-30T05:05:48Z</dcterms:modified>
</cp:coreProperties>
</file>