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tmp" ContentType="image/pn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57" r:id="rId4"/>
    <p:sldId id="260" r:id="rId5"/>
    <p:sldId id="261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/>
    <p:restoredTop sz="94580"/>
  </p:normalViewPr>
  <p:slideViewPr>
    <p:cSldViewPr snapToGrid="0" snapToObjects="1">
      <p:cViewPr>
        <p:scale>
          <a:sx n="82" d="100"/>
          <a:sy n="82" d="100"/>
        </p:scale>
        <p:origin x="496" y="10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E9C2-EB4E-9948-B1A6-4824283F1BDE}" type="datetimeFigureOut">
              <a:rPr kumimoji="1" lang="ja-JP" altLang="en-US" smtClean="0"/>
              <a:t>2019/8/30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26C3-5028-2945-8D1C-37083DB1E7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475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E9C2-EB4E-9948-B1A6-4824283F1BDE}" type="datetimeFigureOut">
              <a:rPr kumimoji="1" lang="ja-JP" altLang="en-US" smtClean="0"/>
              <a:t>2019/8/30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26C3-5028-2945-8D1C-37083DB1E7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6429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E9C2-EB4E-9948-B1A6-4824283F1BDE}" type="datetimeFigureOut">
              <a:rPr kumimoji="1" lang="ja-JP" altLang="en-US" smtClean="0"/>
              <a:t>2019/8/30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26C3-5028-2945-8D1C-37083DB1E7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944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E9C2-EB4E-9948-B1A6-4824283F1BDE}" type="datetimeFigureOut">
              <a:rPr kumimoji="1" lang="ja-JP" altLang="en-US" smtClean="0"/>
              <a:t>2019/8/30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26C3-5028-2945-8D1C-37083DB1E7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8172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E9C2-EB4E-9948-B1A6-4824283F1BDE}" type="datetimeFigureOut">
              <a:rPr kumimoji="1" lang="ja-JP" altLang="en-US" smtClean="0"/>
              <a:t>2019/8/30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26C3-5028-2945-8D1C-37083DB1E7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577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E9C2-EB4E-9948-B1A6-4824283F1BDE}" type="datetimeFigureOut">
              <a:rPr kumimoji="1" lang="ja-JP" altLang="en-US" smtClean="0"/>
              <a:t>2019/8/30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26C3-5028-2945-8D1C-37083DB1E7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51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E9C2-EB4E-9948-B1A6-4824283F1BDE}" type="datetimeFigureOut">
              <a:rPr kumimoji="1" lang="ja-JP" altLang="en-US" smtClean="0"/>
              <a:t>2019/8/30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26C3-5028-2945-8D1C-37083DB1E7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994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E9C2-EB4E-9948-B1A6-4824283F1BDE}" type="datetimeFigureOut">
              <a:rPr kumimoji="1" lang="ja-JP" altLang="en-US" smtClean="0"/>
              <a:t>2019/8/30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26C3-5028-2945-8D1C-37083DB1E7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381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E9C2-EB4E-9948-B1A6-4824283F1BDE}" type="datetimeFigureOut">
              <a:rPr kumimoji="1" lang="ja-JP" altLang="en-US" smtClean="0"/>
              <a:t>2019/8/30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26C3-5028-2945-8D1C-37083DB1E7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6696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E9C2-EB4E-9948-B1A6-4824283F1BDE}" type="datetimeFigureOut">
              <a:rPr kumimoji="1" lang="ja-JP" altLang="en-US" smtClean="0"/>
              <a:t>2019/8/30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26C3-5028-2945-8D1C-37083DB1E7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7192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E9C2-EB4E-9948-B1A6-4824283F1BDE}" type="datetimeFigureOut">
              <a:rPr kumimoji="1" lang="ja-JP" altLang="en-US" smtClean="0"/>
              <a:t>2019/8/30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626C3-5028-2945-8D1C-37083DB1E7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0678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8E9C2-EB4E-9948-B1A6-4824283F1BDE}" type="datetimeFigureOut">
              <a:rPr kumimoji="1" lang="ja-JP" altLang="en-US" smtClean="0"/>
              <a:t>2019/8/30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626C3-5028-2945-8D1C-37083DB1E7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5879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mp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Relationship Id="rId7" Type="http://schemas.openxmlformats.org/officeDocument/2006/relationships/image" Target="../media/image14.png"/><Relationship Id="rId8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932591"/>
            <a:ext cx="9144000" cy="2387600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 smtClean="0"/>
              <a:t>１次元</a:t>
            </a:r>
            <a:r>
              <a:rPr kumimoji="1" lang="en-US" altLang="ja-JP" dirty="0" smtClean="0"/>
              <a:t>MHD</a:t>
            </a:r>
            <a:r>
              <a:rPr kumimoji="1" lang="ja-JP" altLang="en-US" dirty="0" smtClean="0"/>
              <a:t>コードの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スクラッチ開発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と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加熱・冷却の陰的解法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4909977"/>
            <a:ext cx="9144000" cy="1655762"/>
          </a:xfrm>
        </p:spPr>
        <p:txBody>
          <a:bodyPr/>
          <a:lstStyle/>
          <a:p>
            <a:r>
              <a:rPr kumimoji="1" lang="ja-JP" altLang="en-US" dirty="0" smtClean="0"/>
              <a:t>千葉大学　冨吉拓馬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40077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研究テーマ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MHD</a:t>
            </a:r>
            <a:r>
              <a:rPr lang="ja-JP" altLang="en-US" dirty="0" smtClean="0"/>
              <a:t>シミュレーションによる分子</a:t>
            </a:r>
            <a:r>
              <a:rPr lang="ja-JP" altLang="en-US" dirty="0"/>
              <a:t>ガスループの形成機構の解明</a:t>
            </a:r>
          </a:p>
          <a:p>
            <a:endParaRPr kumimoji="1" lang="ja-JP" altLang="en-US" dirty="0"/>
          </a:p>
        </p:txBody>
      </p:sp>
      <p:pic>
        <p:nvPicPr>
          <p:cNvPr id="4" name="図 3" descr="画面の領域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4182" y="2287994"/>
            <a:ext cx="2532996" cy="4023906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2480680" y="6404937"/>
            <a:ext cx="18870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mtClean="0"/>
              <a:t>Fukui et al 2006</a:t>
            </a:r>
            <a:endParaRPr lang="en-US" altLang="ja-JP" dirty="0" smtClean="0"/>
          </a:p>
        </p:txBody>
      </p:sp>
      <p:pic>
        <p:nvPicPr>
          <p:cNvPr id="6" name="コンテンツ プレースホルダー 3" descr="画面の領域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958"/>
          <a:stretch/>
        </p:blipFill>
        <p:spPr bwMode="auto">
          <a:xfrm>
            <a:off x="5151947" y="2958407"/>
            <a:ext cx="6912864" cy="1730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テキスト ボックス 6"/>
          <p:cNvSpPr txBox="1"/>
          <p:nvPr/>
        </p:nvSpPr>
        <p:spPr>
          <a:xfrm>
            <a:off x="9314822" y="4688980"/>
            <a:ext cx="25234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/>
              <a:t>Peng &amp; Matsumoto 2017</a:t>
            </a:r>
            <a:endParaRPr lang="ja-JP" altLang="en-US" sz="1600" dirty="0"/>
          </a:p>
        </p:txBody>
      </p:sp>
      <p:sp>
        <p:nvSpPr>
          <p:cNvPr id="8" name="コンテンツ プレースホルダー 2"/>
          <p:cNvSpPr txBox="1">
            <a:spLocks/>
          </p:cNvSpPr>
          <p:nvPr/>
        </p:nvSpPr>
        <p:spPr>
          <a:xfrm>
            <a:off x="5732050" y="5195133"/>
            <a:ext cx="5752658" cy="1116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000" dirty="0" smtClean="0"/>
              <a:t>銀河面の速度シアと磁場の効果によって上空にガスが溜まる</a:t>
            </a:r>
            <a:endParaRPr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593052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目的</a:t>
            </a:r>
            <a:endParaRPr kumimoji="1" lang="ja-JP" altLang="en-US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6096000" y="1825625"/>
            <a:ext cx="0" cy="4922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/>
          <p:cNvSpPr txBox="1"/>
          <p:nvPr/>
        </p:nvSpPr>
        <p:spPr>
          <a:xfrm>
            <a:off x="438807" y="1825625"/>
            <a:ext cx="46185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/>
              <a:t>①</a:t>
            </a:r>
            <a:r>
              <a:rPr kumimoji="1" lang="en-US" altLang="ja-JP" sz="2400" dirty="0" smtClean="0"/>
              <a:t>MHD</a:t>
            </a:r>
            <a:r>
              <a:rPr kumimoji="1" lang="ja-JP" altLang="en-US" sz="2400" dirty="0" smtClean="0"/>
              <a:t>コードの理解を深めたい</a:t>
            </a:r>
            <a:endParaRPr kumimoji="1" lang="ja-JP" altLang="en-US" sz="24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180083" y="1825624"/>
            <a:ext cx="44935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/>
              <a:t>②加熱・冷却を陰的に解きたい</a:t>
            </a:r>
            <a:endParaRPr kumimoji="1" lang="ja-JP" altLang="en-US" sz="24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474371" y="2764221"/>
            <a:ext cx="456149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今使ってるコード</a:t>
            </a:r>
            <a:r>
              <a:rPr kumimoji="1" lang="ja-JP" altLang="en-US" dirty="0" smtClean="0"/>
              <a:t>の問題：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　１タイムステップ間に冷却が効き</a:t>
            </a:r>
            <a:endParaRPr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　すぎないように</a:t>
            </a:r>
            <a:r>
              <a:rPr kumimoji="1" lang="en-US" altLang="ja-JP" dirty="0" err="1" smtClean="0"/>
              <a:t>dt</a:t>
            </a:r>
            <a:r>
              <a:rPr kumimoji="1" lang="ja-JP" altLang="en-US" dirty="0" smtClean="0"/>
              <a:t>を小さく取る必要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　</a:t>
            </a:r>
            <a:r>
              <a:rPr kumimoji="1" lang="ja-JP" altLang="en-US" dirty="0" smtClean="0"/>
              <a:t>があり、計算時間が長くなる</a:t>
            </a:r>
            <a:endParaRPr kumimoji="1" lang="en-US" altLang="ja-JP" dirty="0" smtClean="0"/>
          </a:p>
        </p:txBody>
      </p:sp>
      <p:sp>
        <p:nvSpPr>
          <p:cNvPr id="14" name="下矢印 13"/>
          <p:cNvSpPr/>
          <p:nvPr/>
        </p:nvSpPr>
        <p:spPr>
          <a:xfrm>
            <a:off x="8660524" y="4172607"/>
            <a:ext cx="357352" cy="59909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474371" y="4887311"/>
            <a:ext cx="456149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加熱・冷却を陰的に解くことで大きいタイムステップで高速、安定に解けるようにしたい</a:t>
            </a:r>
            <a:endParaRPr kumimoji="1" lang="en-US" altLang="ja-JP" dirty="0" smtClean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93447" y="2764221"/>
            <a:ext cx="54184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・</a:t>
            </a:r>
            <a:r>
              <a:rPr kumimoji="1" lang="en-US" altLang="ja-JP" sz="2000" dirty="0" smtClean="0"/>
              <a:t>MHD</a:t>
            </a:r>
            <a:r>
              <a:rPr kumimoji="1" lang="ja-JP" altLang="en-US" sz="2000" dirty="0" smtClean="0"/>
              <a:t>コードの理解が不足していると感じて</a:t>
            </a:r>
            <a:endParaRPr kumimoji="1" lang="en-US" altLang="ja-JP" sz="2000" dirty="0" smtClean="0"/>
          </a:p>
          <a:p>
            <a:r>
              <a:rPr kumimoji="1" lang="ja-JP" altLang="en-US" sz="2000" dirty="0" smtClean="0"/>
              <a:t>　いたので、一度スクラッチ開発したい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739969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やったこと</a:t>
            </a:r>
            <a:endParaRPr kumimoji="1" lang="ja-JP" altLang="en-US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6096000" y="1825625"/>
            <a:ext cx="0" cy="4922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図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2683197"/>
            <a:ext cx="2977055" cy="3554692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/>
        </p:nvSpPr>
        <p:spPr>
          <a:xfrm>
            <a:off x="493986" y="1690688"/>
            <a:ext cx="53077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・１次元、１次精度、</a:t>
            </a:r>
            <a:r>
              <a:rPr kumimoji="1" lang="en-US" altLang="ja-JP" sz="2000" dirty="0" smtClean="0"/>
              <a:t>HLLD</a:t>
            </a:r>
            <a:r>
              <a:rPr kumimoji="1" lang="ja-JP" altLang="en-US" sz="2000" dirty="0" smtClean="0"/>
              <a:t>のコードを開発</a:t>
            </a:r>
            <a:endParaRPr kumimoji="1" lang="en-US" altLang="ja-JP" sz="2000" dirty="0" smtClean="0"/>
          </a:p>
          <a:p>
            <a:r>
              <a:rPr lang="ja-JP" altLang="en-US" sz="2000" dirty="0" smtClean="0"/>
              <a:t>・衝撃波菅問題をチェック</a:t>
            </a:r>
            <a:endParaRPr kumimoji="1" lang="en-US" altLang="ja-JP" sz="2000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342289" y="6298549"/>
            <a:ext cx="17972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 smtClean="0"/>
              <a:t>CANS+</a:t>
            </a:r>
            <a:r>
              <a:rPr kumimoji="1" lang="ja-JP" altLang="en-US" sz="1100" dirty="0" smtClean="0"/>
              <a:t>ホームページより</a:t>
            </a:r>
            <a:endParaRPr kumimoji="1" lang="ja-JP" altLang="en-US" sz="1100" dirty="0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7832" y="2683197"/>
            <a:ext cx="5160183" cy="1440051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6096000" y="1687513"/>
            <a:ext cx="53077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・現在使っている</a:t>
            </a:r>
            <a:r>
              <a:rPr lang="ja-JP" altLang="en-US" sz="2000" dirty="0" smtClean="0"/>
              <a:t>コードの加熱冷却の部分を</a:t>
            </a:r>
            <a:endParaRPr lang="en-US" altLang="ja-JP" sz="2000" dirty="0" smtClean="0"/>
          </a:p>
          <a:p>
            <a:r>
              <a:rPr kumimoji="1" lang="ja-JP" altLang="en-US" sz="2000" dirty="0"/>
              <a:t>　</a:t>
            </a:r>
            <a:r>
              <a:rPr kumimoji="1" lang="ja-JP" altLang="en-US" sz="2000" dirty="0" smtClean="0"/>
              <a:t>陰的に変更</a:t>
            </a:r>
            <a:endParaRPr kumimoji="1" lang="en-US" altLang="ja-JP" sz="2000" dirty="0" smtClean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390291" y="2395399"/>
            <a:ext cx="53077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smtClean="0"/>
              <a:t>エネルギー方程式</a:t>
            </a:r>
            <a:endParaRPr kumimoji="1" lang="en-US" altLang="ja-JP" sz="2000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テキスト ボックス 9"/>
              <p:cNvSpPr txBox="1"/>
              <p:nvPr/>
            </p:nvSpPr>
            <p:spPr>
              <a:xfrm>
                <a:off x="6395659" y="4411046"/>
                <a:ext cx="1579342" cy="5266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1" lang="en-US" altLang="ja-JP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kumimoji="1" lang="ja-JP" altLang="en-US" i="1" smtClean="0">
                              <a:latin typeface="Cambria Math" charset="0"/>
                            </a:rPr>
                            <m:t>𝜕</m:t>
                          </m:r>
                          <m:r>
                            <a:rPr kumimoji="1" lang="en-US" altLang="ja-JP" b="0" i="1" smtClean="0">
                              <a:latin typeface="Cambria Math" charset="0"/>
                            </a:rPr>
                            <m:t>𝑈</m:t>
                          </m:r>
                        </m:num>
                        <m:den>
                          <m:r>
                            <a:rPr kumimoji="1" lang="en-US" altLang="ja-JP" i="1" smtClean="0">
                              <a:latin typeface="Cambria Math" charset="0"/>
                            </a:rPr>
                            <m:t>𝜕</m:t>
                          </m:r>
                          <m:r>
                            <a:rPr kumimoji="1" lang="en-US" altLang="ja-JP" b="0" i="1" smtClean="0">
                              <a:latin typeface="Cambria Math" charset="0"/>
                            </a:rPr>
                            <m:t>𝑡</m:t>
                          </m:r>
                        </m:den>
                      </m:f>
                      <m:r>
                        <a:rPr kumimoji="1" lang="en-US" altLang="ja-JP" b="0" i="1" smtClean="0">
                          <a:latin typeface="Cambria Math" charset="0"/>
                        </a:rPr>
                        <m:t>+</m:t>
                      </m:r>
                      <m:r>
                        <a:rPr lang="ja-JP" altLang="en-US" b="0" i="0" smtClean="0">
                          <a:latin typeface="Cambria Math" charset="0"/>
                        </a:rPr>
                        <m:t>∇</m:t>
                      </m:r>
                      <m:r>
                        <a:rPr lang="ja-JP" altLang="en-US" b="0" i="1" smtClean="0">
                          <a:latin typeface="Cambria Math" charset="0"/>
                        </a:rPr>
                        <m:t>・</m:t>
                      </m:r>
                      <m:r>
                        <a:rPr lang="en-US" altLang="ja-JP" b="0" i="1" smtClean="0">
                          <a:latin typeface="Cambria Math" charset="0"/>
                        </a:rPr>
                        <m:t>𝐹</m:t>
                      </m:r>
                      <m:r>
                        <a:rPr lang="en-US" altLang="ja-JP" b="0" i="1" smtClean="0">
                          <a:latin typeface="Cambria Math" charset="0"/>
                        </a:rPr>
                        <m:t>=</m:t>
                      </m:r>
                      <m:r>
                        <a:rPr lang="en-US" altLang="ja-JP" b="0" i="1" smtClean="0">
                          <a:latin typeface="Cambria Math" charset="0"/>
                        </a:rPr>
                        <m:t>𝑆</m:t>
                      </m:r>
                    </m:oMath>
                  </m:oMathPara>
                </a14:m>
                <a:endParaRPr kumimoji="1" lang="ja-JP" altLang="en-US" dirty="0"/>
              </a:p>
            </p:txBody>
          </p:sp>
        </mc:Choice>
        <mc:Fallback>
          <p:sp>
            <p:nvSpPr>
              <p:cNvPr id="10" name="テキスト ボックス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5659" y="4411046"/>
                <a:ext cx="1579342" cy="52668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テキスト ボックス 10"/>
              <p:cNvSpPr txBox="1"/>
              <p:nvPr/>
            </p:nvSpPr>
            <p:spPr>
              <a:xfrm>
                <a:off x="6390291" y="5212102"/>
                <a:ext cx="1571392" cy="5266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1" lang="en-US" altLang="ja-JP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kumimoji="1" lang="ja-JP" altLang="en-US" i="1" smtClean="0">
                              <a:latin typeface="Cambria Math" charset="0"/>
                            </a:rPr>
                            <m:t>𝜕</m:t>
                          </m:r>
                          <m:r>
                            <a:rPr kumimoji="1" lang="en-US" altLang="ja-JP" b="0" i="1" smtClean="0">
                              <a:latin typeface="Cambria Math" charset="0"/>
                            </a:rPr>
                            <m:t>𝑈</m:t>
                          </m:r>
                        </m:num>
                        <m:den>
                          <m:r>
                            <a:rPr kumimoji="1" lang="en-US" altLang="ja-JP" i="1" smtClean="0">
                              <a:latin typeface="Cambria Math" charset="0"/>
                            </a:rPr>
                            <m:t>𝜕</m:t>
                          </m:r>
                          <m:r>
                            <a:rPr kumimoji="1" lang="en-US" altLang="ja-JP" b="0" i="1" smtClean="0">
                              <a:latin typeface="Cambria Math" charset="0"/>
                            </a:rPr>
                            <m:t>𝑡</m:t>
                          </m:r>
                        </m:den>
                      </m:f>
                      <m:r>
                        <a:rPr kumimoji="1" lang="en-US" altLang="ja-JP" b="0" i="1" smtClean="0">
                          <a:latin typeface="Cambria Math" charset="0"/>
                        </a:rPr>
                        <m:t>+</m:t>
                      </m:r>
                      <m:r>
                        <a:rPr lang="ja-JP" altLang="en-US" b="0" i="0" smtClean="0">
                          <a:latin typeface="Cambria Math" charset="0"/>
                        </a:rPr>
                        <m:t>∇</m:t>
                      </m:r>
                      <m:r>
                        <a:rPr lang="ja-JP" altLang="en-US" b="0" i="1" smtClean="0">
                          <a:latin typeface="Cambria Math" charset="0"/>
                        </a:rPr>
                        <m:t>・</m:t>
                      </m:r>
                      <m:r>
                        <a:rPr lang="en-US" altLang="ja-JP" b="0" i="1" smtClean="0">
                          <a:latin typeface="Cambria Math" charset="0"/>
                        </a:rPr>
                        <m:t>𝐹</m:t>
                      </m:r>
                      <m:r>
                        <a:rPr lang="en-US" altLang="ja-JP" b="0" i="1" smtClean="0">
                          <a:latin typeface="Cambria Math" charset="0"/>
                        </a:rPr>
                        <m:t>=0</m:t>
                      </m:r>
                    </m:oMath>
                  </m:oMathPara>
                </a14:m>
                <a:endParaRPr kumimoji="1" lang="ja-JP" altLang="en-US" dirty="0"/>
              </a:p>
            </p:txBody>
          </p:sp>
        </mc:Choice>
        <mc:Fallback>
          <p:sp>
            <p:nvSpPr>
              <p:cNvPr id="11" name="テキスト ボックス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0291" y="5212102"/>
                <a:ext cx="1571392" cy="52668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テキスト ボックス 11"/>
          <p:cNvSpPr txBox="1"/>
          <p:nvPr/>
        </p:nvSpPr>
        <p:spPr>
          <a:xfrm>
            <a:off x="6968238" y="4909435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↓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968238" y="5766971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mtClean="0"/>
              <a:t>↓</a:t>
            </a:r>
            <a:endParaRPr kumimoji="1" lang="ja-JP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テキスト ボックス 13"/>
              <p:cNvSpPr txBox="1"/>
              <p:nvPr/>
            </p:nvSpPr>
            <p:spPr>
              <a:xfrm>
                <a:off x="6923352" y="6102865"/>
                <a:ext cx="5318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1" lang="en-US" altLang="ja-JP" i="1" smtClean="0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kumimoji="1" lang="en-US" altLang="ja-JP" b="0" i="1" smtClean="0">
                              <a:latin typeface="Cambria Math" charset="0"/>
                            </a:rPr>
                            <m:t>𝐸</m:t>
                          </m:r>
                        </m:e>
                        <m:sup>
                          <m:r>
                            <a:rPr kumimoji="1" lang="en-US" altLang="ja-JP" b="0" i="1" smtClean="0">
                              <a:latin typeface="Cambria Math" charset="0"/>
                            </a:rPr>
                            <m:t>∗ </m:t>
                          </m:r>
                        </m:sup>
                      </m:sSup>
                    </m:oMath>
                  </m:oMathPara>
                </a14:m>
                <a:endParaRPr kumimoji="1" lang="ja-JP" altLang="en-US" dirty="0"/>
              </a:p>
            </p:txBody>
          </p:sp>
        </mc:Choice>
        <mc:Fallback>
          <p:sp>
            <p:nvSpPr>
              <p:cNvPr id="14" name="テキスト ボックス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3352" y="6102865"/>
                <a:ext cx="531876" cy="369332"/>
              </a:xfrm>
              <a:prstGeom prst="rect">
                <a:avLst/>
              </a:prstGeom>
              <a:blipFill rotWithShape="0">
                <a:blip r:embed="rId6"/>
                <a:stretch>
                  <a:fillRect t="-73770" b="-5901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テキスト ボックス 14"/>
              <p:cNvSpPr txBox="1"/>
              <p:nvPr/>
            </p:nvSpPr>
            <p:spPr>
              <a:xfrm>
                <a:off x="7779083" y="6113883"/>
                <a:ext cx="19415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1" lang="en-US" altLang="ja-JP" i="1" smtClean="0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kumimoji="1" lang="en-US" altLang="ja-JP" b="0" i="1" smtClean="0">
                              <a:latin typeface="Cambria Math" charset="0"/>
                            </a:rPr>
                            <m:t>𝐸</m:t>
                          </m:r>
                        </m:e>
                        <m:sup>
                          <m:r>
                            <a:rPr kumimoji="1" lang="en-US" altLang="ja-JP" b="0" i="1" smtClean="0">
                              <a:latin typeface="Cambria Math" charset="0"/>
                            </a:rPr>
                            <m:t>𝑛</m:t>
                          </m:r>
                          <m:r>
                            <a:rPr kumimoji="1" lang="en-US" altLang="ja-JP" b="0" i="1" smtClean="0">
                              <a:latin typeface="Cambria Math" charset="0"/>
                            </a:rPr>
                            <m:t>+1 </m:t>
                          </m:r>
                        </m:sup>
                      </m:sSup>
                      <m:r>
                        <a:rPr kumimoji="1" lang="en-US" altLang="ja-JP" b="0" i="1" smtClean="0">
                          <a:latin typeface="Cambria Math" charset="0"/>
                        </a:rPr>
                        <m:t>=</m:t>
                      </m:r>
                      <m:sSup>
                        <m:sSupPr>
                          <m:ctrlPr>
                            <a:rPr lang="en-US" altLang="ja-JP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charset="0"/>
                            </a:rPr>
                            <m:t>𝐸</m:t>
                          </m:r>
                        </m:e>
                        <m:sup>
                          <m:r>
                            <a:rPr lang="en-US" altLang="ja-JP" b="0" i="1" smtClean="0">
                              <a:latin typeface="Cambria Math" charset="0"/>
                            </a:rPr>
                            <m:t>∗</m:t>
                          </m:r>
                        </m:sup>
                      </m:sSup>
                      <m:r>
                        <a:rPr lang="en-US" altLang="ja-JP" b="0" i="1" smtClean="0">
                          <a:latin typeface="Cambria Math" charset="0"/>
                        </a:rPr>
                        <m:t>+</m:t>
                      </m:r>
                      <m:r>
                        <a:rPr lang="en-US" altLang="ja-JP" b="0" i="1" smtClean="0">
                          <a:latin typeface="Cambria Math" charset="0"/>
                        </a:rPr>
                        <m:t>𝑆</m:t>
                      </m:r>
                      <m:r>
                        <m:rPr>
                          <m:sty m:val="p"/>
                        </m:rPr>
                        <a:rPr lang="en-US" altLang="ja-JP" b="0" i="0" smtClean="0">
                          <a:latin typeface="Cambria Math" charset="0"/>
                        </a:rPr>
                        <m:t>Δt</m:t>
                      </m:r>
                    </m:oMath>
                  </m:oMathPara>
                </a14:m>
                <a:endParaRPr kumimoji="1" lang="ja-JP" altLang="en-US" dirty="0"/>
              </a:p>
            </p:txBody>
          </p:sp>
        </mc:Choice>
        <mc:Fallback>
          <p:sp>
            <p:nvSpPr>
              <p:cNvPr id="15" name="テキスト ボックス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9083" y="6113883"/>
                <a:ext cx="1941557" cy="369332"/>
              </a:xfrm>
              <a:prstGeom prst="rect">
                <a:avLst/>
              </a:prstGeom>
              <a:blipFill rotWithShape="0">
                <a:blip r:embed="rId7"/>
                <a:stretch>
                  <a:fillRect t="-73770" b="-5901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テキスト ボックス 15"/>
          <p:cNvSpPr txBox="1"/>
          <p:nvPr/>
        </p:nvSpPr>
        <p:spPr>
          <a:xfrm>
            <a:off x="7383736" y="612788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→</a:t>
            </a:r>
            <a:endParaRPr lang="en-US" altLang="ja-JP" dirty="0" smtClean="0"/>
          </a:p>
        </p:txBody>
      </p:sp>
      <p:sp>
        <p:nvSpPr>
          <p:cNvPr id="17" name="フレーム 16"/>
          <p:cNvSpPr/>
          <p:nvPr/>
        </p:nvSpPr>
        <p:spPr>
          <a:xfrm>
            <a:off x="11236271" y="3500220"/>
            <a:ext cx="609285" cy="574136"/>
          </a:xfrm>
          <a:prstGeom prst="fram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98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結果</a:t>
            </a:r>
            <a:endParaRPr kumimoji="1" lang="ja-JP" altLang="en-US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6591946" y="1825625"/>
            <a:ext cx="0" cy="4922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図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636" y="1531883"/>
            <a:ext cx="2392448" cy="1684283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637" y="3216166"/>
            <a:ext cx="2392448" cy="1684283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637" y="5000177"/>
            <a:ext cx="2392448" cy="1684284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396240" y="1347217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圧力</a:t>
            </a:r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863746" y="1665340"/>
            <a:ext cx="6415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/>
              <a:t>n</a:t>
            </a:r>
            <a:r>
              <a:rPr lang="en-US" altLang="ja-JP" sz="1200" smtClean="0"/>
              <a:t>=</a:t>
            </a:r>
            <a:r>
              <a:rPr kumimoji="1" lang="en-US" altLang="ja-JP" sz="1200" smtClean="0"/>
              <a:t>100</a:t>
            </a:r>
            <a:endParaRPr kumimoji="1" lang="ja-JP" altLang="en-US" sz="1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794874" y="5124149"/>
            <a:ext cx="7264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/>
              <a:t>n</a:t>
            </a:r>
            <a:r>
              <a:rPr lang="en-US" altLang="ja-JP" sz="1200" smtClean="0"/>
              <a:t>=</a:t>
            </a:r>
            <a:r>
              <a:rPr kumimoji="1" lang="en-US" altLang="ja-JP" sz="1200" smtClean="0"/>
              <a:t>1000</a:t>
            </a:r>
            <a:endParaRPr kumimoji="1" lang="ja-JP" altLang="en-US" sz="1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863746" y="3345052"/>
            <a:ext cx="6415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/>
              <a:t>n</a:t>
            </a:r>
            <a:r>
              <a:rPr lang="en-US" altLang="ja-JP" sz="1200" smtClean="0"/>
              <a:t>=4</a:t>
            </a:r>
            <a:r>
              <a:rPr kumimoji="1" lang="en-US" altLang="ja-JP" sz="1200" smtClean="0"/>
              <a:t>00</a:t>
            </a:r>
            <a:endParaRPr kumimoji="1" lang="ja-JP" altLang="en-US" sz="1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312068" y="2811324"/>
            <a:ext cx="40588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smtClean="0"/>
              <a:t>t=0</a:t>
            </a:r>
            <a:endParaRPr kumimoji="1" lang="ja-JP" altLang="en-US" sz="105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579574" y="2728570"/>
            <a:ext cx="51648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 smtClean="0"/>
              <a:t>t=0.1</a:t>
            </a:r>
            <a:endParaRPr kumimoji="1" lang="ja-JP" altLang="en-US" sz="105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747295" y="2557408"/>
            <a:ext cx="51648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 smtClean="0"/>
              <a:t>t=0.2</a:t>
            </a:r>
            <a:endParaRPr kumimoji="1" lang="ja-JP" altLang="en-US" sz="1050" dirty="0"/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2728" y="4162289"/>
            <a:ext cx="3502149" cy="2801719"/>
          </a:xfrm>
          <a:prstGeom prst="rect">
            <a:avLst/>
          </a:prstGeom>
        </p:spPr>
      </p:pic>
      <p:sp>
        <p:nvSpPr>
          <p:cNvPr id="15" name="テキスト ボックス 14"/>
          <p:cNvSpPr txBox="1"/>
          <p:nvPr/>
        </p:nvSpPr>
        <p:spPr>
          <a:xfrm>
            <a:off x="3588301" y="4286633"/>
            <a:ext cx="6222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 smtClean="0"/>
              <a:t>t=0.1</a:t>
            </a:r>
            <a:endParaRPr kumimoji="1" lang="ja-JP" altLang="en-US" sz="1400" dirty="0"/>
          </a:p>
        </p:txBody>
      </p:sp>
      <p:grpSp>
        <p:nvGrpSpPr>
          <p:cNvPr id="21" name="図形グループ 20"/>
          <p:cNvGrpSpPr/>
          <p:nvPr/>
        </p:nvGrpSpPr>
        <p:grpSpPr>
          <a:xfrm>
            <a:off x="2796590" y="1715825"/>
            <a:ext cx="3536046" cy="2416371"/>
            <a:chOff x="2769681" y="1686375"/>
            <a:chExt cx="3025071" cy="2067194"/>
          </a:xfrm>
        </p:grpSpPr>
        <p:pic>
          <p:nvPicPr>
            <p:cNvPr id="17" name="図 1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69681" y="1686376"/>
              <a:ext cx="1486513" cy="1046506"/>
            </a:xfrm>
            <a:prstGeom prst="rect">
              <a:avLst/>
            </a:prstGeom>
          </p:spPr>
        </p:pic>
        <p:pic>
          <p:nvPicPr>
            <p:cNvPr id="18" name="図 1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9184" y="1686375"/>
              <a:ext cx="1483843" cy="1044625"/>
            </a:xfrm>
            <a:prstGeom prst="rect">
              <a:avLst/>
            </a:prstGeom>
          </p:spPr>
        </p:pic>
        <p:pic>
          <p:nvPicPr>
            <p:cNvPr id="19" name="図 18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69681" y="2713256"/>
              <a:ext cx="1509241" cy="1040312"/>
            </a:xfrm>
            <a:prstGeom prst="rect">
              <a:avLst/>
            </a:prstGeom>
          </p:spPr>
        </p:pic>
        <p:pic>
          <p:nvPicPr>
            <p:cNvPr id="20" name="図 19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54975" y="2694973"/>
              <a:ext cx="1539777" cy="1058596"/>
            </a:xfrm>
            <a:prstGeom prst="rect">
              <a:avLst/>
            </a:prstGeom>
          </p:spPr>
        </p:pic>
      </p:grpSp>
      <p:sp>
        <p:nvSpPr>
          <p:cNvPr id="22" name="タイトル 1"/>
          <p:cNvSpPr txBox="1">
            <a:spLocks/>
          </p:cNvSpPr>
          <p:nvPr/>
        </p:nvSpPr>
        <p:spPr>
          <a:xfrm>
            <a:off x="7871503" y="3623851"/>
            <a:ext cx="29795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/>
              <a:t>デバッグ中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32363019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144</Words>
  <Application>Microsoft Macintosh PowerPoint</Application>
  <PresentationFormat>ワイド画面</PresentationFormat>
  <Paragraphs>41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Cambria Math</vt:lpstr>
      <vt:lpstr>Yu Gothic</vt:lpstr>
      <vt:lpstr>Yu Gothic Light</vt:lpstr>
      <vt:lpstr>Arial</vt:lpstr>
      <vt:lpstr>ホワイト</vt:lpstr>
      <vt:lpstr>１次元MHDコードの スクラッチ開発 と 加熱・冷却の陰的解法</vt:lpstr>
      <vt:lpstr>研究テーマ</vt:lpstr>
      <vt:lpstr>目的</vt:lpstr>
      <vt:lpstr>やったこと</vt:lpstr>
      <vt:lpstr>結果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１次元MHDコードの スクラッチ開発 と 加熱・冷却の陰的解法</dc:title>
  <dc:creator>aeca1812</dc:creator>
  <cp:lastModifiedBy>aeca1812</cp:lastModifiedBy>
  <cp:revision>12</cp:revision>
  <dcterms:created xsi:type="dcterms:W3CDTF">2019-08-30T01:01:44Z</dcterms:created>
  <dcterms:modified xsi:type="dcterms:W3CDTF">2019-08-30T05:05:48Z</dcterms:modified>
</cp:coreProperties>
</file>