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
  </p:notesMasterIdLst>
  <p:sldIdLst>
    <p:sldId id="256" r:id="rId2"/>
    <p:sldId id="264" r:id="rId3"/>
    <p:sldId id="270" r:id="rId4"/>
    <p:sldId id="271" r:id="rId5"/>
    <p:sldId id="273" r:id="rId6"/>
    <p:sldId id="272" r:id="rId7"/>
    <p:sldId id="274" r:id="rId8"/>
    <p:sldId id="276"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83"/>
    <p:restoredTop sz="94681"/>
  </p:normalViewPr>
  <p:slideViewPr>
    <p:cSldViewPr snapToGrid="0" snapToObjects="1">
      <p:cViewPr>
        <p:scale>
          <a:sx n="93" d="100"/>
          <a:sy n="93" d="100"/>
        </p:scale>
        <p:origin x="232"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B5377A-91B3-A24C-88A0-0F1A0D716589}" type="datetimeFigureOut">
              <a:rPr lang="en-US" smtClean="0"/>
              <a:t>8/30/19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410C72-7054-1E4D-83DD-00F87F943B2E}" type="slidenum">
              <a:rPr lang="en-US" smtClean="0"/>
              <a:t>‹#›</a:t>
            </a:fld>
            <a:endParaRPr lang="en-US"/>
          </a:p>
        </p:txBody>
      </p:sp>
    </p:spTree>
    <p:extLst>
      <p:ext uri="{BB962C8B-B14F-4D97-AF65-F5344CB8AC3E}">
        <p14:creationId xmlns:p14="http://schemas.microsoft.com/office/powerpoint/2010/main" val="2882674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Thank you all very much for coming today.</a:t>
            </a:r>
          </a:p>
          <a:p>
            <a:r>
              <a:rPr lang="en-US" dirty="0"/>
              <a:t>I appreciate this opportunity to speak to so many people.</a:t>
            </a:r>
          </a:p>
          <a:p>
            <a:r>
              <a:rPr lang="en-US" dirty="0"/>
              <a:t>Today, I will introduce to you about my study. </a:t>
            </a:r>
          </a:p>
          <a:p>
            <a:r>
              <a:rPr lang="en-US" dirty="0"/>
              <a:t>The title is “how to investigate </a:t>
            </a:r>
            <a:r>
              <a:rPr lang="en-US" dirty="0" err="1"/>
              <a:t>Phobos</a:t>
            </a:r>
            <a:r>
              <a:rPr lang="en-US" dirty="0"/>
              <a:t> with super computer”!</a:t>
            </a:r>
          </a:p>
          <a:p>
            <a:r>
              <a:rPr lang="en-US" dirty="0"/>
              <a:t>I’m sure that this topic will be important in a few years.</a:t>
            </a:r>
          </a:p>
          <a:p>
            <a:r>
              <a:rPr lang="en-US" dirty="0"/>
              <a:t>I will talk about this reason in my presentation. Please looking </a:t>
            </a:r>
            <a:r>
              <a:rPr lang="en-US" dirty="0" err="1"/>
              <a:t>forwad</a:t>
            </a:r>
            <a:r>
              <a:rPr lang="en-US" dirty="0"/>
              <a:t> to.</a:t>
            </a:r>
          </a:p>
          <a:p>
            <a:endParaRPr lang="en-US" dirty="0"/>
          </a:p>
        </p:txBody>
      </p:sp>
      <p:sp>
        <p:nvSpPr>
          <p:cNvPr id="4" name="Slide Number Placeholder 3"/>
          <p:cNvSpPr>
            <a:spLocks noGrp="1"/>
          </p:cNvSpPr>
          <p:nvPr>
            <p:ph type="sldNum" sz="quarter" idx="5"/>
          </p:nvPr>
        </p:nvSpPr>
        <p:spPr/>
        <p:txBody>
          <a:bodyPr/>
          <a:lstStyle/>
          <a:p>
            <a:fld id="{BC4F3F2D-0FBC-044E-BBE0-9E037A0DD174}" type="slidenum">
              <a:rPr lang="en-US" smtClean="0"/>
              <a:t>1</a:t>
            </a:fld>
            <a:endParaRPr lang="en-US"/>
          </a:p>
        </p:txBody>
      </p:sp>
    </p:spTree>
    <p:extLst>
      <p:ext uri="{BB962C8B-B14F-4D97-AF65-F5344CB8AC3E}">
        <p14:creationId xmlns:p14="http://schemas.microsoft.com/office/powerpoint/2010/main" val="3433472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So before starting to my presentation, I’ll introduce my self briefly. </a:t>
            </a:r>
          </a:p>
          <a:p>
            <a:r>
              <a:rPr lang="en-US" dirty="0"/>
              <a:t>I’m Tanabe Masaki and I belongs to the Planetary </a:t>
            </a:r>
            <a:r>
              <a:rPr lang="en-US" dirty="0" err="1"/>
              <a:t>Atomospheric</a:t>
            </a:r>
            <a:r>
              <a:rPr lang="en-US" dirty="0"/>
              <a:t> Group.</a:t>
            </a:r>
          </a:p>
          <a:p>
            <a:r>
              <a:rPr lang="en-US" dirty="0"/>
              <a:t>My  study topic is the Space plasma simulation.</a:t>
            </a:r>
          </a:p>
          <a:p>
            <a:r>
              <a:rPr lang="en-US" dirty="0" err="1"/>
              <a:t>Ther</a:t>
            </a:r>
            <a:r>
              <a:rPr lang="en-US" dirty="0"/>
              <a:t> are many difficult and complex but fantastic </a:t>
            </a:r>
            <a:r>
              <a:rPr lang="en-US" dirty="0" err="1"/>
              <a:t>phenomenas</a:t>
            </a:r>
            <a:r>
              <a:rPr lang="en-US" dirty="0"/>
              <a:t> in space plasma physics.</a:t>
            </a:r>
          </a:p>
          <a:p>
            <a:endParaRPr lang="en-US" dirty="0"/>
          </a:p>
          <a:p>
            <a:r>
              <a:rPr lang="en-US" dirty="0"/>
              <a:t>And In my </a:t>
            </a:r>
            <a:r>
              <a:rPr lang="en-US" dirty="0" err="1"/>
              <a:t>dayly</a:t>
            </a:r>
            <a:r>
              <a:rPr lang="en-US" dirty="0"/>
              <a:t> life, sometimes I play the jazz piano in Live house in </a:t>
            </a:r>
            <a:r>
              <a:rPr lang="en-US" dirty="0" err="1"/>
              <a:t>Kokubun-cho</a:t>
            </a:r>
            <a:r>
              <a:rPr lang="en-US" dirty="0"/>
              <a:t>.</a:t>
            </a:r>
          </a:p>
          <a:p>
            <a:r>
              <a:rPr lang="en-US" dirty="0"/>
              <a:t>More information about this, please follow my account  or look at my homepage.</a:t>
            </a:r>
          </a:p>
        </p:txBody>
      </p:sp>
      <p:sp>
        <p:nvSpPr>
          <p:cNvPr id="4" name="Slide Number Placeholder 3"/>
          <p:cNvSpPr>
            <a:spLocks noGrp="1"/>
          </p:cNvSpPr>
          <p:nvPr>
            <p:ph type="sldNum" sz="quarter" idx="5"/>
          </p:nvPr>
        </p:nvSpPr>
        <p:spPr/>
        <p:txBody>
          <a:bodyPr/>
          <a:lstStyle/>
          <a:p>
            <a:fld id="{BC4F3F2D-0FBC-044E-BBE0-9E037A0DD174}" type="slidenum">
              <a:rPr lang="en-US" smtClean="0"/>
              <a:t>2</a:t>
            </a:fld>
            <a:endParaRPr lang="en-US"/>
          </a:p>
        </p:txBody>
      </p:sp>
    </p:spTree>
    <p:extLst>
      <p:ext uri="{BB962C8B-B14F-4D97-AF65-F5344CB8AC3E}">
        <p14:creationId xmlns:p14="http://schemas.microsoft.com/office/powerpoint/2010/main" val="840426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topic makes </a:t>
            </a:r>
            <a:r>
              <a:rPr lang="en-US" dirty="0" err="1"/>
              <a:t>Phobos’s</a:t>
            </a:r>
            <a:r>
              <a:rPr lang="en-US" dirty="0"/>
              <a:t> space weathering more difficulty. </a:t>
            </a:r>
          </a:p>
          <a:p>
            <a:endParaRPr lang="en-US" dirty="0"/>
          </a:p>
        </p:txBody>
      </p:sp>
      <p:sp>
        <p:nvSpPr>
          <p:cNvPr id="4" name="Slide Number Placeholder 3"/>
          <p:cNvSpPr>
            <a:spLocks noGrp="1"/>
          </p:cNvSpPr>
          <p:nvPr>
            <p:ph type="sldNum" sz="quarter" idx="5"/>
          </p:nvPr>
        </p:nvSpPr>
        <p:spPr/>
        <p:txBody>
          <a:bodyPr/>
          <a:lstStyle/>
          <a:p>
            <a:fld id="{BC4F3F2D-0FBC-044E-BBE0-9E037A0DD174}" type="slidenum">
              <a:rPr lang="en-US" smtClean="0"/>
              <a:t>3</a:t>
            </a:fld>
            <a:endParaRPr lang="en-US"/>
          </a:p>
        </p:txBody>
      </p:sp>
    </p:spTree>
    <p:extLst>
      <p:ext uri="{BB962C8B-B14F-4D97-AF65-F5344CB8AC3E}">
        <p14:creationId xmlns:p14="http://schemas.microsoft.com/office/powerpoint/2010/main" val="3212969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0EF680E-4023-B54E-A795-A70FFB1738BB}" type="datetimeFigureOut">
              <a:rPr lang="en-US" smtClean="0"/>
              <a:t>8/30/19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E034F-5D28-6449-AA99-FA7C868A671C}" type="slidenum">
              <a:rPr lang="en-US" smtClean="0"/>
              <a:t>‹#›</a:t>
            </a:fld>
            <a:endParaRPr lang="en-US"/>
          </a:p>
        </p:txBody>
      </p:sp>
    </p:spTree>
    <p:extLst>
      <p:ext uri="{BB962C8B-B14F-4D97-AF65-F5344CB8AC3E}">
        <p14:creationId xmlns:p14="http://schemas.microsoft.com/office/powerpoint/2010/main" val="556489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EF680E-4023-B54E-A795-A70FFB1738BB}" type="datetimeFigureOut">
              <a:rPr lang="en-US" smtClean="0"/>
              <a:t>8/30/19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E034F-5D28-6449-AA99-FA7C868A671C}" type="slidenum">
              <a:rPr lang="en-US" smtClean="0"/>
              <a:t>‹#›</a:t>
            </a:fld>
            <a:endParaRPr lang="en-US"/>
          </a:p>
        </p:txBody>
      </p:sp>
    </p:spTree>
    <p:extLst>
      <p:ext uri="{BB962C8B-B14F-4D97-AF65-F5344CB8AC3E}">
        <p14:creationId xmlns:p14="http://schemas.microsoft.com/office/powerpoint/2010/main" val="2465707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EF680E-4023-B54E-A795-A70FFB1738BB}" type="datetimeFigureOut">
              <a:rPr lang="en-US" smtClean="0"/>
              <a:t>8/30/19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E034F-5D28-6449-AA99-FA7C868A671C}" type="slidenum">
              <a:rPr lang="en-US" smtClean="0"/>
              <a:t>‹#›</a:t>
            </a:fld>
            <a:endParaRPr lang="en-US"/>
          </a:p>
        </p:txBody>
      </p:sp>
    </p:spTree>
    <p:extLst>
      <p:ext uri="{BB962C8B-B14F-4D97-AF65-F5344CB8AC3E}">
        <p14:creationId xmlns:p14="http://schemas.microsoft.com/office/powerpoint/2010/main" val="346028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0EF680E-4023-B54E-A795-A70FFB1738BB}" type="datetimeFigureOut">
              <a:rPr lang="en-US" smtClean="0"/>
              <a:t>8/30/19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E034F-5D28-6449-AA99-FA7C868A671C}" type="slidenum">
              <a:rPr lang="en-US" smtClean="0"/>
              <a:t>‹#›</a:t>
            </a:fld>
            <a:endParaRPr lang="en-US"/>
          </a:p>
        </p:txBody>
      </p:sp>
    </p:spTree>
    <p:extLst>
      <p:ext uri="{BB962C8B-B14F-4D97-AF65-F5344CB8AC3E}">
        <p14:creationId xmlns:p14="http://schemas.microsoft.com/office/powerpoint/2010/main" val="1579262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0EF680E-4023-B54E-A795-A70FFB1738BB}" type="datetimeFigureOut">
              <a:rPr lang="en-US" smtClean="0"/>
              <a:t>8/30/19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E034F-5D28-6449-AA99-FA7C868A671C}" type="slidenum">
              <a:rPr lang="en-US" smtClean="0"/>
              <a:t>‹#›</a:t>
            </a:fld>
            <a:endParaRPr lang="en-US"/>
          </a:p>
        </p:txBody>
      </p:sp>
    </p:spTree>
    <p:extLst>
      <p:ext uri="{BB962C8B-B14F-4D97-AF65-F5344CB8AC3E}">
        <p14:creationId xmlns:p14="http://schemas.microsoft.com/office/powerpoint/2010/main" val="419948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0EF680E-4023-B54E-A795-A70FFB1738BB}" type="datetimeFigureOut">
              <a:rPr lang="en-US" smtClean="0"/>
              <a:t>8/30/19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E034F-5D28-6449-AA99-FA7C868A671C}" type="slidenum">
              <a:rPr lang="en-US" smtClean="0"/>
              <a:t>‹#›</a:t>
            </a:fld>
            <a:endParaRPr lang="en-US"/>
          </a:p>
        </p:txBody>
      </p:sp>
    </p:spTree>
    <p:extLst>
      <p:ext uri="{BB962C8B-B14F-4D97-AF65-F5344CB8AC3E}">
        <p14:creationId xmlns:p14="http://schemas.microsoft.com/office/powerpoint/2010/main" val="227493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0EF680E-4023-B54E-A795-A70FFB1738BB}" type="datetimeFigureOut">
              <a:rPr lang="en-US" smtClean="0"/>
              <a:t>8/30/19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8E034F-5D28-6449-AA99-FA7C868A671C}" type="slidenum">
              <a:rPr lang="en-US" smtClean="0"/>
              <a:t>‹#›</a:t>
            </a:fld>
            <a:endParaRPr lang="en-US"/>
          </a:p>
        </p:txBody>
      </p:sp>
    </p:spTree>
    <p:extLst>
      <p:ext uri="{BB962C8B-B14F-4D97-AF65-F5344CB8AC3E}">
        <p14:creationId xmlns:p14="http://schemas.microsoft.com/office/powerpoint/2010/main" val="3542784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EF680E-4023-B54E-A795-A70FFB1738BB}" type="datetimeFigureOut">
              <a:rPr lang="en-US" smtClean="0"/>
              <a:t>8/30/19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8E034F-5D28-6449-AA99-FA7C868A671C}" type="slidenum">
              <a:rPr lang="en-US" smtClean="0"/>
              <a:t>‹#›</a:t>
            </a:fld>
            <a:endParaRPr lang="en-US"/>
          </a:p>
        </p:txBody>
      </p:sp>
    </p:spTree>
    <p:extLst>
      <p:ext uri="{BB962C8B-B14F-4D97-AF65-F5344CB8AC3E}">
        <p14:creationId xmlns:p14="http://schemas.microsoft.com/office/powerpoint/2010/main" val="2776512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F680E-4023-B54E-A795-A70FFB1738BB}" type="datetimeFigureOut">
              <a:rPr lang="en-US" smtClean="0"/>
              <a:t>8/30/19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8E034F-5D28-6449-AA99-FA7C868A671C}" type="slidenum">
              <a:rPr lang="en-US" smtClean="0"/>
              <a:t>‹#›</a:t>
            </a:fld>
            <a:endParaRPr lang="en-US"/>
          </a:p>
        </p:txBody>
      </p:sp>
    </p:spTree>
    <p:extLst>
      <p:ext uri="{BB962C8B-B14F-4D97-AF65-F5344CB8AC3E}">
        <p14:creationId xmlns:p14="http://schemas.microsoft.com/office/powerpoint/2010/main" val="1027384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EF680E-4023-B54E-A795-A70FFB1738BB}" type="datetimeFigureOut">
              <a:rPr lang="en-US" smtClean="0"/>
              <a:t>8/30/19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E034F-5D28-6449-AA99-FA7C868A671C}" type="slidenum">
              <a:rPr lang="en-US" smtClean="0"/>
              <a:t>‹#›</a:t>
            </a:fld>
            <a:endParaRPr lang="en-US"/>
          </a:p>
        </p:txBody>
      </p:sp>
    </p:spTree>
    <p:extLst>
      <p:ext uri="{BB962C8B-B14F-4D97-AF65-F5344CB8AC3E}">
        <p14:creationId xmlns:p14="http://schemas.microsoft.com/office/powerpoint/2010/main" val="296755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0EF680E-4023-B54E-A795-A70FFB1738BB}" type="datetimeFigureOut">
              <a:rPr lang="en-US" smtClean="0"/>
              <a:t>8/30/19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E034F-5D28-6449-AA99-FA7C868A671C}" type="slidenum">
              <a:rPr lang="en-US" smtClean="0"/>
              <a:t>‹#›</a:t>
            </a:fld>
            <a:endParaRPr lang="en-US"/>
          </a:p>
        </p:txBody>
      </p:sp>
    </p:spTree>
    <p:extLst>
      <p:ext uri="{BB962C8B-B14F-4D97-AF65-F5344CB8AC3E}">
        <p14:creationId xmlns:p14="http://schemas.microsoft.com/office/powerpoint/2010/main" val="2307205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F680E-4023-B54E-A795-A70FFB1738BB}" type="datetimeFigureOut">
              <a:rPr lang="en-US" smtClean="0"/>
              <a:t>8/30/19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E034F-5D28-6449-AA99-FA7C868A671C}" type="slidenum">
              <a:rPr lang="en-US" smtClean="0"/>
              <a:t>‹#›</a:t>
            </a:fld>
            <a:endParaRPr lang="en-US"/>
          </a:p>
        </p:txBody>
      </p:sp>
    </p:spTree>
    <p:extLst>
      <p:ext uri="{BB962C8B-B14F-4D97-AF65-F5344CB8AC3E}">
        <p14:creationId xmlns:p14="http://schemas.microsoft.com/office/powerpoint/2010/main" val="2416806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5.png"/><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267562-6473-9A45-BDEB-404D49E75FBD}"/>
              </a:ext>
            </a:extLst>
          </p:cNvPr>
          <p:cNvPicPr>
            <a:picLocks noChangeAspect="1"/>
          </p:cNvPicPr>
          <p:nvPr/>
        </p:nvPicPr>
        <p:blipFill>
          <a:blip r:embed="rId3"/>
          <a:stretch>
            <a:fillRect/>
          </a:stretch>
        </p:blipFill>
        <p:spPr>
          <a:xfrm>
            <a:off x="0" y="761536"/>
            <a:ext cx="9042781" cy="5086564"/>
          </a:xfrm>
          <a:prstGeom prst="rect">
            <a:avLst/>
          </a:prstGeom>
        </p:spPr>
      </p:pic>
      <p:sp>
        <p:nvSpPr>
          <p:cNvPr id="8" name="Slide Number Placeholder 7">
            <a:extLst>
              <a:ext uri="{FF2B5EF4-FFF2-40B4-BE49-F238E27FC236}">
                <a16:creationId xmlns:a16="http://schemas.microsoft.com/office/drawing/2014/main" id="{6B2391A4-B306-9147-B78B-286D01365280}"/>
              </a:ext>
            </a:extLst>
          </p:cNvPr>
          <p:cNvSpPr>
            <a:spLocks noGrp="1"/>
          </p:cNvSpPr>
          <p:nvPr>
            <p:ph type="sldNum" sz="quarter" idx="12"/>
          </p:nvPr>
        </p:nvSpPr>
        <p:spPr/>
        <p:txBody>
          <a:bodyPr/>
          <a:lstStyle/>
          <a:p>
            <a:fld id="{C846797D-4B48-E94D-93BF-289D280DA6A9}" type="slidenum">
              <a:rPr lang="en-US" smtClean="0"/>
              <a:t>1</a:t>
            </a:fld>
            <a:endParaRPr lang="en-US"/>
          </a:p>
        </p:txBody>
      </p:sp>
      <p:sp>
        <p:nvSpPr>
          <p:cNvPr id="4" name="Title 3">
            <a:extLst>
              <a:ext uri="{FF2B5EF4-FFF2-40B4-BE49-F238E27FC236}">
                <a16:creationId xmlns:a16="http://schemas.microsoft.com/office/drawing/2014/main" id="{0A2824E0-0BD1-B64B-BC50-7F10B50C64A3}"/>
              </a:ext>
            </a:extLst>
          </p:cNvPr>
          <p:cNvSpPr>
            <a:spLocks noGrp="1"/>
          </p:cNvSpPr>
          <p:nvPr>
            <p:ph type="ctrTitle"/>
          </p:nvPr>
        </p:nvSpPr>
        <p:spPr>
          <a:xfrm>
            <a:off x="-184615" y="2537147"/>
            <a:ext cx="9108674" cy="1535342"/>
          </a:xfrm>
        </p:spPr>
        <p:txBody>
          <a:bodyPr>
            <a:normAutofit fontScale="90000"/>
          </a:bodyPr>
          <a:lstStyle/>
          <a:p>
            <a:r>
              <a:rPr lang="en-US" sz="6700" b="1" dirty="0">
                <a:solidFill>
                  <a:schemeClr val="bg1"/>
                </a:solidFill>
                <a:latin typeface="Times New Roman" panose="02020603050405020304" pitchFamily="18" charset="0"/>
                <a:cs typeface="Times New Roman" panose="02020603050405020304" pitchFamily="18" charset="0"/>
              </a:rPr>
              <a:t>PIC</a:t>
            </a:r>
            <a:r>
              <a:rPr lang="ja-JP" altLang="en-US" sz="6700" b="1">
                <a:solidFill>
                  <a:schemeClr val="bg1"/>
                </a:solidFill>
                <a:latin typeface="MS Mincho" panose="02020609040205080304" pitchFamily="49" charset="-128"/>
                <a:ea typeface="MS Mincho" panose="02020609040205080304" pitchFamily="49" charset="-128"/>
                <a:cs typeface="Times New Roman" panose="02020603050405020304" pitchFamily="18" charset="0"/>
              </a:rPr>
              <a:t>シミュレーションのパラメータ設定について</a:t>
            </a:r>
            <a:br>
              <a:rPr lang="en-US" altLang="ja-JP" b="1" dirty="0">
                <a:solidFill>
                  <a:schemeClr val="bg1"/>
                </a:solidFill>
                <a:latin typeface="MS Mincho" panose="02020609040205080304" pitchFamily="49" charset="-128"/>
                <a:ea typeface="MS Mincho" panose="02020609040205080304" pitchFamily="49" charset="-128"/>
                <a:cs typeface="Times New Roman" panose="02020603050405020304" pitchFamily="18" charset="0"/>
              </a:rPr>
            </a:br>
            <a:r>
              <a:rPr lang="en-US" altLang="ja-JP" sz="4000" b="1" dirty="0">
                <a:solidFill>
                  <a:schemeClr val="bg1"/>
                </a:solidFill>
                <a:latin typeface="MS Mincho" panose="02020609040205080304" pitchFamily="49" charset="-128"/>
                <a:ea typeface="MS Mincho" panose="02020609040205080304" pitchFamily="49" charset="-128"/>
                <a:cs typeface="Times New Roman" panose="02020603050405020304" pitchFamily="18" charset="0"/>
              </a:rPr>
              <a:t>-</a:t>
            </a:r>
            <a:r>
              <a:rPr lang="ja-JP" altLang="en-US" sz="4000" b="1">
                <a:solidFill>
                  <a:schemeClr val="bg1"/>
                </a:solidFill>
                <a:latin typeface="MS Mincho" panose="02020609040205080304" pitchFamily="49" charset="-128"/>
                <a:ea typeface="MS Mincho" panose="02020609040205080304" pitchFamily="49" charset="-128"/>
                <a:cs typeface="Times New Roman" panose="02020603050405020304" pitchFamily="18" charset="0"/>
              </a:rPr>
              <a:t>フォボス帯電現象の解明に向けて</a:t>
            </a:r>
            <a:r>
              <a:rPr lang="en-US" altLang="ja-JP" sz="4000" b="1" dirty="0">
                <a:solidFill>
                  <a:schemeClr val="bg1"/>
                </a:solidFill>
                <a:latin typeface="MS Mincho" panose="02020609040205080304" pitchFamily="49" charset="-128"/>
                <a:ea typeface="MS Mincho" panose="02020609040205080304" pitchFamily="49" charset="-128"/>
                <a:cs typeface="Times New Roman" panose="02020603050405020304" pitchFamily="18" charset="0"/>
              </a:rPr>
              <a:t>-</a:t>
            </a:r>
            <a:endParaRPr lang="en-US" b="1" dirty="0">
              <a:solidFill>
                <a:schemeClr val="bg1"/>
              </a:solidFill>
              <a:latin typeface="MS Mincho" panose="02020609040205080304" pitchFamily="49" charset="-128"/>
              <a:ea typeface="MS Mincho" panose="02020609040205080304" pitchFamily="49" charset="-128"/>
              <a:cs typeface="Times New Roman" panose="02020603050405020304" pitchFamily="18" charset="0"/>
            </a:endParaRPr>
          </a:p>
        </p:txBody>
      </p:sp>
      <p:sp>
        <p:nvSpPr>
          <p:cNvPr id="5" name="TextBox 4">
            <a:extLst>
              <a:ext uri="{FF2B5EF4-FFF2-40B4-BE49-F238E27FC236}">
                <a16:creationId xmlns:a16="http://schemas.microsoft.com/office/drawing/2014/main" id="{0BA6C1FA-C280-8D42-A8A6-1C1815327C1A}"/>
              </a:ext>
            </a:extLst>
          </p:cNvPr>
          <p:cNvSpPr txBox="1"/>
          <p:nvPr/>
        </p:nvSpPr>
        <p:spPr>
          <a:xfrm>
            <a:off x="6210471" y="953400"/>
            <a:ext cx="2933529" cy="415498"/>
          </a:xfrm>
          <a:prstGeom prst="rect">
            <a:avLst/>
          </a:prstGeom>
          <a:noFill/>
        </p:spPr>
        <p:txBody>
          <a:bodyPr wrap="square" rtlCol="0">
            <a:spAutoFit/>
          </a:bodyPr>
          <a:lstStyle/>
          <a:p>
            <a:r>
              <a:rPr lang="en-US" sz="1050" dirty="0">
                <a:solidFill>
                  <a:schemeClr val="bg1"/>
                </a:solidFill>
                <a:latin typeface="Times New Roman" panose="02020603050405020304" pitchFamily="18" charset="0"/>
                <a:cs typeface="Times New Roman" panose="02020603050405020304" pitchFamily="18" charset="0"/>
              </a:rPr>
              <a:t>http://spaceref.com/mars/did-a-giant-mars-impact-create-phobos-deimos---and-another-moon.html</a:t>
            </a:r>
          </a:p>
        </p:txBody>
      </p:sp>
      <p:sp>
        <p:nvSpPr>
          <p:cNvPr id="9" name="TextBox 8">
            <a:extLst>
              <a:ext uri="{FF2B5EF4-FFF2-40B4-BE49-F238E27FC236}">
                <a16:creationId xmlns:a16="http://schemas.microsoft.com/office/drawing/2014/main" id="{C7A46CB5-4369-A848-8433-E723AB8C24F0}"/>
              </a:ext>
            </a:extLst>
          </p:cNvPr>
          <p:cNvSpPr txBox="1"/>
          <p:nvPr/>
        </p:nvSpPr>
        <p:spPr>
          <a:xfrm>
            <a:off x="6538958" y="5548227"/>
            <a:ext cx="2385101" cy="369332"/>
          </a:xfrm>
          <a:prstGeom prst="rect">
            <a:avLst/>
          </a:prstGeom>
          <a:noFill/>
        </p:spPr>
        <p:txBody>
          <a:bodyPr wrap="square" rtlCol="0">
            <a:spAutoFit/>
          </a:bodyPr>
          <a:lstStyle/>
          <a:p>
            <a:r>
              <a:rPr lang="ja-JP" altLang="en-US">
                <a:solidFill>
                  <a:schemeClr val="bg1"/>
                </a:solidFill>
                <a:latin typeface="MS Mincho" panose="02020609040205080304" pitchFamily="49" charset="-128"/>
                <a:ea typeface="MS Mincho" panose="02020609040205080304" pitchFamily="49" charset="-128"/>
              </a:rPr>
              <a:t>東北大</a:t>
            </a:r>
            <a:r>
              <a:rPr lang="en-US" altLang="ja-JP" dirty="0">
                <a:solidFill>
                  <a:schemeClr val="bg1"/>
                </a:solidFill>
                <a:latin typeface="MS Mincho" panose="02020609040205080304" pitchFamily="49" charset="-128"/>
                <a:ea typeface="MS Mincho" panose="02020609040205080304" pitchFamily="49" charset="-128"/>
              </a:rPr>
              <a:t> M1 </a:t>
            </a:r>
            <a:r>
              <a:rPr lang="ja-JP" altLang="en-US">
                <a:solidFill>
                  <a:schemeClr val="bg1"/>
                </a:solidFill>
                <a:latin typeface="MS Mincho" panose="02020609040205080304" pitchFamily="49" charset="-128"/>
                <a:ea typeface="MS Mincho" panose="02020609040205080304" pitchFamily="49" charset="-128"/>
              </a:rPr>
              <a:t>田邉正樹</a:t>
            </a:r>
            <a:endParaRPr lang="en-US" dirty="0">
              <a:solidFill>
                <a:schemeClr val="bg1"/>
              </a:solidFill>
              <a:latin typeface="MS Mincho" panose="02020609040205080304" pitchFamily="49" charset="-128"/>
              <a:ea typeface="MS Mincho" panose="02020609040205080304" pitchFamily="49" charset="-128"/>
            </a:endParaRPr>
          </a:p>
        </p:txBody>
      </p:sp>
      <p:pic>
        <p:nvPicPr>
          <p:cNvPr id="13" name="Picture 12">
            <a:extLst>
              <a:ext uri="{FF2B5EF4-FFF2-40B4-BE49-F238E27FC236}">
                <a16:creationId xmlns:a16="http://schemas.microsoft.com/office/drawing/2014/main" id="{57D49C89-9ABB-D446-83B0-575D0F7A647D}"/>
              </a:ext>
            </a:extLst>
          </p:cNvPr>
          <p:cNvPicPr>
            <a:picLocks noChangeAspect="1"/>
          </p:cNvPicPr>
          <p:nvPr/>
        </p:nvPicPr>
        <p:blipFill>
          <a:blip r:embed="rId4">
            <a:biLevel thresh="25000"/>
          </a:blip>
          <a:stretch>
            <a:fillRect/>
          </a:stretch>
        </p:blipFill>
        <p:spPr>
          <a:xfrm>
            <a:off x="166254" y="5104603"/>
            <a:ext cx="2857500" cy="1587500"/>
          </a:xfrm>
          <a:prstGeom prst="rect">
            <a:avLst/>
          </a:prstGeom>
        </p:spPr>
      </p:pic>
    </p:spTree>
    <p:extLst>
      <p:ext uri="{BB962C8B-B14F-4D97-AF65-F5344CB8AC3E}">
        <p14:creationId xmlns:p14="http://schemas.microsoft.com/office/powerpoint/2010/main" val="1687501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2F164-14B0-3045-BBED-6C3B433C8028}"/>
              </a:ext>
            </a:extLst>
          </p:cNvPr>
          <p:cNvSpPr>
            <a:spLocks noGrp="1"/>
          </p:cNvSpPr>
          <p:nvPr>
            <p:ph type="title"/>
          </p:nvPr>
        </p:nvSpPr>
        <p:spPr>
          <a:xfrm>
            <a:off x="1219241" y="180294"/>
            <a:ext cx="6453769" cy="1288676"/>
          </a:xfrm>
        </p:spPr>
        <p:txBody>
          <a:bodyPr>
            <a:normAutofit/>
          </a:bodyPr>
          <a:lstStyle/>
          <a:p>
            <a:pPr algn="ctr"/>
            <a:r>
              <a:rPr lang="ja-JP" altLang="en-US" sz="3600">
                <a:latin typeface="MS Mincho" panose="02020609040205080304" pitchFamily="49" charset="-128"/>
                <a:ea typeface="MS Mincho" panose="02020609040205080304" pitchFamily="49" charset="-128"/>
                <a:cs typeface="Times New Roman" panose="02020603050405020304" pitchFamily="18" charset="0"/>
              </a:rPr>
              <a:t>自己紹介</a:t>
            </a:r>
            <a:endParaRPr lang="en-US" sz="3600" dirty="0">
              <a:latin typeface="MS Mincho" panose="02020609040205080304" pitchFamily="49" charset="-128"/>
              <a:ea typeface="MS Mincho" panose="02020609040205080304" pitchFamily="49" charset="-128"/>
              <a:cs typeface="Times New Roman" panose="02020603050405020304" pitchFamily="18" charset="0"/>
            </a:endParaRPr>
          </a:p>
        </p:txBody>
      </p:sp>
      <p:sp>
        <p:nvSpPr>
          <p:cNvPr id="3" name="Content Placeholder 2">
            <a:extLst>
              <a:ext uri="{FF2B5EF4-FFF2-40B4-BE49-F238E27FC236}">
                <a16:creationId xmlns:a16="http://schemas.microsoft.com/office/drawing/2014/main" id="{314B7682-9F3A-8A42-A7BB-FDB9C36DFDF8}"/>
              </a:ext>
            </a:extLst>
          </p:cNvPr>
          <p:cNvSpPr>
            <a:spLocks noGrp="1"/>
          </p:cNvSpPr>
          <p:nvPr>
            <p:ph idx="1"/>
          </p:nvPr>
        </p:nvSpPr>
        <p:spPr>
          <a:xfrm>
            <a:off x="415592" y="1639015"/>
            <a:ext cx="8728408" cy="4200212"/>
          </a:xfrm>
        </p:spPr>
        <p:txBody>
          <a:bodyPr>
            <a:normAutofit/>
          </a:bodyPr>
          <a:lstStyle/>
          <a:p>
            <a:pPr marL="0" indent="0">
              <a:buNone/>
            </a:pPr>
            <a:r>
              <a:rPr lang="en-US" sz="4000" b="1" dirty="0">
                <a:latin typeface="Marion" panose="02020502060400020003" pitchFamily="18" charset="77"/>
              </a:rPr>
              <a:t>Tanabe Masaki </a:t>
            </a:r>
            <a:r>
              <a:rPr lang="en-US" sz="2000" dirty="0">
                <a:latin typeface="Marion" panose="02020502060400020003" pitchFamily="18" charset="77"/>
              </a:rPr>
              <a:t>(1995/04/03) from Tokyo</a:t>
            </a:r>
          </a:p>
          <a:p>
            <a:pPr>
              <a:spcBef>
                <a:spcPts val="450"/>
              </a:spcBef>
              <a:buFont typeface="Wingdings" pitchFamily="2" charset="2"/>
              <a:buChar char="ü"/>
            </a:pPr>
            <a:r>
              <a:rPr lang="en-US" dirty="0">
                <a:latin typeface="Marion" panose="02020502060400020003" pitchFamily="18" charset="77"/>
              </a:rPr>
              <a:t>Lab : </a:t>
            </a:r>
            <a:r>
              <a:rPr lang="en-US" dirty="0">
                <a:solidFill>
                  <a:srgbClr val="FF0000"/>
                </a:solidFill>
                <a:latin typeface="Marion" panose="02020502060400020003" pitchFamily="18" charset="77"/>
              </a:rPr>
              <a:t>Tohoku </a:t>
            </a:r>
            <a:r>
              <a:rPr lang="en-US" dirty="0" err="1">
                <a:solidFill>
                  <a:srgbClr val="FF0000"/>
                </a:solidFill>
                <a:latin typeface="Marion" panose="02020502060400020003" pitchFamily="18" charset="77"/>
              </a:rPr>
              <a:t>univ</a:t>
            </a:r>
            <a:r>
              <a:rPr lang="en-US" dirty="0">
                <a:solidFill>
                  <a:srgbClr val="FF0000"/>
                </a:solidFill>
                <a:latin typeface="Marion" panose="02020502060400020003" pitchFamily="18" charset="77"/>
              </a:rPr>
              <a:t> </a:t>
            </a:r>
            <a:r>
              <a:rPr lang="en-US" dirty="0">
                <a:latin typeface="Marion" panose="02020502060400020003" pitchFamily="18" charset="77"/>
              </a:rPr>
              <a:t>,Planetary </a:t>
            </a:r>
            <a:r>
              <a:rPr lang="en-US" dirty="0" err="1">
                <a:latin typeface="Marion" panose="02020502060400020003" pitchFamily="18" charset="77"/>
              </a:rPr>
              <a:t>Atomospheric</a:t>
            </a:r>
            <a:r>
              <a:rPr lang="en-US" dirty="0">
                <a:latin typeface="Marion" panose="02020502060400020003" pitchFamily="18" charset="77"/>
              </a:rPr>
              <a:t> Group, M1</a:t>
            </a:r>
          </a:p>
          <a:p>
            <a:pPr>
              <a:spcBef>
                <a:spcPts val="450"/>
              </a:spcBef>
              <a:buFont typeface="Wingdings" pitchFamily="2" charset="2"/>
              <a:buChar char="ü"/>
            </a:pPr>
            <a:r>
              <a:rPr lang="en-US" dirty="0">
                <a:latin typeface="Marion" panose="02020502060400020003" pitchFamily="18" charset="77"/>
              </a:rPr>
              <a:t>Hobby : Jazz piano</a:t>
            </a:r>
          </a:p>
          <a:p>
            <a:pPr>
              <a:spcBef>
                <a:spcPts val="450"/>
              </a:spcBef>
              <a:buFont typeface="Wingdings" pitchFamily="2" charset="2"/>
              <a:buChar char="ü"/>
            </a:pPr>
            <a:r>
              <a:rPr lang="en-US" dirty="0">
                <a:latin typeface="Marion" panose="02020502060400020003" pitchFamily="18" charset="77"/>
              </a:rPr>
              <a:t>Home Page : </a:t>
            </a:r>
            <a:r>
              <a:rPr lang="en-US" u="sng" dirty="0" err="1">
                <a:solidFill>
                  <a:srgbClr val="00B0F0"/>
                </a:solidFill>
                <a:latin typeface="Marion" panose="02020502060400020003" pitchFamily="18" charset="77"/>
              </a:rPr>
              <a:t>catanabolism.com</a:t>
            </a:r>
            <a:endParaRPr lang="en-US" u="sng" dirty="0">
              <a:solidFill>
                <a:srgbClr val="00B0F0"/>
              </a:solidFill>
              <a:latin typeface="Marion" panose="02020502060400020003" pitchFamily="18" charset="77"/>
            </a:endParaRPr>
          </a:p>
        </p:txBody>
      </p:sp>
      <p:sp>
        <p:nvSpPr>
          <p:cNvPr id="13" name="Slide Number Placeholder 12">
            <a:extLst>
              <a:ext uri="{FF2B5EF4-FFF2-40B4-BE49-F238E27FC236}">
                <a16:creationId xmlns:a16="http://schemas.microsoft.com/office/drawing/2014/main" id="{6AE45992-C990-CF46-9568-565B0ACBD931}"/>
              </a:ext>
            </a:extLst>
          </p:cNvPr>
          <p:cNvSpPr>
            <a:spLocks noGrp="1"/>
          </p:cNvSpPr>
          <p:nvPr>
            <p:ph type="sldNum" sz="quarter" idx="12"/>
          </p:nvPr>
        </p:nvSpPr>
        <p:spPr>
          <a:xfrm>
            <a:off x="7438641" y="6422609"/>
            <a:ext cx="1543050" cy="273844"/>
          </a:xfrm>
        </p:spPr>
        <p:txBody>
          <a:bodyPr/>
          <a:lstStyle/>
          <a:p>
            <a:r>
              <a:rPr lang="en-US" dirty="0"/>
              <a:t>2</a:t>
            </a:r>
          </a:p>
        </p:txBody>
      </p:sp>
      <p:pic>
        <p:nvPicPr>
          <p:cNvPr id="7" name="Picture 6">
            <a:extLst>
              <a:ext uri="{FF2B5EF4-FFF2-40B4-BE49-F238E27FC236}">
                <a16:creationId xmlns:a16="http://schemas.microsoft.com/office/drawing/2014/main" id="{6FDA3460-3565-C941-8DAB-BE53FBC7EE64}"/>
              </a:ext>
            </a:extLst>
          </p:cNvPr>
          <p:cNvPicPr>
            <a:picLocks noChangeAspect="1"/>
          </p:cNvPicPr>
          <p:nvPr/>
        </p:nvPicPr>
        <p:blipFill>
          <a:blip r:embed="rId3"/>
          <a:stretch>
            <a:fillRect/>
          </a:stretch>
        </p:blipFill>
        <p:spPr>
          <a:xfrm>
            <a:off x="1085280" y="3739121"/>
            <a:ext cx="3360845" cy="2519498"/>
          </a:xfrm>
          <a:prstGeom prst="rect">
            <a:avLst/>
          </a:prstGeom>
        </p:spPr>
      </p:pic>
      <p:sp>
        <p:nvSpPr>
          <p:cNvPr id="8" name="TextBox 7">
            <a:extLst>
              <a:ext uri="{FF2B5EF4-FFF2-40B4-BE49-F238E27FC236}">
                <a16:creationId xmlns:a16="http://schemas.microsoft.com/office/drawing/2014/main" id="{3B2BD82F-1717-F944-8040-7AB00A703789}"/>
              </a:ext>
            </a:extLst>
          </p:cNvPr>
          <p:cNvSpPr txBox="1"/>
          <p:nvPr/>
        </p:nvSpPr>
        <p:spPr>
          <a:xfrm>
            <a:off x="1763741" y="6331109"/>
            <a:ext cx="1856037" cy="338554"/>
          </a:xfrm>
          <a:prstGeom prst="rect">
            <a:avLst/>
          </a:prstGeom>
          <a:noFill/>
        </p:spPr>
        <p:txBody>
          <a:bodyPr wrap="square" rtlCol="0">
            <a:spAutoFit/>
          </a:bodyPr>
          <a:lstStyle/>
          <a:p>
            <a:r>
              <a:rPr lang="en-US" sz="1600" dirty="0"/>
              <a:t>Jazz Live [2019/02]</a:t>
            </a:r>
          </a:p>
        </p:txBody>
      </p:sp>
      <p:pic>
        <p:nvPicPr>
          <p:cNvPr id="10" name="Picture 9">
            <a:extLst>
              <a:ext uri="{FF2B5EF4-FFF2-40B4-BE49-F238E27FC236}">
                <a16:creationId xmlns:a16="http://schemas.microsoft.com/office/drawing/2014/main" id="{38728145-C5B4-6F40-AF26-191A11529282}"/>
              </a:ext>
            </a:extLst>
          </p:cNvPr>
          <p:cNvPicPr>
            <a:picLocks noChangeAspect="1"/>
          </p:cNvPicPr>
          <p:nvPr/>
        </p:nvPicPr>
        <p:blipFill>
          <a:blip r:embed="rId4"/>
          <a:stretch>
            <a:fillRect/>
          </a:stretch>
        </p:blipFill>
        <p:spPr>
          <a:xfrm>
            <a:off x="5325102" y="3739121"/>
            <a:ext cx="3305837" cy="2479378"/>
          </a:xfrm>
          <a:prstGeom prst="rect">
            <a:avLst/>
          </a:prstGeom>
        </p:spPr>
      </p:pic>
      <p:sp>
        <p:nvSpPr>
          <p:cNvPr id="11" name="TextBox 10">
            <a:extLst>
              <a:ext uri="{FF2B5EF4-FFF2-40B4-BE49-F238E27FC236}">
                <a16:creationId xmlns:a16="http://schemas.microsoft.com/office/drawing/2014/main" id="{3586CC2F-C6E7-A64A-8491-E5EAACA4A124}"/>
              </a:ext>
            </a:extLst>
          </p:cNvPr>
          <p:cNvSpPr txBox="1"/>
          <p:nvPr/>
        </p:nvSpPr>
        <p:spPr>
          <a:xfrm>
            <a:off x="5594131" y="6190199"/>
            <a:ext cx="2767780" cy="369332"/>
          </a:xfrm>
          <a:prstGeom prst="rect">
            <a:avLst/>
          </a:prstGeom>
          <a:noFill/>
        </p:spPr>
        <p:txBody>
          <a:bodyPr wrap="square" rtlCol="0">
            <a:spAutoFit/>
          </a:bodyPr>
          <a:lstStyle/>
          <a:p>
            <a:r>
              <a:rPr lang="en-US" dirty="0"/>
              <a:t>Darjeeling, India [2019/03]</a:t>
            </a:r>
          </a:p>
        </p:txBody>
      </p:sp>
    </p:spTree>
    <p:extLst>
      <p:ext uri="{BB962C8B-B14F-4D97-AF65-F5344CB8AC3E}">
        <p14:creationId xmlns:p14="http://schemas.microsoft.com/office/powerpoint/2010/main" val="3230868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0BA4D-DD2B-B940-8548-09C3E9164407}"/>
              </a:ext>
            </a:extLst>
          </p:cNvPr>
          <p:cNvSpPr>
            <a:spLocks noGrp="1"/>
          </p:cNvSpPr>
          <p:nvPr>
            <p:ph type="title"/>
          </p:nvPr>
        </p:nvSpPr>
        <p:spPr>
          <a:xfrm>
            <a:off x="502445" y="189169"/>
            <a:ext cx="7886700" cy="1325563"/>
          </a:xfrm>
        </p:spPr>
        <p:txBody>
          <a:bodyPr>
            <a:normAutofit/>
          </a:bodyPr>
          <a:lstStyle/>
          <a:p>
            <a:r>
              <a:rPr lang="ja-JP" altLang="en-US" sz="6000">
                <a:latin typeface="MS Mincho" panose="02020609040205080304" pitchFamily="49" charset="-128"/>
                <a:ea typeface="MS Mincho" panose="02020609040205080304" pitchFamily="49" charset="-128"/>
              </a:rPr>
              <a:t>研究紹介</a:t>
            </a:r>
            <a:endParaRPr lang="en-US" sz="6000" dirty="0">
              <a:latin typeface="MS Mincho" panose="02020609040205080304" pitchFamily="49" charset="-128"/>
              <a:ea typeface="MS Mincho" panose="02020609040205080304" pitchFamily="49" charset="-128"/>
            </a:endParaRPr>
          </a:p>
        </p:txBody>
      </p:sp>
      <p:sp>
        <p:nvSpPr>
          <p:cNvPr id="4" name="Slide Number Placeholder 3">
            <a:extLst>
              <a:ext uri="{FF2B5EF4-FFF2-40B4-BE49-F238E27FC236}">
                <a16:creationId xmlns:a16="http://schemas.microsoft.com/office/drawing/2014/main" id="{C9BCB198-95D7-E64A-A057-684D5EAD60B0}"/>
              </a:ext>
            </a:extLst>
          </p:cNvPr>
          <p:cNvSpPr>
            <a:spLocks noGrp="1"/>
          </p:cNvSpPr>
          <p:nvPr>
            <p:ph type="sldNum" sz="quarter" idx="12"/>
          </p:nvPr>
        </p:nvSpPr>
        <p:spPr>
          <a:xfrm>
            <a:off x="6988158" y="6356351"/>
            <a:ext cx="2057400" cy="365125"/>
          </a:xfrm>
        </p:spPr>
        <p:txBody>
          <a:bodyPr/>
          <a:lstStyle/>
          <a:p>
            <a:r>
              <a:rPr lang="en-US" dirty="0"/>
              <a:t>11</a:t>
            </a:r>
          </a:p>
        </p:txBody>
      </p:sp>
      <p:pic>
        <p:nvPicPr>
          <p:cNvPr id="6" name="Picture 5">
            <a:extLst>
              <a:ext uri="{FF2B5EF4-FFF2-40B4-BE49-F238E27FC236}">
                <a16:creationId xmlns:a16="http://schemas.microsoft.com/office/drawing/2014/main" id="{E0AEB330-DF0A-614E-A972-4FC61B788183}"/>
              </a:ext>
            </a:extLst>
          </p:cNvPr>
          <p:cNvPicPr>
            <a:picLocks noChangeAspect="1"/>
          </p:cNvPicPr>
          <p:nvPr/>
        </p:nvPicPr>
        <p:blipFill>
          <a:blip r:embed="rId3"/>
          <a:stretch>
            <a:fillRect/>
          </a:stretch>
        </p:blipFill>
        <p:spPr>
          <a:xfrm>
            <a:off x="4381498" y="189169"/>
            <a:ext cx="4054678" cy="1696638"/>
          </a:xfrm>
          <a:prstGeom prst="rect">
            <a:avLst/>
          </a:prstGeom>
        </p:spPr>
      </p:pic>
      <p:sp>
        <p:nvSpPr>
          <p:cNvPr id="11" name="TextBox 10">
            <a:extLst>
              <a:ext uri="{FF2B5EF4-FFF2-40B4-BE49-F238E27FC236}">
                <a16:creationId xmlns:a16="http://schemas.microsoft.com/office/drawing/2014/main" id="{409D0169-9319-A940-8014-BF17A73F016E}"/>
              </a:ext>
            </a:extLst>
          </p:cNvPr>
          <p:cNvSpPr txBox="1"/>
          <p:nvPr/>
        </p:nvSpPr>
        <p:spPr>
          <a:xfrm>
            <a:off x="4280501" y="1914981"/>
            <a:ext cx="5415314" cy="646331"/>
          </a:xfrm>
          <a:prstGeom prst="rect">
            <a:avLst/>
          </a:prstGeom>
          <a:noFill/>
        </p:spPr>
        <p:txBody>
          <a:bodyPr wrap="square" rtlCol="0">
            <a:spAutoFit/>
          </a:bodyPr>
          <a:lstStyle/>
          <a:p>
            <a:r>
              <a:rPr lang="en-US" dirty="0"/>
              <a:t>Fig </a:t>
            </a:r>
            <a:r>
              <a:rPr lang="en-US" altLang="ja-JP" dirty="0"/>
              <a:t>the potential of the moon [</a:t>
            </a:r>
            <a:r>
              <a:rPr lang="en-US" dirty="0"/>
              <a:t>Jackson et al., 2016]</a:t>
            </a:r>
            <a:endParaRPr lang="ja-JP" altLang="en-US"/>
          </a:p>
          <a:p>
            <a:endParaRPr lang="en-US" dirty="0"/>
          </a:p>
        </p:txBody>
      </p:sp>
      <p:sp>
        <p:nvSpPr>
          <p:cNvPr id="12" name="TextBox 11">
            <a:extLst>
              <a:ext uri="{FF2B5EF4-FFF2-40B4-BE49-F238E27FC236}">
                <a16:creationId xmlns:a16="http://schemas.microsoft.com/office/drawing/2014/main" id="{A1F20A6E-A095-D245-AD0F-348352F25D91}"/>
              </a:ext>
            </a:extLst>
          </p:cNvPr>
          <p:cNvSpPr txBox="1"/>
          <p:nvPr/>
        </p:nvSpPr>
        <p:spPr>
          <a:xfrm>
            <a:off x="198052" y="1506312"/>
            <a:ext cx="3449388" cy="1938992"/>
          </a:xfrm>
          <a:prstGeom prst="rect">
            <a:avLst/>
          </a:prstGeom>
          <a:noFill/>
        </p:spPr>
        <p:txBody>
          <a:bodyPr wrap="square" rtlCol="0">
            <a:spAutoFit/>
          </a:bodyPr>
          <a:lstStyle/>
          <a:p>
            <a:r>
              <a:rPr lang="ja-JP" altLang="en-US" sz="2400">
                <a:latin typeface="MS Mincho" panose="02020609040205080304" pitchFamily="49" charset="-128"/>
                <a:ea typeface="MS Mincho" panose="02020609040205080304" pitchFamily="49" charset="-128"/>
              </a:rPr>
              <a:t>太陽風にさらされた小天体の周りで，電子とイオンの分離により，ポテンシャルの差が生まれる</a:t>
            </a:r>
            <a:endParaRPr lang="en-US" sz="2400" dirty="0">
              <a:latin typeface="MS Mincho" panose="02020609040205080304" pitchFamily="49" charset="-128"/>
              <a:ea typeface="MS Mincho" panose="02020609040205080304" pitchFamily="49" charset="-128"/>
            </a:endParaRPr>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0A0C8338-E79F-B64F-A00A-BC0883577D89}"/>
                  </a:ext>
                </a:extLst>
              </p:cNvPr>
              <p:cNvSpPr/>
              <p:nvPr/>
            </p:nvSpPr>
            <p:spPr>
              <a:xfrm>
                <a:off x="1126345" y="3009274"/>
                <a:ext cx="3006437"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𝑡h𝑖</m:t>
                          </m:r>
                        </m:sub>
                      </m:sSub>
                      <m:r>
                        <a:rPr lang="en-US" sz="2400" i="1">
                          <a:latin typeface="Cambria Math" panose="02040503050406030204" pitchFamily="18" charset="0"/>
                        </a:rPr>
                        <m:t>&lt;</m:t>
                      </m:r>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𝑠𝑤</m:t>
                          </m:r>
                        </m:sub>
                      </m:sSub>
                      <m:r>
                        <a:rPr lang="en-US" sz="2400" i="1">
                          <a:latin typeface="Cambria Math" panose="02040503050406030204" pitchFamily="18" charset="0"/>
                        </a:rPr>
                        <m:t>&lt;</m:t>
                      </m:r>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𝑡h𝑒</m:t>
                          </m:r>
                        </m:sub>
                      </m:sSub>
                    </m:oMath>
                  </m:oMathPara>
                </a14:m>
                <a:endParaRPr lang="en-US" i="1" dirty="0"/>
              </a:p>
            </p:txBody>
          </p:sp>
        </mc:Choice>
        <mc:Fallback>
          <p:sp>
            <p:nvSpPr>
              <p:cNvPr id="13" name="Rectangle 12">
                <a:extLst>
                  <a:ext uri="{FF2B5EF4-FFF2-40B4-BE49-F238E27FC236}">
                    <a16:creationId xmlns:a16="http://schemas.microsoft.com/office/drawing/2014/main" id="{0A0C8338-E79F-B64F-A00A-BC0883577D89}"/>
                  </a:ext>
                </a:extLst>
              </p:cNvPr>
              <p:cNvSpPr>
                <a:spLocks noRot="1" noChangeAspect="1" noMove="1" noResize="1" noEditPoints="1" noAdjustHandles="1" noChangeArrowheads="1" noChangeShapeType="1" noTextEdit="1"/>
              </p:cNvSpPr>
              <p:nvPr/>
            </p:nvSpPr>
            <p:spPr>
              <a:xfrm>
                <a:off x="1126345" y="3009274"/>
                <a:ext cx="3006437" cy="461665"/>
              </a:xfrm>
              <a:prstGeom prst="rect">
                <a:avLst/>
              </a:prstGeom>
              <a:blipFill>
                <a:blip r:embed="rId4"/>
                <a:stretch>
                  <a:fillRect b="-2703"/>
                </a:stretch>
              </a:blipFill>
            </p:spPr>
            <p:txBody>
              <a:bodyPr/>
              <a:lstStyle/>
              <a:p>
                <a:r>
                  <a:rPr lang="en-US">
                    <a:noFill/>
                  </a:rPr>
                  <a:t> </a:t>
                </a:r>
              </a:p>
            </p:txBody>
          </p:sp>
        </mc:Fallback>
      </mc:AlternateContent>
      <p:sp>
        <p:nvSpPr>
          <p:cNvPr id="14" name="Down Arrow 13">
            <a:extLst>
              <a:ext uri="{FF2B5EF4-FFF2-40B4-BE49-F238E27FC236}">
                <a16:creationId xmlns:a16="http://schemas.microsoft.com/office/drawing/2014/main" id="{CCC75DE0-C1AE-6546-A899-C0611110BE58}"/>
              </a:ext>
            </a:extLst>
          </p:cNvPr>
          <p:cNvSpPr/>
          <p:nvPr/>
        </p:nvSpPr>
        <p:spPr>
          <a:xfrm>
            <a:off x="1453544" y="3527609"/>
            <a:ext cx="746760" cy="88043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DC7D6E1-7CF2-4F42-A901-4DA4C4D2A9C5}"/>
              </a:ext>
            </a:extLst>
          </p:cNvPr>
          <p:cNvSpPr txBox="1"/>
          <p:nvPr/>
        </p:nvSpPr>
        <p:spPr>
          <a:xfrm>
            <a:off x="110686" y="4921746"/>
            <a:ext cx="4160022" cy="1815882"/>
          </a:xfrm>
          <a:prstGeom prst="rect">
            <a:avLst/>
          </a:prstGeom>
          <a:noFill/>
        </p:spPr>
        <p:txBody>
          <a:bodyPr wrap="square" rtlCol="0">
            <a:spAutoFit/>
          </a:bodyPr>
          <a:lstStyle/>
          <a:p>
            <a:pPr algn="ctr"/>
            <a:r>
              <a:rPr lang="ja-JP" altLang="en-US" sz="2800">
                <a:solidFill>
                  <a:srgbClr val="FF0000"/>
                </a:solidFill>
                <a:latin typeface="MS Mincho" panose="02020609040205080304" pitchFamily="49" charset="-128"/>
                <a:ea typeface="MS Mincho" panose="02020609040205080304" pitchFamily="49" charset="-128"/>
              </a:rPr>
              <a:t>太陽風</a:t>
            </a:r>
            <a:endParaRPr lang="en-US" altLang="ja-JP" sz="2800" dirty="0">
              <a:solidFill>
                <a:srgbClr val="FF0000"/>
              </a:solidFill>
              <a:latin typeface="MS Mincho" panose="02020609040205080304" pitchFamily="49" charset="-128"/>
              <a:ea typeface="MS Mincho" panose="02020609040205080304" pitchFamily="49" charset="-128"/>
            </a:endParaRPr>
          </a:p>
          <a:p>
            <a:pPr algn="ctr"/>
            <a:r>
              <a:rPr lang="ja-JP" altLang="en-US" sz="2800">
                <a:solidFill>
                  <a:schemeClr val="accent2"/>
                </a:solidFill>
                <a:latin typeface="MS Mincho" panose="02020609040205080304" pitchFamily="49" charset="-128"/>
                <a:ea typeface="MS Mincho" panose="02020609040205080304" pitchFamily="49" charset="-128"/>
              </a:rPr>
              <a:t>火星起源イオン</a:t>
            </a:r>
            <a:endParaRPr lang="en-US" altLang="ja-JP" sz="2800" dirty="0">
              <a:solidFill>
                <a:schemeClr val="accent2"/>
              </a:solidFill>
              <a:latin typeface="MS Mincho" panose="02020609040205080304" pitchFamily="49" charset="-128"/>
              <a:ea typeface="MS Mincho" panose="02020609040205080304" pitchFamily="49" charset="-128"/>
            </a:endParaRPr>
          </a:p>
          <a:p>
            <a:pPr algn="ctr"/>
            <a:r>
              <a:rPr lang="en-US" altLang="ja-JP" sz="2800" dirty="0">
                <a:latin typeface="MS Mincho" panose="02020609040205080304" pitchFamily="49" charset="-128"/>
                <a:ea typeface="MS Mincho" panose="02020609040205080304" pitchFamily="49" charset="-128"/>
              </a:rPr>
              <a:t>2</a:t>
            </a:r>
            <a:r>
              <a:rPr lang="ja-JP" altLang="en-US" sz="2800">
                <a:latin typeface="MS Mincho" panose="02020609040205080304" pitchFamily="49" charset="-128"/>
                <a:ea typeface="MS Mincho" panose="02020609040205080304" pitchFamily="49" charset="-128"/>
              </a:rPr>
              <a:t>つの要因で起こる</a:t>
            </a:r>
            <a:endParaRPr lang="en-US" altLang="ja-JP" sz="2800" dirty="0">
              <a:latin typeface="MS Mincho" panose="02020609040205080304" pitchFamily="49" charset="-128"/>
              <a:ea typeface="MS Mincho" panose="02020609040205080304" pitchFamily="49" charset="-128"/>
            </a:endParaRPr>
          </a:p>
          <a:p>
            <a:pPr algn="ctr"/>
            <a:r>
              <a:rPr lang="ja-JP" altLang="en-US" sz="2800">
                <a:latin typeface="MS Mincho" panose="02020609040205080304" pitchFamily="49" charset="-128"/>
                <a:ea typeface="MS Mincho" panose="02020609040205080304" pitchFamily="49" charset="-128"/>
              </a:rPr>
              <a:t>フォボス環境の理解</a:t>
            </a:r>
            <a:endParaRPr lang="en-US" altLang="ja-JP" sz="2800" dirty="0">
              <a:latin typeface="MS Mincho" panose="02020609040205080304" pitchFamily="49" charset="-128"/>
              <a:ea typeface="MS Mincho" panose="02020609040205080304" pitchFamily="49" charset="-128"/>
            </a:endParaRPr>
          </a:p>
        </p:txBody>
      </p:sp>
      <p:pic>
        <p:nvPicPr>
          <p:cNvPr id="16" name="Picture 15">
            <a:extLst>
              <a:ext uri="{FF2B5EF4-FFF2-40B4-BE49-F238E27FC236}">
                <a16:creationId xmlns:a16="http://schemas.microsoft.com/office/drawing/2014/main" id="{CF36E7E8-5553-184D-990F-2E8C29B65931}"/>
              </a:ext>
            </a:extLst>
          </p:cNvPr>
          <p:cNvPicPr>
            <a:picLocks noChangeAspect="1"/>
          </p:cNvPicPr>
          <p:nvPr/>
        </p:nvPicPr>
        <p:blipFill rotWithShape="1">
          <a:blip r:embed="rId5"/>
          <a:srcRect t="6382" b="36081"/>
          <a:stretch/>
        </p:blipFill>
        <p:spPr>
          <a:xfrm>
            <a:off x="4408634" y="4669590"/>
            <a:ext cx="4264169" cy="2102105"/>
          </a:xfrm>
          <a:prstGeom prst="rect">
            <a:avLst/>
          </a:prstGeom>
        </p:spPr>
      </p:pic>
      <p:pic>
        <p:nvPicPr>
          <p:cNvPr id="17" name="Content Placeholder 72">
            <a:extLst>
              <a:ext uri="{FF2B5EF4-FFF2-40B4-BE49-F238E27FC236}">
                <a16:creationId xmlns:a16="http://schemas.microsoft.com/office/drawing/2014/main" id="{681A6A9F-0ACA-6C42-838B-4DB0937B8D72}"/>
              </a:ext>
            </a:extLst>
          </p:cNvPr>
          <p:cNvPicPr>
            <a:picLocks noGrp="1" noChangeAspect="1"/>
          </p:cNvPicPr>
          <p:nvPr>
            <p:ph idx="1"/>
          </p:nvPr>
        </p:nvPicPr>
        <p:blipFill>
          <a:blip r:embed="rId6"/>
          <a:stretch>
            <a:fillRect/>
          </a:stretch>
        </p:blipFill>
        <p:spPr>
          <a:xfrm>
            <a:off x="4021022" y="2204761"/>
            <a:ext cx="4651781" cy="2551654"/>
          </a:xfrm>
        </p:spPr>
      </p:pic>
      <p:sp>
        <p:nvSpPr>
          <p:cNvPr id="3" name="Rectangle 2">
            <a:extLst>
              <a:ext uri="{FF2B5EF4-FFF2-40B4-BE49-F238E27FC236}">
                <a16:creationId xmlns:a16="http://schemas.microsoft.com/office/drawing/2014/main" id="{001AD804-EF1F-C242-9690-44142926A66F}"/>
              </a:ext>
            </a:extLst>
          </p:cNvPr>
          <p:cNvSpPr/>
          <p:nvPr/>
        </p:nvSpPr>
        <p:spPr>
          <a:xfrm>
            <a:off x="110686" y="4464027"/>
            <a:ext cx="1826141" cy="584775"/>
          </a:xfrm>
          <a:prstGeom prst="rect">
            <a:avLst/>
          </a:prstGeom>
          <a:ln>
            <a:noFill/>
          </a:ln>
        </p:spPr>
        <p:txBody>
          <a:bodyPr wrap="none">
            <a:spAutoFit/>
          </a:bodyPr>
          <a:lstStyle/>
          <a:p>
            <a:r>
              <a:rPr lang="ja-JP" altLang="en-US" sz="3200" b="1" u="sng">
                <a:latin typeface="MS Mincho" panose="02020609040205080304" pitchFamily="49" charset="-128"/>
                <a:ea typeface="MS Mincho" panose="02020609040205080304" pitchFamily="49" charset="-128"/>
              </a:rPr>
              <a:t>研究目標</a:t>
            </a:r>
            <a:endParaRPr lang="en-US" sz="3200" b="1" u="sng" dirty="0">
              <a:latin typeface="MS Mincho" panose="02020609040205080304" pitchFamily="49" charset="-128"/>
              <a:ea typeface="MS Mincho" panose="02020609040205080304" pitchFamily="49" charset="-128"/>
            </a:endParaRPr>
          </a:p>
        </p:txBody>
      </p:sp>
      <p:sp>
        <p:nvSpPr>
          <p:cNvPr id="5" name="Rounded Rectangle 4">
            <a:extLst>
              <a:ext uri="{FF2B5EF4-FFF2-40B4-BE49-F238E27FC236}">
                <a16:creationId xmlns:a16="http://schemas.microsoft.com/office/drawing/2014/main" id="{B21E800B-28FB-4948-A6F9-2DEA235C8C75}"/>
              </a:ext>
            </a:extLst>
          </p:cNvPr>
          <p:cNvSpPr/>
          <p:nvPr/>
        </p:nvSpPr>
        <p:spPr>
          <a:xfrm>
            <a:off x="115391" y="4373976"/>
            <a:ext cx="4017391" cy="23636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96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5AD11-AEF3-F740-8AD6-E6F985AA6C5E}"/>
              </a:ext>
            </a:extLst>
          </p:cNvPr>
          <p:cNvSpPr>
            <a:spLocks noGrp="1"/>
          </p:cNvSpPr>
          <p:nvPr>
            <p:ph type="title"/>
          </p:nvPr>
        </p:nvSpPr>
        <p:spPr>
          <a:xfrm>
            <a:off x="92598" y="375573"/>
            <a:ext cx="7886700" cy="1325563"/>
          </a:xfrm>
        </p:spPr>
        <p:txBody>
          <a:bodyPr/>
          <a:lstStyle/>
          <a:p>
            <a:r>
              <a:rPr lang="ja-JP" altLang="en-US">
                <a:latin typeface="MS Mincho" panose="02020609040205080304" pitchFamily="49" charset="-128"/>
                <a:ea typeface="MS Mincho" panose="02020609040205080304" pitchFamily="49" charset="-128"/>
              </a:rPr>
              <a:t>本セミナーで行ったこと</a:t>
            </a:r>
            <a:endParaRPr lang="en-US" dirty="0">
              <a:latin typeface="MS Mincho" panose="02020609040205080304" pitchFamily="49" charset="-128"/>
              <a:ea typeface="MS Mincho" panose="02020609040205080304" pitchFamily="49" charset="-128"/>
            </a:endParaRPr>
          </a:p>
        </p:txBody>
      </p:sp>
      <p:sp>
        <p:nvSpPr>
          <p:cNvPr id="3" name="Content Placeholder 2">
            <a:extLst>
              <a:ext uri="{FF2B5EF4-FFF2-40B4-BE49-F238E27FC236}">
                <a16:creationId xmlns:a16="http://schemas.microsoft.com/office/drawing/2014/main" id="{87CD1117-9CC3-E448-89B3-397758CE88A0}"/>
              </a:ext>
            </a:extLst>
          </p:cNvPr>
          <p:cNvSpPr>
            <a:spLocks noGrp="1"/>
          </p:cNvSpPr>
          <p:nvPr>
            <p:ph idx="1"/>
          </p:nvPr>
        </p:nvSpPr>
        <p:spPr>
          <a:xfrm>
            <a:off x="35171" y="1715602"/>
            <a:ext cx="7886700" cy="4351338"/>
          </a:xfrm>
        </p:spPr>
        <p:txBody>
          <a:bodyPr/>
          <a:lstStyle/>
          <a:p>
            <a:r>
              <a:rPr lang="ja-JP" altLang="en-US"/>
              <a:t>電子</a:t>
            </a:r>
            <a:r>
              <a:rPr lang="en-US" altLang="ja-JP" dirty="0"/>
              <a:t> - </a:t>
            </a:r>
            <a:r>
              <a:rPr lang="ja-JP" altLang="en-US"/>
              <a:t>イオンの</a:t>
            </a:r>
            <a:r>
              <a:rPr lang="ja-JP" altLang="en-US">
                <a:solidFill>
                  <a:srgbClr val="FF0000"/>
                </a:solidFill>
              </a:rPr>
              <a:t>質量比</a:t>
            </a:r>
            <a:r>
              <a:rPr lang="ja-JP" altLang="en-US"/>
              <a:t>を変化させて，プラズマ流中の物体の周りの環境を調べた</a:t>
            </a:r>
            <a:endParaRPr lang="en-US" altLang="ja-JP" dirty="0"/>
          </a:p>
          <a:p>
            <a:r>
              <a:rPr lang="ja-JP" altLang="en-US"/>
              <a:t>同じ条件で</a:t>
            </a:r>
            <a:r>
              <a:rPr lang="ja-JP" altLang="en-US">
                <a:solidFill>
                  <a:srgbClr val="FF0000"/>
                </a:solidFill>
              </a:rPr>
              <a:t>磁場の向き</a:t>
            </a:r>
            <a:r>
              <a:rPr lang="ja-JP" altLang="en-US"/>
              <a:t>を変化させた</a:t>
            </a:r>
            <a:endParaRPr lang="en-US" altLang="ja-JP" dirty="0"/>
          </a:p>
        </p:txBody>
      </p:sp>
      <p:sp>
        <p:nvSpPr>
          <p:cNvPr id="4" name="Oval 3">
            <a:extLst>
              <a:ext uri="{FF2B5EF4-FFF2-40B4-BE49-F238E27FC236}">
                <a16:creationId xmlns:a16="http://schemas.microsoft.com/office/drawing/2014/main" id="{AD9B527A-694B-CC44-8D9D-45E124C532AA}"/>
              </a:ext>
            </a:extLst>
          </p:cNvPr>
          <p:cNvSpPr/>
          <p:nvPr/>
        </p:nvSpPr>
        <p:spPr>
          <a:xfrm>
            <a:off x="2594391" y="4212406"/>
            <a:ext cx="1745673" cy="174567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8EA819A-5107-9C4A-BA9C-6E87E33A9733}"/>
              </a:ext>
            </a:extLst>
          </p:cNvPr>
          <p:cNvSpPr txBox="1"/>
          <p:nvPr/>
        </p:nvSpPr>
        <p:spPr>
          <a:xfrm>
            <a:off x="704647" y="3236754"/>
            <a:ext cx="2848586" cy="369332"/>
          </a:xfrm>
          <a:prstGeom prst="rect">
            <a:avLst/>
          </a:prstGeom>
          <a:noFill/>
        </p:spPr>
        <p:txBody>
          <a:bodyPr wrap="square" rtlCol="0">
            <a:spAutoFit/>
          </a:bodyPr>
          <a:lstStyle/>
          <a:p>
            <a:r>
              <a:rPr lang="ja-JP" altLang="en-US"/>
              <a:t>イオンジャイロ運動</a:t>
            </a:r>
            <a:endParaRPr lang="en-US" dirty="0"/>
          </a:p>
        </p:txBody>
      </p:sp>
      <p:cxnSp>
        <p:nvCxnSpPr>
          <p:cNvPr id="7" name="Straight Arrow Connector 6">
            <a:extLst>
              <a:ext uri="{FF2B5EF4-FFF2-40B4-BE49-F238E27FC236}">
                <a16:creationId xmlns:a16="http://schemas.microsoft.com/office/drawing/2014/main" id="{A8D13C39-33D0-494D-AFBD-EB529CD61812}"/>
              </a:ext>
            </a:extLst>
          </p:cNvPr>
          <p:cNvCxnSpPr/>
          <p:nvPr/>
        </p:nvCxnSpPr>
        <p:spPr>
          <a:xfrm>
            <a:off x="501362" y="4884796"/>
            <a:ext cx="1787236"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947CA5-22A1-9C43-907C-ED9F480643FE}"/>
              </a:ext>
            </a:extLst>
          </p:cNvPr>
          <p:cNvCxnSpPr/>
          <p:nvPr/>
        </p:nvCxnSpPr>
        <p:spPr>
          <a:xfrm>
            <a:off x="501362" y="5376511"/>
            <a:ext cx="1787236"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FDB267D-F41D-5840-A6E4-9C1FA4AA8461}"/>
              </a:ext>
            </a:extLst>
          </p:cNvPr>
          <p:cNvCxnSpPr/>
          <p:nvPr/>
        </p:nvCxnSpPr>
        <p:spPr>
          <a:xfrm>
            <a:off x="501362" y="4419736"/>
            <a:ext cx="1787236"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1634A3F-1F71-D644-9B42-6F9F14463BD3}"/>
              </a:ext>
            </a:extLst>
          </p:cNvPr>
          <p:cNvSpPr txBox="1"/>
          <p:nvPr/>
        </p:nvSpPr>
        <p:spPr>
          <a:xfrm>
            <a:off x="879506" y="5588747"/>
            <a:ext cx="1260764" cy="369332"/>
          </a:xfrm>
          <a:prstGeom prst="rect">
            <a:avLst/>
          </a:prstGeom>
          <a:noFill/>
        </p:spPr>
        <p:txBody>
          <a:bodyPr wrap="square" rtlCol="0">
            <a:spAutoFit/>
          </a:bodyPr>
          <a:lstStyle/>
          <a:p>
            <a:r>
              <a:rPr lang="ja-JP" altLang="en-US"/>
              <a:t>太陽風</a:t>
            </a:r>
            <a:endParaRPr lang="en-US" dirty="0"/>
          </a:p>
        </p:txBody>
      </p:sp>
      <p:sp>
        <p:nvSpPr>
          <p:cNvPr id="15" name="Circular Arrow 14">
            <a:extLst>
              <a:ext uri="{FF2B5EF4-FFF2-40B4-BE49-F238E27FC236}">
                <a16:creationId xmlns:a16="http://schemas.microsoft.com/office/drawing/2014/main" id="{891DB8D6-7F9E-6944-9F9D-95456BE69B8D}"/>
              </a:ext>
            </a:extLst>
          </p:cNvPr>
          <p:cNvSpPr/>
          <p:nvPr/>
        </p:nvSpPr>
        <p:spPr>
          <a:xfrm>
            <a:off x="2766301" y="3371690"/>
            <a:ext cx="936402" cy="1106085"/>
          </a:xfrm>
          <a:prstGeom prst="circular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6FCA15DA-04F6-EB45-A591-413D90B506FF}"/>
              </a:ext>
            </a:extLst>
          </p:cNvPr>
          <p:cNvSpPr txBox="1"/>
          <p:nvPr/>
        </p:nvSpPr>
        <p:spPr>
          <a:xfrm>
            <a:off x="3115477" y="4900576"/>
            <a:ext cx="1260764" cy="369332"/>
          </a:xfrm>
          <a:prstGeom prst="rect">
            <a:avLst/>
          </a:prstGeom>
          <a:noFill/>
        </p:spPr>
        <p:txBody>
          <a:bodyPr wrap="square" rtlCol="0">
            <a:spAutoFit/>
          </a:bodyPr>
          <a:lstStyle/>
          <a:p>
            <a:r>
              <a:rPr lang="ja-JP" altLang="en-US"/>
              <a:t>小天体</a:t>
            </a:r>
            <a:endParaRPr lang="en-US" dirty="0"/>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15818802-6E60-1A40-A8E0-CCDB3F8A22C1}"/>
                  </a:ext>
                </a:extLst>
              </p:cNvPr>
              <p:cNvSpPr txBox="1"/>
              <p:nvPr/>
            </p:nvSpPr>
            <p:spPr>
              <a:xfrm>
                <a:off x="6117126" y="4654059"/>
                <a:ext cx="1981199" cy="1938992"/>
              </a:xfrm>
              <a:prstGeom prst="rect">
                <a:avLst/>
              </a:prstGeom>
              <a:noFill/>
              <a:ln>
                <a:solidFill>
                  <a:schemeClr val="tx1"/>
                </a:solidFill>
              </a:ln>
            </p:spPr>
            <p:txBody>
              <a:bodyPr wrap="square" rtlCol="0">
                <a:spAutoFit/>
              </a:bodyPr>
              <a:lstStyle/>
              <a:p>
                <a:r>
                  <a:rPr lang="ja-JP" altLang="en-US" sz="2000"/>
                  <a:t>計算パターン</a:t>
                </a:r>
                <a:endParaRPr lang="en-US" altLang="ja-JP" sz="2000" dirty="0"/>
              </a:p>
              <a:p>
                <a:r>
                  <a:rPr lang="ja-JP" altLang="en-US" sz="2000"/>
                  <a:t>質量比</a:t>
                </a:r>
                <a:r>
                  <a:rPr lang="en-US" altLang="ja-JP" sz="2000" dirty="0"/>
                  <a:t> </a:t>
                </a:r>
                <a14:m>
                  <m:oMath xmlns:m="http://schemas.openxmlformats.org/officeDocument/2006/math">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𝑚</m:t>
                        </m:r>
                      </m:e>
                      <m:sub>
                        <m:r>
                          <a:rPr lang="en-US" altLang="ja-JP" sz="2000" b="0" i="1" smtClean="0">
                            <a:latin typeface="Cambria Math" panose="02040503050406030204" pitchFamily="18" charset="0"/>
                          </a:rPr>
                          <m:t>𝑒</m:t>
                        </m:r>
                      </m:sub>
                    </m:sSub>
                    <m:r>
                      <a:rPr lang="en-US" altLang="ja-JP" sz="2000" b="0" i="1" smtClean="0">
                        <a:latin typeface="Cambria Math" panose="02040503050406030204" pitchFamily="18" charset="0"/>
                      </a:rPr>
                      <m:t>:</m:t>
                    </m:r>
                    <m:sSub>
                      <m:sSubPr>
                        <m:ctrlPr>
                          <a:rPr lang="en-US" altLang="ja-JP" sz="2000" b="0" i="1" smtClean="0">
                            <a:latin typeface="Cambria Math" panose="02040503050406030204" pitchFamily="18" charset="0"/>
                          </a:rPr>
                        </m:ctrlPr>
                      </m:sSubPr>
                      <m:e>
                        <m:r>
                          <a:rPr lang="en-US" altLang="ja-JP" sz="2000" b="0" i="1" smtClean="0">
                            <a:latin typeface="Cambria Math" panose="02040503050406030204" pitchFamily="18" charset="0"/>
                          </a:rPr>
                          <m:t>𝑚</m:t>
                        </m:r>
                      </m:e>
                      <m:sub>
                        <m:r>
                          <a:rPr lang="en-US" altLang="ja-JP" sz="2000" b="0" i="1" smtClean="0">
                            <a:latin typeface="Cambria Math" panose="02040503050406030204" pitchFamily="18" charset="0"/>
                          </a:rPr>
                          <m:t>𝑖</m:t>
                        </m:r>
                      </m:sub>
                    </m:sSub>
                  </m:oMath>
                </a14:m>
                <a:endParaRPr lang="en-US" sz="2000" dirty="0"/>
              </a:p>
              <a:p>
                <a:r>
                  <a:rPr lang="en-US" sz="2000" dirty="0"/>
                  <a:t>①1:32</a:t>
                </a:r>
              </a:p>
              <a:p>
                <a:r>
                  <a:rPr lang="en-US" sz="2000" dirty="0"/>
                  <a:t>②1:64</a:t>
                </a:r>
              </a:p>
              <a:p>
                <a:r>
                  <a:rPr lang="en-US" sz="2000" dirty="0"/>
                  <a:t>③1:128</a:t>
                </a:r>
              </a:p>
              <a:p>
                <a:r>
                  <a:rPr lang="en-US" sz="2000" dirty="0"/>
                  <a:t>④1:256</a:t>
                </a:r>
              </a:p>
            </p:txBody>
          </p:sp>
        </mc:Choice>
        <mc:Fallback>
          <p:sp>
            <p:nvSpPr>
              <p:cNvPr id="17" name="TextBox 16">
                <a:extLst>
                  <a:ext uri="{FF2B5EF4-FFF2-40B4-BE49-F238E27FC236}">
                    <a16:creationId xmlns:a16="http://schemas.microsoft.com/office/drawing/2014/main" id="{15818802-6E60-1A40-A8E0-CCDB3F8A22C1}"/>
                  </a:ext>
                </a:extLst>
              </p:cNvPr>
              <p:cNvSpPr txBox="1">
                <a:spLocks noRot="1" noChangeAspect="1" noMove="1" noResize="1" noEditPoints="1" noAdjustHandles="1" noChangeArrowheads="1" noChangeShapeType="1" noTextEdit="1"/>
              </p:cNvSpPr>
              <p:nvPr/>
            </p:nvSpPr>
            <p:spPr>
              <a:xfrm>
                <a:off x="6117126" y="4654059"/>
                <a:ext cx="1981199" cy="1938992"/>
              </a:xfrm>
              <a:prstGeom prst="rect">
                <a:avLst/>
              </a:prstGeom>
              <a:blipFill>
                <a:blip r:embed="rId2"/>
                <a:stretch>
                  <a:fillRect l="-3165" t="-1290" b="-3871"/>
                </a:stretch>
              </a:blipFill>
              <a:ln>
                <a:solidFill>
                  <a:schemeClr val="tx1"/>
                </a:solidFill>
              </a:ln>
            </p:spPr>
            <p:txBody>
              <a:bodyPr/>
              <a:lstStyle/>
              <a:p>
                <a:r>
                  <a:rPr lang="en-US">
                    <a:noFill/>
                  </a:rPr>
                  <a:t> </a:t>
                </a:r>
              </a:p>
            </p:txBody>
          </p:sp>
        </mc:Fallback>
      </mc:AlternateContent>
      <p:sp>
        <p:nvSpPr>
          <p:cNvPr id="18" name="TextBox 17">
            <a:extLst>
              <a:ext uri="{FF2B5EF4-FFF2-40B4-BE49-F238E27FC236}">
                <a16:creationId xmlns:a16="http://schemas.microsoft.com/office/drawing/2014/main" id="{B9E6180C-4A95-8D45-BD3A-E10006763FC8}"/>
              </a:ext>
            </a:extLst>
          </p:cNvPr>
          <p:cNvSpPr txBox="1"/>
          <p:nvPr/>
        </p:nvSpPr>
        <p:spPr>
          <a:xfrm>
            <a:off x="4254339" y="4291006"/>
            <a:ext cx="4747673" cy="830997"/>
          </a:xfrm>
          <a:prstGeom prst="rect">
            <a:avLst/>
          </a:prstGeom>
          <a:noFill/>
        </p:spPr>
        <p:txBody>
          <a:bodyPr wrap="square" rtlCol="0">
            <a:spAutoFit/>
          </a:bodyPr>
          <a:lstStyle/>
          <a:p>
            <a:r>
              <a:rPr lang="en-US" altLang="ja-JP" sz="2400" dirty="0"/>
              <a:t>(</a:t>
            </a:r>
            <a:r>
              <a:rPr lang="ja-JP" altLang="en-US" sz="2400"/>
              <a:t>天体半径</a:t>
            </a:r>
            <a:r>
              <a:rPr lang="en-US" altLang="ja-JP" sz="2400" dirty="0"/>
              <a:t>)</a:t>
            </a:r>
            <a:r>
              <a:rPr lang="en-US" altLang="ja-JP" sz="2400" dirty="0">
                <a:sym typeface="Wingdings" pitchFamily="2" charset="2"/>
              </a:rPr>
              <a:t>:(</a:t>
            </a:r>
            <a:r>
              <a:rPr lang="ja-JP" altLang="en-US" sz="2400"/>
              <a:t>イオンジャイロ半径</a:t>
            </a:r>
            <a:r>
              <a:rPr lang="en-US" altLang="ja-JP" sz="2400" dirty="0"/>
              <a:t>)=1</a:t>
            </a:r>
            <a:r>
              <a:rPr lang="ja-JP" altLang="en-US" sz="2400"/>
              <a:t> </a:t>
            </a:r>
            <a:r>
              <a:rPr lang="en-US" altLang="ja-JP" sz="2400" dirty="0"/>
              <a:t>:</a:t>
            </a:r>
            <a:r>
              <a:rPr lang="ja-JP" altLang="en-US" sz="2400"/>
              <a:t> </a:t>
            </a:r>
            <a:r>
              <a:rPr lang="en-US" altLang="ja-JP" sz="2400" dirty="0"/>
              <a:t>1</a:t>
            </a:r>
            <a:r>
              <a:rPr lang="ja-JP" altLang="en-US" sz="2400"/>
              <a:t> 固定</a:t>
            </a:r>
            <a:endParaRPr lang="en-US" sz="2400" dirty="0"/>
          </a:p>
        </p:txBody>
      </p:sp>
      <p:sp>
        <p:nvSpPr>
          <p:cNvPr id="19" name="Oval 18">
            <a:extLst>
              <a:ext uri="{FF2B5EF4-FFF2-40B4-BE49-F238E27FC236}">
                <a16:creationId xmlns:a16="http://schemas.microsoft.com/office/drawing/2014/main" id="{DA3A67FD-1CED-3943-B5E0-26470103DFF8}"/>
              </a:ext>
            </a:extLst>
          </p:cNvPr>
          <p:cNvSpPr/>
          <p:nvPr/>
        </p:nvSpPr>
        <p:spPr>
          <a:xfrm>
            <a:off x="1521004" y="5989854"/>
            <a:ext cx="454121" cy="4541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BC5E45C-41E2-1540-A8B2-1EB4A4D4D0A6}"/>
              </a:ext>
            </a:extLst>
          </p:cNvPr>
          <p:cNvSpPr/>
          <p:nvPr/>
        </p:nvSpPr>
        <p:spPr>
          <a:xfrm>
            <a:off x="1674542" y="6127654"/>
            <a:ext cx="143452" cy="1434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A95B5CCC-594D-0847-AFDC-CC5FAEFA06F9}"/>
              </a:ext>
            </a:extLst>
          </p:cNvPr>
          <p:cNvSpPr txBox="1"/>
          <p:nvPr/>
        </p:nvSpPr>
        <p:spPr>
          <a:xfrm>
            <a:off x="1910562" y="6471551"/>
            <a:ext cx="1260764" cy="369332"/>
          </a:xfrm>
          <a:prstGeom prst="rect">
            <a:avLst/>
          </a:prstGeom>
          <a:noFill/>
        </p:spPr>
        <p:txBody>
          <a:bodyPr wrap="square" rtlCol="0">
            <a:spAutoFit/>
          </a:bodyPr>
          <a:lstStyle/>
          <a:p>
            <a:r>
              <a:rPr lang="ja-JP" altLang="en-US"/>
              <a:t>磁場</a:t>
            </a:r>
            <a:r>
              <a:rPr lang="en-US" altLang="ja-JP" dirty="0"/>
              <a:t>B</a:t>
            </a:r>
            <a:endParaRPr lang="en-US" dirty="0"/>
          </a:p>
        </p:txBody>
      </p:sp>
      <p:sp>
        <p:nvSpPr>
          <p:cNvPr id="22" name="Up Arrow 21">
            <a:extLst>
              <a:ext uri="{FF2B5EF4-FFF2-40B4-BE49-F238E27FC236}">
                <a16:creationId xmlns:a16="http://schemas.microsoft.com/office/drawing/2014/main" id="{B8101D38-135C-5C43-89B8-44E20295061A}"/>
              </a:ext>
            </a:extLst>
          </p:cNvPr>
          <p:cNvSpPr/>
          <p:nvPr/>
        </p:nvSpPr>
        <p:spPr>
          <a:xfrm>
            <a:off x="2651489" y="5951878"/>
            <a:ext cx="293613" cy="45017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EDA3AF1-A5FA-4649-B99B-DF14BAE60420}"/>
              </a:ext>
            </a:extLst>
          </p:cNvPr>
          <p:cNvSpPr txBox="1"/>
          <p:nvPr/>
        </p:nvSpPr>
        <p:spPr>
          <a:xfrm>
            <a:off x="2040414" y="6086439"/>
            <a:ext cx="553977" cy="369332"/>
          </a:xfrm>
          <a:prstGeom prst="rect">
            <a:avLst/>
          </a:prstGeom>
          <a:noFill/>
        </p:spPr>
        <p:txBody>
          <a:bodyPr wrap="square" rtlCol="0">
            <a:spAutoFit/>
          </a:bodyPr>
          <a:lstStyle/>
          <a:p>
            <a:r>
              <a:rPr lang="en-US" dirty="0"/>
              <a:t>  or</a:t>
            </a:r>
          </a:p>
        </p:txBody>
      </p:sp>
    </p:spTree>
    <p:extLst>
      <p:ext uri="{BB962C8B-B14F-4D97-AF65-F5344CB8AC3E}">
        <p14:creationId xmlns:p14="http://schemas.microsoft.com/office/powerpoint/2010/main" val="2530765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6F278-4F06-CA4C-8F44-E8DF06F57833}"/>
              </a:ext>
            </a:extLst>
          </p:cNvPr>
          <p:cNvSpPr>
            <a:spLocks noGrp="1"/>
          </p:cNvSpPr>
          <p:nvPr>
            <p:ph type="title"/>
          </p:nvPr>
        </p:nvSpPr>
        <p:spPr>
          <a:xfrm>
            <a:off x="102177" y="171162"/>
            <a:ext cx="9041823" cy="1186583"/>
          </a:xfrm>
        </p:spPr>
        <p:txBody>
          <a:bodyPr>
            <a:normAutofit fontScale="90000"/>
          </a:bodyPr>
          <a:lstStyle/>
          <a:p>
            <a:r>
              <a:rPr lang="ja-JP" altLang="en-US">
                <a:latin typeface="MS Mincho" panose="02020609040205080304" pitchFamily="49" charset="-128"/>
                <a:ea typeface="MS Mincho" panose="02020609040205080304" pitchFamily="49" charset="-128"/>
              </a:rPr>
              <a:t>ポテンシャル，イオン数密度時間変化</a:t>
            </a:r>
            <a:endParaRPr lang="en-US" dirty="0">
              <a:latin typeface="MS Mincho" panose="02020609040205080304" pitchFamily="49" charset="-128"/>
              <a:ea typeface="MS Mincho" panose="02020609040205080304" pitchFamily="49" charset="-128"/>
            </a:endParaRPr>
          </a:p>
        </p:txBody>
      </p:sp>
      <p:pic>
        <p:nvPicPr>
          <p:cNvPr id="7" name="Picture 6">
            <a:extLst>
              <a:ext uri="{FF2B5EF4-FFF2-40B4-BE49-F238E27FC236}">
                <a16:creationId xmlns:a16="http://schemas.microsoft.com/office/drawing/2014/main" id="{EA24033C-ADD9-174F-AF9F-7B688DBFA5A2}"/>
              </a:ext>
            </a:extLst>
          </p:cNvPr>
          <p:cNvPicPr>
            <a:picLocks noChangeAspect="1"/>
          </p:cNvPicPr>
          <p:nvPr/>
        </p:nvPicPr>
        <p:blipFill>
          <a:blip r:embed="rId2"/>
          <a:stretch>
            <a:fillRect/>
          </a:stretch>
        </p:blipFill>
        <p:spPr>
          <a:xfrm>
            <a:off x="93238" y="2109929"/>
            <a:ext cx="4214230" cy="2667164"/>
          </a:xfrm>
          <a:prstGeom prst="rect">
            <a:avLst/>
          </a:prstGeom>
        </p:spPr>
      </p:pic>
      <p:pic>
        <p:nvPicPr>
          <p:cNvPr id="11" name="Content Placeholder 10">
            <a:extLst>
              <a:ext uri="{FF2B5EF4-FFF2-40B4-BE49-F238E27FC236}">
                <a16:creationId xmlns:a16="http://schemas.microsoft.com/office/drawing/2014/main" id="{FFAA602F-E477-3B4D-B92B-DE76D19CA8EF}"/>
              </a:ext>
            </a:extLst>
          </p:cNvPr>
          <p:cNvPicPr>
            <a:picLocks noGrp="1" noChangeAspect="1"/>
          </p:cNvPicPr>
          <p:nvPr>
            <p:ph idx="1"/>
          </p:nvPr>
        </p:nvPicPr>
        <p:blipFill>
          <a:blip r:embed="rId3"/>
          <a:stretch>
            <a:fillRect/>
          </a:stretch>
        </p:blipFill>
        <p:spPr>
          <a:xfrm>
            <a:off x="4728905" y="1084637"/>
            <a:ext cx="3349020" cy="2119577"/>
          </a:xfrm>
        </p:spPr>
      </p:pic>
      <p:sp>
        <p:nvSpPr>
          <p:cNvPr id="13" name="TextBox 12">
            <a:extLst>
              <a:ext uri="{FF2B5EF4-FFF2-40B4-BE49-F238E27FC236}">
                <a16:creationId xmlns:a16="http://schemas.microsoft.com/office/drawing/2014/main" id="{0CA3FEC0-EC51-8446-9938-85A80FB0A69D}"/>
              </a:ext>
            </a:extLst>
          </p:cNvPr>
          <p:cNvSpPr txBox="1"/>
          <p:nvPr/>
        </p:nvSpPr>
        <p:spPr>
          <a:xfrm>
            <a:off x="0" y="5579947"/>
            <a:ext cx="9627590" cy="1200329"/>
          </a:xfrm>
          <a:prstGeom prst="rect">
            <a:avLst/>
          </a:prstGeom>
          <a:noFill/>
        </p:spPr>
        <p:txBody>
          <a:bodyPr wrap="square" rtlCol="0">
            <a:spAutoFit/>
          </a:bodyPr>
          <a:lstStyle/>
          <a:p>
            <a:r>
              <a:rPr lang="en-US" altLang="ja-JP" sz="2400" b="1" dirty="0"/>
              <a:t>*2</a:t>
            </a:r>
            <a:r>
              <a:rPr lang="ja-JP" altLang="en-US" sz="2400" b="1"/>
              <a:t>次元系でのシミュレーション</a:t>
            </a:r>
            <a:endParaRPr lang="en-US" altLang="ja-JP" sz="2400" b="1" dirty="0"/>
          </a:p>
          <a:p>
            <a:r>
              <a:rPr lang="en-US" sz="2400" b="1" dirty="0"/>
              <a:t>*</a:t>
            </a:r>
            <a:r>
              <a:rPr lang="ja-JP" altLang="en-US" sz="2400" b="1"/>
              <a:t>磁場の時間変化は解かない静電コード</a:t>
            </a:r>
            <a:endParaRPr lang="en-US" altLang="ja-JP" sz="2400" b="1" dirty="0"/>
          </a:p>
          <a:p>
            <a:r>
              <a:rPr lang="en-US" sz="2400" b="1" dirty="0"/>
              <a:t>*</a:t>
            </a:r>
            <a:r>
              <a:rPr lang="ja-JP" altLang="en-US" sz="2400" b="1"/>
              <a:t>小天体のサイズ，電子のジャイロ半径は計算パターンごとに変更</a:t>
            </a:r>
            <a:endParaRPr lang="en-US" sz="2400" b="1" dirty="0"/>
          </a:p>
        </p:txBody>
      </p:sp>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B5E60E60-CCA3-1E46-B65D-85C247F617B6}"/>
                  </a:ext>
                </a:extLst>
              </p:cNvPr>
              <p:cNvSpPr/>
              <p:nvPr/>
            </p:nvSpPr>
            <p:spPr>
              <a:xfrm>
                <a:off x="478196" y="4641515"/>
                <a:ext cx="3273140" cy="369332"/>
              </a:xfrm>
              <a:prstGeom prst="rect">
                <a:avLst/>
              </a:prstGeom>
            </p:spPr>
            <p:txBody>
              <a:bodyPr wrap="none">
                <a:spAutoFit/>
              </a:bodyPr>
              <a:lstStyle/>
              <a:p>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𝑚</m:t>
                        </m:r>
                      </m:e>
                      <m:sub>
                        <m:r>
                          <a:rPr lang="en-US" altLang="ja-JP" i="1">
                            <a:latin typeface="Cambria Math" panose="02040503050406030204" pitchFamily="18" charset="0"/>
                          </a:rPr>
                          <m:t>𝑒</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𝑚</m:t>
                        </m:r>
                      </m:e>
                      <m:sub>
                        <m:r>
                          <a:rPr lang="en-US" altLang="ja-JP" i="1">
                            <a:latin typeface="Cambria Math" panose="02040503050406030204" pitchFamily="18" charset="0"/>
                          </a:rPr>
                          <m:t>𝑖</m:t>
                        </m:r>
                      </m:sub>
                    </m:sSub>
                  </m:oMath>
                </a14:m>
                <a:r>
                  <a:rPr lang="en-US" dirty="0"/>
                  <a:t> =1: 512 </a:t>
                </a:r>
                <a:r>
                  <a:rPr lang="en-US" dirty="0" err="1"/>
                  <a:t>のポテンシャル</a:t>
                </a:r>
                <a:endParaRPr lang="en-US" dirty="0"/>
              </a:p>
            </p:txBody>
          </p:sp>
        </mc:Choice>
        <mc:Fallback>
          <p:sp>
            <p:nvSpPr>
              <p:cNvPr id="16" name="Rectangle 15">
                <a:extLst>
                  <a:ext uri="{FF2B5EF4-FFF2-40B4-BE49-F238E27FC236}">
                    <a16:creationId xmlns:a16="http://schemas.microsoft.com/office/drawing/2014/main" id="{B5E60E60-CCA3-1E46-B65D-85C247F617B6}"/>
                  </a:ext>
                </a:extLst>
              </p:cNvPr>
              <p:cNvSpPr>
                <a:spLocks noRot="1" noChangeAspect="1" noMove="1" noResize="1" noEditPoints="1" noAdjustHandles="1" noChangeArrowheads="1" noChangeShapeType="1" noTextEdit="1"/>
              </p:cNvSpPr>
              <p:nvPr/>
            </p:nvSpPr>
            <p:spPr>
              <a:xfrm>
                <a:off x="478196" y="4641515"/>
                <a:ext cx="3273140" cy="369332"/>
              </a:xfrm>
              <a:prstGeom prst="rect">
                <a:avLst/>
              </a:prstGeom>
              <a:blipFill>
                <a:blip r:embed="rId4"/>
                <a:stretch>
                  <a:fillRect t="-9677" r="-775" b="-225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79292F2C-6FC6-4247-BB75-EBBE4698321A}"/>
                  </a:ext>
                </a:extLst>
              </p:cNvPr>
              <p:cNvSpPr/>
              <p:nvPr/>
            </p:nvSpPr>
            <p:spPr>
              <a:xfrm>
                <a:off x="5062572" y="3194639"/>
                <a:ext cx="3273140" cy="369332"/>
              </a:xfrm>
              <a:prstGeom prst="rect">
                <a:avLst/>
              </a:prstGeom>
            </p:spPr>
            <p:txBody>
              <a:bodyPr wrap="none">
                <a:spAutoFit/>
              </a:bodyPr>
              <a:lstStyle/>
              <a:p>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𝑚</m:t>
                        </m:r>
                      </m:e>
                      <m:sub>
                        <m:r>
                          <a:rPr lang="en-US" altLang="ja-JP" i="1">
                            <a:latin typeface="Cambria Math" panose="02040503050406030204" pitchFamily="18" charset="0"/>
                          </a:rPr>
                          <m:t>𝑒</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𝑚</m:t>
                        </m:r>
                      </m:e>
                      <m:sub>
                        <m:r>
                          <a:rPr lang="en-US" altLang="ja-JP" i="1">
                            <a:latin typeface="Cambria Math" panose="02040503050406030204" pitchFamily="18" charset="0"/>
                          </a:rPr>
                          <m:t>𝑖</m:t>
                        </m:r>
                      </m:sub>
                    </m:sSub>
                  </m:oMath>
                </a14:m>
                <a:r>
                  <a:rPr lang="en-US" dirty="0"/>
                  <a:t> =1: 512 </a:t>
                </a:r>
                <a:r>
                  <a:rPr lang="en-US" dirty="0" err="1"/>
                  <a:t>のイオン数密度</a:t>
                </a:r>
                <a:endParaRPr lang="en-US" dirty="0"/>
              </a:p>
            </p:txBody>
          </p:sp>
        </mc:Choice>
        <mc:Fallback>
          <p:sp>
            <p:nvSpPr>
              <p:cNvPr id="17" name="Rectangle 16">
                <a:extLst>
                  <a:ext uri="{FF2B5EF4-FFF2-40B4-BE49-F238E27FC236}">
                    <a16:creationId xmlns:a16="http://schemas.microsoft.com/office/drawing/2014/main" id="{79292F2C-6FC6-4247-BB75-EBBE4698321A}"/>
                  </a:ext>
                </a:extLst>
              </p:cNvPr>
              <p:cNvSpPr>
                <a:spLocks noRot="1" noChangeAspect="1" noMove="1" noResize="1" noEditPoints="1" noAdjustHandles="1" noChangeArrowheads="1" noChangeShapeType="1" noTextEdit="1"/>
              </p:cNvSpPr>
              <p:nvPr/>
            </p:nvSpPr>
            <p:spPr>
              <a:xfrm>
                <a:off x="5062572" y="3194639"/>
                <a:ext cx="3273140" cy="369332"/>
              </a:xfrm>
              <a:prstGeom prst="rect">
                <a:avLst/>
              </a:prstGeom>
              <a:blipFill>
                <a:blip r:embed="rId5"/>
                <a:stretch>
                  <a:fillRect t="-17241" r="-775" b="-24138"/>
                </a:stretch>
              </a:blipFill>
            </p:spPr>
            <p:txBody>
              <a:bodyPr/>
              <a:lstStyle/>
              <a:p>
                <a:r>
                  <a:rPr lang="en-US">
                    <a:noFill/>
                  </a:rPr>
                  <a:t> </a:t>
                </a:r>
              </a:p>
            </p:txBody>
          </p:sp>
        </mc:Fallback>
      </mc:AlternateContent>
      <p:pic>
        <p:nvPicPr>
          <p:cNvPr id="19" name="Picture 18">
            <a:extLst>
              <a:ext uri="{FF2B5EF4-FFF2-40B4-BE49-F238E27FC236}">
                <a16:creationId xmlns:a16="http://schemas.microsoft.com/office/drawing/2014/main" id="{90B31F7E-B9DD-5A41-8E69-E2490B801BCF}"/>
              </a:ext>
            </a:extLst>
          </p:cNvPr>
          <p:cNvPicPr>
            <a:picLocks noChangeAspect="1"/>
          </p:cNvPicPr>
          <p:nvPr/>
        </p:nvPicPr>
        <p:blipFill>
          <a:blip r:embed="rId6"/>
          <a:stretch>
            <a:fillRect/>
          </a:stretch>
        </p:blipFill>
        <p:spPr>
          <a:xfrm>
            <a:off x="4692426" y="3584037"/>
            <a:ext cx="3942836" cy="2017883"/>
          </a:xfrm>
          <a:prstGeom prst="rect">
            <a:avLst/>
          </a:prstGeom>
        </p:spPr>
      </p:pic>
      <mc:AlternateContent xmlns:mc="http://schemas.openxmlformats.org/markup-compatibility/2006">
        <mc:Choice xmlns:a14="http://schemas.microsoft.com/office/drawing/2010/main" Requires="a14">
          <p:sp>
            <p:nvSpPr>
              <p:cNvPr id="20" name="Rectangle 19">
                <a:extLst>
                  <a:ext uri="{FF2B5EF4-FFF2-40B4-BE49-F238E27FC236}">
                    <a16:creationId xmlns:a16="http://schemas.microsoft.com/office/drawing/2014/main" id="{BAB3FC6C-AE5A-6E4C-AC30-3D460D36181A}"/>
                  </a:ext>
                </a:extLst>
              </p:cNvPr>
              <p:cNvSpPr/>
              <p:nvPr/>
            </p:nvSpPr>
            <p:spPr>
              <a:xfrm>
                <a:off x="4623088" y="5592274"/>
                <a:ext cx="4379212" cy="369332"/>
              </a:xfrm>
              <a:prstGeom prst="rect">
                <a:avLst/>
              </a:prstGeom>
            </p:spPr>
            <p:txBody>
              <a:bodyPr wrap="none">
                <a:spAutoFit/>
              </a:bodyPr>
              <a:lstStyle/>
              <a:p>
                <a14:m>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𝑚</m:t>
                        </m:r>
                      </m:e>
                      <m:sub>
                        <m:r>
                          <a:rPr lang="en-US" altLang="ja-JP" i="1">
                            <a:latin typeface="Cambria Math" panose="02040503050406030204" pitchFamily="18" charset="0"/>
                          </a:rPr>
                          <m:t>𝑒</m:t>
                        </m:r>
                      </m:sub>
                    </m:sSub>
                    <m:r>
                      <a:rPr lang="en-US" altLang="ja-JP" i="1">
                        <a:latin typeface="Cambria Math" panose="02040503050406030204" pitchFamily="18" charset="0"/>
                      </a:rPr>
                      <m:t>:</m:t>
                    </m:r>
                    <m:sSub>
                      <m:sSubPr>
                        <m:ctrlPr>
                          <a:rPr lang="en-US" altLang="ja-JP" i="1">
                            <a:latin typeface="Cambria Math" panose="02040503050406030204" pitchFamily="18" charset="0"/>
                          </a:rPr>
                        </m:ctrlPr>
                      </m:sSubPr>
                      <m:e>
                        <m:r>
                          <a:rPr lang="en-US" altLang="ja-JP" i="1">
                            <a:latin typeface="Cambria Math" panose="02040503050406030204" pitchFamily="18" charset="0"/>
                          </a:rPr>
                          <m:t>𝑚</m:t>
                        </m:r>
                      </m:e>
                      <m:sub>
                        <m:r>
                          <a:rPr lang="en-US" altLang="ja-JP" i="1">
                            <a:latin typeface="Cambria Math" panose="02040503050406030204" pitchFamily="18" charset="0"/>
                          </a:rPr>
                          <m:t>𝑖</m:t>
                        </m:r>
                      </m:sub>
                    </m:sSub>
                  </m:oMath>
                </a14:m>
                <a:r>
                  <a:rPr lang="en-US" dirty="0"/>
                  <a:t> =1: 256(+</a:t>
                </a:r>
                <a:r>
                  <a:rPr lang="en-US" dirty="0" err="1"/>
                  <a:t>y方向磁場</a:t>
                </a:r>
                <a:r>
                  <a:rPr lang="en-US" dirty="0"/>
                  <a:t>) </a:t>
                </a:r>
                <a:r>
                  <a:rPr lang="en-US" dirty="0" err="1"/>
                  <a:t>ポテンシャル</a:t>
                </a:r>
                <a:r>
                  <a:rPr lang="en-US" dirty="0"/>
                  <a:t> </a:t>
                </a:r>
              </a:p>
            </p:txBody>
          </p:sp>
        </mc:Choice>
        <mc:Fallback>
          <p:sp>
            <p:nvSpPr>
              <p:cNvPr id="20" name="Rectangle 19">
                <a:extLst>
                  <a:ext uri="{FF2B5EF4-FFF2-40B4-BE49-F238E27FC236}">
                    <a16:creationId xmlns:a16="http://schemas.microsoft.com/office/drawing/2014/main" id="{BAB3FC6C-AE5A-6E4C-AC30-3D460D36181A}"/>
                  </a:ext>
                </a:extLst>
              </p:cNvPr>
              <p:cNvSpPr>
                <a:spLocks noRot="1" noChangeAspect="1" noMove="1" noResize="1" noEditPoints="1" noAdjustHandles="1" noChangeArrowheads="1" noChangeShapeType="1" noTextEdit="1"/>
              </p:cNvSpPr>
              <p:nvPr/>
            </p:nvSpPr>
            <p:spPr>
              <a:xfrm>
                <a:off x="4623088" y="5592274"/>
                <a:ext cx="4379212" cy="369332"/>
              </a:xfrm>
              <a:prstGeom prst="rect">
                <a:avLst/>
              </a:prstGeom>
              <a:blipFill>
                <a:blip r:embed="rId7"/>
                <a:stretch>
                  <a:fillRect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3266826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FAB9-ABF6-B046-8FBA-DDBC3740A11C}"/>
              </a:ext>
            </a:extLst>
          </p:cNvPr>
          <p:cNvSpPr>
            <a:spLocks noGrp="1"/>
          </p:cNvSpPr>
          <p:nvPr>
            <p:ph type="title"/>
          </p:nvPr>
        </p:nvSpPr>
        <p:spPr>
          <a:xfrm>
            <a:off x="333227" y="167302"/>
            <a:ext cx="8656027" cy="1325563"/>
          </a:xfrm>
        </p:spPr>
        <p:txBody>
          <a:bodyPr/>
          <a:lstStyle/>
          <a:p>
            <a:r>
              <a:rPr lang="ja-JP" altLang="en-US">
                <a:latin typeface="MS Mincho" panose="02020609040205080304" pitchFamily="49" charset="-128"/>
                <a:ea typeface="MS Mincho" panose="02020609040205080304" pitchFamily="49" charset="-128"/>
              </a:rPr>
              <a:t>静電ポテンシャルの質量比依存性</a:t>
            </a:r>
            <a:endParaRPr lang="en-US" dirty="0">
              <a:latin typeface="MS Mincho" panose="02020609040205080304" pitchFamily="49" charset="-128"/>
              <a:ea typeface="MS Mincho" panose="02020609040205080304" pitchFamily="49" charset="-128"/>
            </a:endParaRPr>
          </a:p>
        </p:txBody>
      </p:sp>
      <p:pic>
        <p:nvPicPr>
          <p:cNvPr id="5" name="Content Placeholder 4">
            <a:extLst>
              <a:ext uri="{FF2B5EF4-FFF2-40B4-BE49-F238E27FC236}">
                <a16:creationId xmlns:a16="http://schemas.microsoft.com/office/drawing/2014/main" id="{474E1836-68C4-814C-B918-2A23FF1C17EB}"/>
              </a:ext>
            </a:extLst>
          </p:cNvPr>
          <p:cNvPicPr>
            <a:picLocks noGrp="1" noChangeAspect="1"/>
          </p:cNvPicPr>
          <p:nvPr>
            <p:ph idx="1"/>
          </p:nvPr>
        </p:nvPicPr>
        <p:blipFill rotWithShape="1">
          <a:blip r:embed="rId2"/>
          <a:srcRect l="4531" t="17165" r="12141" b="43035"/>
          <a:stretch/>
        </p:blipFill>
        <p:spPr>
          <a:xfrm>
            <a:off x="221225" y="1248109"/>
            <a:ext cx="4251210" cy="2270946"/>
          </a:xfrm>
        </p:spPr>
      </p:pic>
      <p:pic>
        <p:nvPicPr>
          <p:cNvPr id="11" name="Picture 10">
            <a:extLst>
              <a:ext uri="{FF2B5EF4-FFF2-40B4-BE49-F238E27FC236}">
                <a16:creationId xmlns:a16="http://schemas.microsoft.com/office/drawing/2014/main" id="{CA7F285D-1CC8-A74F-95EF-F51221EC6FF8}"/>
              </a:ext>
            </a:extLst>
          </p:cNvPr>
          <p:cNvPicPr>
            <a:picLocks noChangeAspect="1"/>
          </p:cNvPicPr>
          <p:nvPr/>
        </p:nvPicPr>
        <p:blipFill rotWithShape="1">
          <a:blip r:embed="rId3"/>
          <a:srcRect l="2801" t="9937" r="5130" b="43263"/>
          <a:stretch/>
        </p:blipFill>
        <p:spPr>
          <a:xfrm>
            <a:off x="4749031" y="1258103"/>
            <a:ext cx="4162964" cy="2260952"/>
          </a:xfrm>
          <a:prstGeom prst="rect">
            <a:avLst/>
          </a:prstGeom>
        </p:spPr>
      </p:pic>
      <p:pic>
        <p:nvPicPr>
          <p:cNvPr id="13" name="Picture 12">
            <a:extLst>
              <a:ext uri="{FF2B5EF4-FFF2-40B4-BE49-F238E27FC236}">
                <a16:creationId xmlns:a16="http://schemas.microsoft.com/office/drawing/2014/main" id="{73E78EB1-EFD2-0D48-86EB-31D612581B06}"/>
              </a:ext>
            </a:extLst>
          </p:cNvPr>
          <p:cNvPicPr>
            <a:picLocks noChangeAspect="1"/>
          </p:cNvPicPr>
          <p:nvPr/>
        </p:nvPicPr>
        <p:blipFill rotWithShape="1">
          <a:blip r:embed="rId4"/>
          <a:srcRect l="2960" t="11767" r="5301" b="43698"/>
          <a:stretch/>
        </p:blipFill>
        <p:spPr>
          <a:xfrm>
            <a:off x="221224" y="4025931"/>
            <a:ext cx="4258101" cy="2208614"/>
          </a:xfrm>
          <a:prstGeom prst="rect">
            <a:avLst/>
          </a:prstGeom>
        </p:spPr>
      </p:pic>
      <p:sp>
        <p:nvSpPr>
          <p:cNvPr id="14" name="TextBox 13">
            <a:extLst>
              <a:ext uri="{FF2B5EF4-FFF2-40B4-BE49-F238E27FC236}">
                <a16:creationId xmlns:a16="http://schemas.microsoft.com/office/drawing/2014/main" id="{0CBF3754-8450-7D4D-BAC3-158F9D7883CF}"/>
              </a:ext>
            </a:extLst>
          </p:cNvPr>
          <p:cNvSpPr txBox="1"/>
          <p:nvPr/>
        </p:nvSpPr>
        <p:spPr>
          <a:xfrm>
            <a:off x="1716448" y="6255397"/>
            <a:ext cx="1260764" cy="369332"/>
          </a:xfrm>
          <a:prstGeom prst="rect">
            <a:avLst/>
          </a:prstGeom>
          <a:noFill/>
        </p:spPr>
        <p:txBody>
          <a:bodyPr wrap="square" rtlCol="0">
            <a:spAutoFit/>
          </a:bodyPr>
          <a:lstStyle/>
          <a:p>
            <a:r>
              <a:rPr lang="en-US" altLang="ja-JP" dirty="0"/>
              <a:t>1:64</a:t>
            </a:r>
            <a:r>
              <a:rPr lang="ja-JP" altLang="en-US"/>
              <a:t>の時</a:t>
            </a:r>
            <a:endParaRPr lang="en-US" dirty="0"/>
          </a:p>
        </p:txBody>
      </p:sp>
      <p:sp>
        <p:nvSpPr>
          <p:cNvPr id="15" name="TextBox 14">
            <a:extLst>
              <a:ext uri="{FF2B5EF4-FFF2-40B4-BE49-F238E27FC236}">
                <a16:creationId xmlns:a16="http://schemas.microsoft.com/office/drawing/2014/main" id="{033720D6-52E0-7C45-9E35-9909798965CC}"/>
              </a:ext>
            </a:extLst>
          </p:cNvPr>
          <p:cNvSpPr txBox="1"/>
          <p:nvPr/>
        </p:nvSpPr>
        <p:spPr>
          <a:xfrm>
            <a:off x="1854746" y="3519055"/>
            <a:ext cx="1260764" cy="369332"/>
          </a:xfrm>
          <a:prstGeom prst="rect">
            <a:avLst/>
          </a:prstGeom>
          <a:noFill/>
        </p:spPr>
        <p:txBody>
          <a:bodyPr wrap="square" rtlCol="0">
            <a:spAutoFit/>
          </a:bodyPr>
          <a:lstStyle/>
          <a:p>
            <a:r>
              <a:rPr lang="en-US" altLang="ja-JP" dirty="0"/>
              <a:t>1:32</a:t>
            </a:r>
            <a:r>
              <a:rPr lang="ja-JP" altLang="en-US"/>
              <a:t>の時</a:t>
            </a:r>
            <a:endParaRPr lang="en-US" dirty="0"/>
          </a:p>
        </p:txBody>
      </p:sp>
      <p:sp>
        <p:nvSpPr>
          <p:cNvPr id="16" name="TextBox 15">
            <a:extLst>
              <a:ext uri="{FF2B5EF4-FFF2-40B4-BE49-F238E27FC236}">
                <a16:creationId xmlns:a16="http://schemas.microsoft.com/office/drawing/2014/main" id="{B7B04C06-0C47-EC49-91D3-E0307BF58448}"/>
              </a:ext>
            </a:extLst>
          </p:cNvPr>
          <p:cNvSpPr txBox="1"/>
          <p:nvPr/>
        </p:nvSpPr>
        <p:spPr>
          <a:xfrm>
            <a:off x="6176149" y="3596425"/>
            <a:ext cx="1260764" cy="369332"/>
          </a:xfrm>
          <a:prstGeom prst="rect">
            <a:avLst/>
          </a:prstGeom>
          <a:noFill/>
        </p:spPr>
        <p:txBody>
          <a:bodyPr wrap="square" rtlCol="0">
            <a:spAutoFit/>
          </a:bodyPr>
          <a:lstStyle/>
          <a:p>
            <a:r>
              <a:rPr lang="en-US" altLang="ja-JP" dirty="0"/>
              <a:t>1:128</a:t>
            </a:r>
            <a:r>
              <a:rPr lang="ja-JP" altLang="en-US"/>
              <a:t>の時</a:t>
            </a:r>
            <a:endParaRPr lang="en-US" dirty="0"/>
          </a:p>
        </p:txBody>
      </p:sp>
      <p:sp>
        <p:nvSpPr>
          <p:cNvPr id="17" name="TextBox 16">
            <a:extLst>
              <a:ext uri="{FF2B5EF4-FFF2-40B4-BE49-F238E27FC236}">
                <a16:creationId xmlns:a16="http://schemas.microsoft.com/office/drawing/2014/main" id="{5404C804-F55E-4942-845E-68BDD243F791}"/>
              </a:ext>
            </a:extLst>
          </p:cNvPr>
          <p:cNvSpPr txBox="1"/>
          <p:nvPr/>
        </p:nvSpPr>
        <p:spPr>
          <a:xfrm>
            <a:off x="6197346" y="6290615"/>
            <a:ext cx="1260764" cy="369332"/>
          </a:xfrm>
          <a:prstGeom prst="rect">
            <a:avLst/>
          </a:prstGeom>
          <a:noFill/>
        </p:spPr>
        <p:txBody>
          <a:bodyPr wrap="square" rtlCol="0">
            <a:spAutoFit/>
          </a:bodyPr>
          <a:lstStyle/>
          <a:p>
            <a:r>
              <a:rPr lang="en-US" altLang="ja-JP" dirty="0"/>
              <a:t>1:256</a:t>
            </a:r>
            <a:r>
              <a:rPr lang="ja-JP" altLang="en-US"/>
              <a:t>の時</a:t>
            </a:r>
            <a:endParaRPr lang="en-US" dirty="0"/>
          </a:p>
        </p:txBody>
      </p:sp>
      <p:pic>
        <p:nvPicPr>
          <p:cNvPr id="19" name="Picture 18">
            <a:extLst>
              <a:ext uri="{FF2B5EF4-FFF2-40B4-BE49-F238E27FC236}">
                <a16:creationId xmlns:a16="http://schemas.microsoft.com/office/drawing/2014/main" id="{76FCEEF3-E95B-3645-9B81-1B9BB6422E79}"/>
              </a:ext>
            </a:extLst>
          </p:cNvPr>
          <p:cNvPicPr>
            <a:picLocks noChangeAspect="1"/>
          </p:cNvPicPr>
          <p:nvPr/>
        </p:nvPicPr>
        <p:blipFill rotWithShape="1">
          <a:blip r:embed="rId5"/>
          <a:srcRect l="5812" t="21109" r="8572" b="43372"/>
          <a:stretch/>
        </p:blipFill>
        <p:spPr>
          <a:xfrm>
            <a:off x="4685970" y="4070463"/>
            <a:ext cx="4283517" cy="2164081"/>
          </a:xfrm>
          <a:prstGeom prst="rect">
            <a:avLst/>
          </a:prstGeom>
        </p:spPr>
      </p:pic>
      <p:pic>
        <p:nvPicPr>
          <p:cNvPr id="21" name="Picture 20">
            <a:extLst>
              <a:ext uri="{FF2B5EF4-FFF2-40B4-BE49-F238E27FC236}">
                <a16:creationId xmlns:a16="http://schemas.microsoft.com/office/drawing/2014/main" id="{0F9BBBC4-42A9-8346-A736-F19B9514301E}"/>
              </a:ext>
            </a:extLst>
          </p:cNvPr>
          <p:cNvPicPr>
            <a:picLocks noChangeAspect="1"/>
          </p:cNvPicPr>
          <p:nvPr/>
        </p:nvPicPr>
        <p:blipFill rotWithShape="1">
          <a:blip r:embed="rId3"/>
          <a:srcRect l="52167" t="54550" r="9543" b="3456"/>
          <a:stretch/>
        </p:blipFill>
        <p:spPr>
          <a:xfrm>
            <a:off x="3276919" y="2081223"/>
            <a:ext cx="1195516" cy="1400881"/>
          </a:xfrm>
          <a:prstGeom prst="rect">
            <a:avLst/>
          </a:prstGeom>
        </p:spPr>
      </p:pic>
    </p:spTree>
    <p:extLst>
      <p:ext uri="{BB962C8B-B14F-4D97-AF65-F5344CB8AC3E}">
        <p14:creationId xmlns:p14="http://schemas.microsoft.com/office/powerpoint/2010/main" val="990567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4836-7605-4943-9DAB-4B65151B1384}"/>
              </a:ext>
            </a:extLst>
          </p:cNvPr>
          <p:cNvSpPr>
            <a:spLocks noGrp="1"/>
          </p:cNvSpPr>
          <p:nvPr>
            <p:ph type="title"/>
          </p:nvPr>
        </p:nvSpPr>
        <p:spPr>
          <a:xfrm>
            <a:off x="17277" y="0"/>
            <a:ext cx="9109445" cy="1325563"/>
          </a:xfrm>
        </p:spPr>
        <p:txBody>
          <a:bodyPr/>
          <a:lstStyle/>
          <a:p>
            <a:r>
              <a:rPr lang="ja-JP" altLang="en-US">
                <a:latin typeface="MS Mincho" panose="02020609040205080304" pitchFamily="49" charset="-128"/>
                <a:ea typeface="MS Mincho" panose="02020609040205080304" pitchFamily="49" charset="-128"/>
              </a:rPr>
              <a:t>静電ポテンシャル</a:t>
            </a:r>
            <a:r>
              <a:rPr lang="en-US" altLang="ja-JP" dirty="0">
                <a:latin typeface="MS Mincho" panose="02020609040205080304" pitchFamily="49" charset="-128"/>
                <a:ea typeface="MS Mincho" panose="02020609040205080304" pitchFamily="49" charset="-128"/>
              </a:rPr>
              <a:t> </a:t>
            </a:r>
            <a:r>
              <a:rPr lang="ja-JP" altLang="en-US">
                <a:latin typeface="MS Mincho" panose="02020609040205080304" pitchFamily="49" charset="-128"/>
                <a:ea typeface="MS Mincho" panose="02020609040205080304" pitchFamily="49" charset="-128"/>
              </a:rPr>
              <a:t>磁場方向の比較</a:t>
            </a:r>
            <a:endParaRPr lang="en-US" dirty="0">
              <a:latin typeface="MS Mincho" panose="02020609040205080304" pitchFamily="49" charset="-128"/>
              <a:ea typeface="MS Mincho" panose="02020609040205080304" pitchFamily="49" charset="-128"/>
            </a:endParaRPr>
          </a:p>
        </p:txBody>
      </p:sp>
      <p:pic>
        <p:nvPicPr>
          <p:cNvPr id="5" name="Content Placeholder 4">
            <a:extLst>
              <a:ext uri="{FF2B5EF4-FFF2-40B4-BE49-F238E27FC236}">
                <a16:creationId xmlns:a16="http://schemas.microsoft.com/office/drawing/2014/main" id="{88C79AD7-24F8-C142-9969-F4DCE5BCDAE4}"/>
              </a:ext>
            </a:extLst>
          </p:cNvPr>
          <p:cNvPicPr>
            <a:picLocks noGrp="1" noChangeAspect="1"/>
          </p:cNvPicPr>
          <p:nvPr>
            <p:ph idx="1"/>
          </p:nvPr>
        </p:nvPicPr>
        <p:blipFill>
          <a:blip r:embed="rId2"/>
          <a:stretch>
            <a:fillRect/>
          </a:stretch>
        </p:blipFill>
        <p:spPr>
          <a:xfrm>
            <a:off x="4572000" y="1922606"/>
            <a:ext cx="4227286" cy="4351338"/>
          </a:xfrm>
        </p:spPr>
      </p:pic>
      <p:pic>
        <p:nvPicPr>
          <p:cNvPr id="6" name="Picture 5">
            <a:extLst>
              <a:ext uri="{FF2B5EF4-FFF2-40B4-BE49-F238E27FC236}">
                <a16:creationId xmlns:a16="http://schemas.microsoft.com/office/drawing/2014/main" id="{5C92737A-E051-BC4F-A37D-44E237292F5C}"/>
              </a:ext>
            </a:extLst>
          </p:cNvPr>
          <p:cNvPicPr>
            <a:picLocks noChangeAspect="1"/>
          </p:cNvPicPr>
          <p:nvPr/>
        </p:nvPicPr>
        <p:blipFill rotWithShape="1">
          <a:blip r:embed="rId3"/>
          <a:srcRect l="4496" t="12713" r="5767" b="5490"/>
          <a:stretch/>
        </p:blipFill>
        <p:spPr>
          <a:xfrm>
            <a:off x="515235" y="1922606"/>
            <a:ext cx="3920094" cy="4351338"/>
          </a:xfrm>
          <a:prstGeom prst="rect">
            <a:avLst/>
          </a:prstGeom>
        </p:spPr>
      </p:pic>
      <p:sp>
        <p:nvSpPr>
          <p:cNvPr id="7" name="TextBox 6">
            <a:extLst>
              <a:ext uri="{FF2B5EF4-FFF2-40B4-BE49-F238E27FC236}">
                <a16:creationId xmlns:a16="http://schemas.microsoft.com/office/drawing/2014/main" id="{B579E1C9-ED09-074D-BC7A-6599E09866A3}"/>
              </a:ext>
            </a:extLst>
          </p:cNvPr>
          <p:cNvSpPr txBox="1"/>
          <p:nvPr/>
        </p:nvSpPr>
        <p:spPr>
          <a:xfrm>
            <a:off x="1537483" y="6279632"/>
            <a:ext cx="1621353" cy="369332"/>
          </a:xfrm>
          <a:prstGeom prst="rect">
            <a:avLst/>
          </a:prstGeom>
          <a:noFill/>
        </p:spPr>
        <p:txBody>
          <a:bodyPr wrap="square" rtlCol="0">
            <a:spAutoFit/>
          </a:bodyPr>
          <a:lstStyle/>
          <a:p>
            <a:r>
              <a:rPr lang="en-US" altLang="ja-JP" dirty="0" err="1"/>
              <a:t>Bz</a:t>
            </a:r>
            <a:r>
              <a:rPr lang="ja-JP" altLang="en-US"/>
              <a:t>方向磁場</a:t>
            </a:r>
            <a:endParaRPr lang="en-US" dirty="0"/>
          </a:p>
        </p:txBody>
      </p:sp>
      <p:sp>
        <p:nvSpPr>
          <p:cNvPr id="8" name="TextBox 7">
            <a:extLst>
              <a:ext uri="{FF2B5EF4-FFF2-40B4-BE49-F238E27FC236}">
                <a16:creationId xmlns:a16="http://schemas.microsoft.com/office/drawing/2014/main" id="{23CD0E29-738A-984A-9CEE-B6EAD6FE7380}"/>
              </a:ext>
            </a:extLst>
          </p:cNvPr>
          <p:cNvSpPr txBox="1"/>
          <p:nvPr/>
        </p:nvSpPr>
        <p:spPr>
          <a:xfrm>
            <a:off x="6095629" y="6329275"/>
            <a:ext cx="1621353" cy="369332"/>
          </a:xfrm>
          <a:prstGeom prst="rect">
            <a:avLst/>
          </a:prstGeom>
          <a:noFill/>
        </p:spPr>
        <p:txBody>
          <a:bodyPr wrap="square" rtlCol="0">
            <a:spAutoFit/>
          </a:bodyPr>
          <a:lstStyle/>
          <a:p>
            <a:r>
              <a:rPr lang="en-US" altLang="ja-JP" dirty="0"/>
              <a:t>By</a:t>
            </a:r>
            <a:r>
              <a:rPr lang="ja-JP" altLang="en-US"/>
              <a:t>方向磁場</a:t>
            </a:r>
            <a:endParaRPr lang="en-US" dirty="0"/>
          </a:p>
        </p:txBody>
      </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3931F235-8ABC-AF43-A030-3F6E797754D0}"/>
                  </a:ext>
                </a:extLst>
              </p:cNvPr>
              <p:cNvSpPr/>
              <p:nvPr/>
            </p:nvSpPr>
            <p:spPr>
              <a:xfrm>
                <a:off x="515235" y="1284075"/>
                <a:ext cx="3192541" cy="523220"/>
              </a:xfrm>
              <a:prstGeom prst="rect">
                <a:avLst/>
              </a:prstGeom>
            </p:spPr>
            <p:txBody>
              <a:bodyPr wrap="none">
                <a:spAutoFit/>
              </a:bodyPr>
              <a:lstStyle/>
              <a:p>
                <a14:m>
                  <m:oMath xmlns:m="http://schemas.openxmlformats.org/officeDocument/2006/math">
                    <m:sSub>
                      <m:sSubPr>
                        <m:ctrlPr>
                          <a:rPr lang="en-US" altLang="ja-JP" sz="2800" i="1" smtClean="0">
                            <a:latin typeface="Cambria Math" panose="02040503050406030204" pitchFamily="18" charset="0"/>
                          </a:rPr>
                        </m:ctrlPr>
                      </m:sSubPr>
                      <m:e>
                        <m:r>
                          <a:rPr lang="en-US" altLang="ja-JP" sz="2800" i="1">
                            <a:latin typeface="Cambria Math" panose="02040503050406030204" pitchFamily="18" charset="0"/>
                          </a:rPr>
                          <m:t>𝑚</m:t>
                        </m:r>
                      </m:e>
                      <m:sub>
                        <m:r>
                          <a:rPr lang="en-US" altLang="ja-JP" sz="2800" i="1">
                            <a:latin typeface="Cambria Math" panose="02040503050406030204" pitchFamily="18" charset="0"/>
                          </a:rPr>
                          <m:t>𝑒</m:t>
                        </m:r>
                      </m:sub>
                    </m:sSub>
                    <m:r>
                      <a:rPr lang="en-US" altLang="ja-JP" sz="2800" i="1">
                        <a:latin typeface="Cambria Math" panose="02040503050406030204" pitchFamily="18" charset="0"/>
                      </a:rPr>
                      <m:t>:</m:t>
                    </m:r>
                    <m:sSub>
                      <m:sSubPr>
                        <m:ctrlPr>
                          <a:rPr lang="en-US" altLang="ja-JP" sz="2800" i="1">
                            <a:latin typeface="Cambria Math" panose="02040503050406030204" pitchFamily="18" charset="0"/>
                          </a:rPr>
                        </m:ctrlPr>
                      </m:sSubPr>
                      <m:e>
                        <m:r>
                          <a:rPr lang="en-US" altLang="ja-JP" sz="2800" i="1">
                            <a:latin typeface="Cambria Math" panose="02040503050406030204" pitchFamily="18" charset="0"/>
                          </a:rPr>
                          <m:t>𝑚</m:t>
                        </m:r>
                      </m:e>
                      <m:sub>
                        <m:r>
                          <a:rPr lang="en-US" altLang="ja-JP" sz="2800" i="1">
                            <a:latin typeface="Cambria Math" panose="02040503050406030204" pitchFamily="18" charset="0"/>
                          </a:rPr>
                          <m:t>𝑖</m:t>
                        </m:r>
                      </m:sub>
                    </m:sSub>
                  </m:oMath>
                </a14:m>
                <a:r>
                  <a:rPr lang="en-US" sz="2800" dirty="0"/>
                  <a:t> =1: 256の時 </a:t>
                </a:r>
              </a:p>
            </p:txBody>
          </p:sp>
        </mc:Choice>
        <mc:Fallback>
          <p:sp>
            <p:nvSpPr>
              <p:cNvPr id="9" name="Rectangle 8">
                <a:extLst>
                  <a:ext uri="{FF2B5EF4-FFF2-40B4-BE49-F238E27FC236}">
                    <a16:creationId xmlns:a16="http://schemas.microsoft.com/office/drawing/2014/main" id="{3931F235-8ABC-AF43-A030-3F6E797754D0}"/>
                  </a:ext>
                </a:extLst>
              </p:cNvPr>
              <p:cNvSpPr>
                <a:spLocks noRot="1" noChangeAspect="1" noMove="1" noResize="1" noEditPoints="1" noAdjustHandles="1" noChangeArrowheads="1" noChangeShapeType="1" noTextEdit="1"/>
              </p:cNvSpPr>
              <p:nvPr/>
            </p:nvSpPr>
            <p:spPr>
              <a:xfrm>
                <a:off x="515235" y="1284075"/>
                <a:ext cx="3192541" cy="523220"/>
              </a:xfrm>
              <a:prstGeom prst="rect">
                <a:avLst/>
              </a:prstGeom>
              <a:blipFill>
                <a:blip r:embed="rId4"/>
                <a:stretch>
                  <a:fillRect t="-14286" r="-397" b="-33333"/>
                </a:stretch>
              </a:blipFill>
            </p:spPr>
            <p:txBody>
              <a:bodyPr/>
              <a:lstStyle/>
              <a:p>
                <a:r>
                  <a:rPr lang="en-US">
                    <a:noFill/>
                  </a:rPr>
                  <a:t> </a:t>
                </a:r>
              </a:p>
            </p:txBody>
          </p:sp>
        </mc:Fallback>
      </mc:AlternateContent>
    </p:spTree>
    <p:extLst>
      <p:ext uri="{BB962C8B-B14F-4D97-AF65-F5344CB8AC3E}">
        <p14:creationId xmlns:p14="http://schemas.microsoft.com/office/powerpoint/2010/main" val="462707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476874C-590F-8141-B8A1-CC68D80F8AC6}"/>
              </a:ext>
            </a:extLst>
          </p:cNvPr>
          <p:cNvPicPr>
            <a:picLocks noGrp="1" noChangeAspect="1"/>
          </p:cNvPicPr>
          <p:nvPr>
            <p:ph idx="1"/>
          </p:nvPr>
        </p:nvPicPr>
        <p:blipFill>
          <a:blip r:embed="rId2"/>
          <a:stretch>
            <a:fillRect/>
          </a:stretch>
        </p:blipFill>
        <p:spPr>
          <a:xfrm>
            <a:off x="4230954" y="3608104"/>
            <a:ext cx="4724400" cy="2541875"/>
          </a:xfrm>
        </p:spPr>
      </p:pic>
      <p:pic>
        <p:nvPicPr>
          <p:cNvPr id="7" name="Picture 6">
            <a:extLst>
              <a:ext uri="{FF2B5EF4-FFF2-40B4-BE49-F238E27FC236}">
                <a16:creationId xmlns:a16="http://schemas.microsoft.com/office/drawing/2014/main" id="{60892E9C-64BA-6942-9071-ABB3DE1336E2}"/>
              </a:ext>
            </a:extLst>
          </p:cNvPr>
          <p:cNvPicPr>
            <a:picLocks noChangeAspect="1"/>
          </p:cNvPicPr>
          <p:nvPr/>
        </p:nvPicPr>
        <p:blipFill>
          <a:blip r:embed="rId3"/>
          <a:stretch>
            <a:fillRect/>
          </a:stretch>
        </p:blipFill>
        <p:spPr>
          <a:xfrm>
            <a:off x="187822" y="953868"/>
            <a:ext cx="4785418" cy="2574704"/>
          </a:xfrm>
          <a:prstGeom prst="rect">
            <a:avLst/>
          </a:prstGeom>
        </p:spPr>
      </p:pic>
      <p:sp>
        <p:nvSpPr>
          <p:cNvPr id="8" name="Title 1">
            <a:extLst>
              <a:ext uri="{FF2B5EF4-FFF2-40B4-BE49-F238E27FC236}">
                <a16:creationId xmlns:a16="http://schemas.microsoft.com/office/drawing/2014/main" id="{CCAAC702-9CA1-704C-985C-7BDBFE5F10D5}"/>
              </a:ext>
            </a:extLst>
          </p:cNvPr>
          <p:cNvSpPr>
            <a:spLocks noGrp="1"/>
          </p:cNvSpPr>
          <p:nvPr>
            <p:ph type="title"/>
          </p:nvPr>
        </p:nvSpPr>
        <p:spPr>
          <a:xfrm>
            <a:off x="0" y="0"/>
            <a:ext cx="7886700" cy="1325563"/>
          </a:xfrm>
        </p:spPr>
        <p:txBody>
          <a:bodyPr/>
          <a:lstStyle/>
          <a:p>
            <a:r>
              <a:rPr lang="ja-JP" altLang="en-US"/>
              <a:t>議論・今後</a:t>
            </a:r>
            <a:endParaRPr lang="en-US" dirty="0"/>
          </a:p>
        </p:txBody>
      </p:sp>
      <p:sp>
        <p:nvSpPr>
          <p:cNvPr id="9" name="Rectangle 8">
            <a:extLst>
              <a:ext uri="{FF2B5EF4-FFF2-40B4-BE49-F238E27FC236}">
                <a16:creationId xmlns:a16="http://schemas.microsoft.com/office/drawing/2014/main" id="{FB9D1C8F-A76E-4D42-BFB8-63CE0E635B45}"/>
              </a:ext>
            </a:extLst>
          </p:cNvPr>
          <p:cNvSpPr/>
          <p:nvPr/>
        </p:nvSpPr>
        <p:spPr>
          <a:xfrm>
            <a:off x="-2" y="6229511"/>
            <a:ext cx="8728365" cy="646331"/>
          </a:xfrm>
          <a:prstGeom prst="rect">
            <a:avLst/>
          </a:prstGeom>
        </p:spPr>
        <p:txBody>
          <a:bodyPr wrap="square">
            <a:spAutoFit/>
          </a:bodyPr>
          <a:lstStyle/>
          <a:p>
            <a:r>
              <a:rPr lang="ja-JP" altLang="en-US"/>
              <a:t>今後は今回得られた，各パラメータを振った時のプラズマ環境の変化の様子をもとに，より現実での議論が可能な値にして計算を行う</a:t>
            </a:r>
            <a:endParaRPr lang="en-US" dirty="0"/>
          </a:p>
        </p:txBody>
      </p:sp>
      <p:sp>
        <p:nvSpPr>
          <p:cNvPr id="10" name="Rectangle 9">
            <a:extLst>
              <a:ext uri="{FF2B5EF4-FFF2-40B4-BE49-F238E27FC236}">
                <a16:creationId xmlns:a16="http://schemas.microsoft.com/office/drawing/2014/main" id="{65CF7518-8E35-1647-AD73-D7036561729C}"/>
              </a:ext>
            </a:extLst>
          </p:cNvPr>
          <p:cNvSpPr/>
          <p:nvPr/>
        </p:nvSpPr>
        <p:spPr>
          <a:xfrm>
            <a:off x="5161062" y="1769031"/>
            <a:ext cx="3567301" cy="923330"/>
          </a:xfrm>
          <a:prstGeom prst="rect">
            <a:avLst/>
          </a:prstGeom>
        </p:spPr>
        <p:txBody>
          <a:bodyPr wrap="square">
            <a:spAutoFit/>
          </a:bodyPr>
          <a:lstStyle/>
          <a:p>
            <a:r>
              <a:rPr lang="ja-JP" altLang="en-US"/>
              <a:t>←</a:t>
            </a:r>
            <a:r>
              <a:rPr lang="en-US" altLang="ja-JP" dirty="0"/>
              <a:t>2</a:t>
            </a:r>
            <a:r>
              <a:rPr lang="ja-JP" altLang="en-US"/>
              <a:t>次元系で，</a:t>
            </a:r>
            <a:r>
              <a:rPr lang="en-US" altLang="ja-JP" dirty="0"/>
              <a:t>+z</a:t>
            </a:r>
            <a:r>
              <a:rPr lang="ja-JP" altLang="en-US"/>
              <a:t>方向の磁場を入れると夜側ではジャイロ運動の効果が効く</a:t>
            </a:r>
            <a:endParaRPr lang="en-US" dirty="0"/>
          </a:p>
        </p:txBody>
      </p:sp>
      <p:sp>
        <p:nvSpPr>
          <p:cNvPr id="11" name="Rectangle 10">
            <a:extLst>
              <a:ext uri="{FF2B5EF4-FFF2-40B4-BE49-F238E27FC236}">
                <a16:creationId xmlns:a16="http://schemas.microsoft.com/office/drawing/2014/main" id="{850694EC-E016-D74F-8C02-7A510EED0CB7}"/>
              </a:ext>
            </a:extLst>
          </p:cNvPr>
          <p:cNvSpPr/>
          <p:nvPr/>
        </p:nvSpPr>
        <p:spPr>
          <a:xfrm>
            <a:off x="376049" y="4482440"/>
            <a:ext cx="3567301" cy="923330"/>
          </a:xfrm>
          <a:prstGeom prst="rect">
            <a:avLst/>
          </a:prstGeom>
        </p:spPr>
        <p:txBody>
          <a:bodyPr wrap="square">
            <a:spAutoFit/>
          </a:bodyPr>
          <a:lstStyle/>
          <a:p>
            <a:r>
              <a:rPr lang="ja-JP" altLang="en-US"/>
              <a:t>→</a:t>
            </a:r>
            <a:r>
              <a:rPr lang="en-US" altLang="ja-JP" dirty="0"/>
              <a:t>+y</a:t>
            </a:r>
            <a:r>
              <a:rPr lang="ja-JP" altLang="en-US"/>
              <a:t>方向の磁場を入れると夜側では磁場に沿った電子の入り込みによる効果が現れる．</a:t>
            </a:r>
            <a:endParaRPr lang="en-US" dirty="0"/>
          </a:p>
        </p:txBody>
      </p:sp>
    </p:spTree>
    <p:extLst>
      <p:ext uri="{BB962C8B-B14F-4D97-AF65-F5344CB8AC3E}">
        <p14:creationId xmlns:p14="http://schemas.microsoft.com/office/powerpoint/2010/main" val="13788697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TotalTime>
  <Words>538</Words>
  <Application>Microsoft Macintosh PowerPoint</Application>
  <PresentationFormat>On-screen Show (4:3)</PresentationFormat>
  <Paragraphs>74</Paragraphs>
  <Slides>8</Slides>
  <Notes>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MS Mincho</vt:lpstr>
      <vt:lpstr>游ゴシック</vt:lpstr>
      <vt:lpstr>游ゴシック Light</vt:lpstr>
      <vt:lpstr>Arial</vt:lpstr>
      <vt:lpstr>Calibri</vt:lpstr>
      <vt:lpstr>Calibri Light</vt:lpstr>
      <vt:lpstr>Cambria Math</vt:lpstr>
      <vt:lpstr>Marion</vt:lpstr>
      <vt:lpstr>Times New Roman</vt:lpstr>
      <vt:lpstr>Wingdings</vt:lpstr>
      <vt:lpstr>Office Theme</vt:lpstr>
      <vt:lpstr>PICシミュレーションのパラメータ設定について -フォボス帯電現象の解明に向けて-</vt:lpstr>
      <vt:lpstr>自己紹介</vt:lpstr>
      <vt:lpstr>研究紹介</vt:lpstr>
      <vt:lpstr>本セミナーで行ったこと</vt:lpstr>
      <vt:lpstr>ポテンシャル，イオン数密度時間変化</vt:lpstr>
      <vt:lpstr>静電ポテンシャルの質量比依存性</vt:lpstr>
      <vt:lpstr>静電ポテンシャル 磁場方向の比較</vt:lpstr>
      <vt:lpstr>議論・今後</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31</cp:revision>
  <dcterms:created xsi:type="dcterms:W3CDTF">2019-08-30T01:43:43Z</dcterms:created>
  <dcterms:modified xsi:type="dcterms:W3CDTF">2019-08-30T04:19:55Z</dcterms:modified>
</cp:coreProperties>
</file>