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91" r:id="rId3"/>
    <p:sldId id="338" r:id="rId4"/>
    <p:sldId id="337" r:id="rId5"/>
    <p:sldId id="339" r:id="rId6"/>
    <p:sldId id="340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119" d="100"/>
          <a:sy n="119" d="100"/>
        </p:scale>
        <p:origin x="1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3092C-AF58-CB45-977F-71128BE57FAE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DAF88-ECAA-9E4A-8BBD-4C6E75E4E6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0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u="sng"/>
              <a:t>百万度</a:t>
            </a:r>
            <a:endParaRPr kumimoji="1" lang="en-US" altLang="ja-JP" u="sng" dirty="0"/>
          </a:p>
          <a:p>
            <a:endParaRPr kumimoji="1" lang="en-US" altLang="ja-JP" u="sng" dirty="0"/>
          </a:p>
          <a:p>
            <a:r>
              <a:rPr kumimoji="1" lang="ja-JP" altLang="en-US" u="sng"/>
              <a:t>その辺全部楷書</a:t>
            </a:r>
            <a:endParaRPr kumimoji="1" lang="en-US" altLang="ja-JP" u="sng" dirty="0"/>
          </a:p>
          <a:p>
            <a:r>
              <a:rPr kumimoji="1" lang="ja-JP" altLang="en-US" u="sng"/>
              <a:t> </a:t>
            </a:r>
            <a:r>
              <a:rPr kumimoji="1" lang="en-US" altLang="ja-JP" u="sng" dirty="0"/>
              <a:t>MS</a:t>
            </a:r>
            <a:r>
              <a:rPr kumimoji="1" lang="ja-JP" altLang="en-US" u="sng"/>
              <a:t>ゴシック</a:t>
            </a:r>
            <a:endParaRPr kumimoji="1" lang="en-US" altLang="ja-JP" u="sng" dirty="0"/>
          </a:p>
          <a:p>
            <a:r>
              <a:rPr kumimoji="1" lang="ja-JP" altLang="en-US" u="sng"/>
              <a:t>１つで絵をまとめる</a:t>
            </a:r>
            <a:endParaRPr kumimoji="1" lang="en-US" altLang="ja-JP" u="sng" dirty="0"/>
          </a:p>
          <a:p>
            <a:r>
              <a:rPr kumimoji="1" lang="ja-JP" altLang="en-US" u="sng"/>
              <a:t>軸を書き直そう</a:t>
            </a:r>
            <a:endParaRPr kumimoji="1" lang="en-US" altLang="ja-JP" u="sng" dirty="0"/>
          </a:p>
          <a:p>
            <a:r>
              <a:rPr kumimoji="1" lang="ja-JP" altLang="en-US" u="sng"/>
              <a:t>参照の位置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C53D9-BB64-0C45-ADF0-61A33E17585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60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38E4-543C-4C41-9348-9E98CBF6A505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697-70C5-994D-9932-76E2DA2FA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260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38E4-543C-4C41-9348-9E98CBF6A505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697-70C5-994D-9932-76E2DA2FA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73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38E4-543C-4C41-9348-9E98CBF6A505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697-70C5-994D-9932-76E2DA2FA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56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38E4-543C-4C41-9348-9E98CBF6A505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697-70C5-994D-9932-76E2DA2FA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75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38E4-543C-4C41-9348-9E98CBF6A505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697-70C5-994D-9932-76E2DA2FA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88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38E4-543C-4C41-9348-9E98CBF6A505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697-70C5-994D-9932-76E2DA2FA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12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38E4-543C-4C41-9348-9E98CBF6A505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697-70C5-994D-9932-76E2DA2FA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8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38E4-543C-4C41-9348-9E98CBF6A505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697-70C5-994D-9932-76E2DA2FA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4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38E4-543C-4C41-9348-9E98CBF6A505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697-70C5-994D-9932-76E2DA2FA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53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38E4-543C-4C41-9348-9E98CBF6A505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697-70C5-994D-9932-76E2DA2FA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30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38E4-543C-4C41-9348-9E98CBF6A505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697-70C5-994D-9932-76E2DA2FA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0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938E4-543C-4C41-9348-9E98CBF6A505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51697-70C5-994D-9932-76E2DA2FA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37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FEF966-B3F1-7044-9841-DD83F8B73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b="1"/>
              <a:t>二次元</a:t>
            </a:r>
            <a:r>
              <a:rPr kumimoji="1" lang="en-US" altLang="ja-JP" b="1" dirty="0"/>
              <a:t>HLLD</a:t>
            </a:r>
            <a:r>
              <a:rPr kumimoji="1" lang="ja-JP" altLang="en-US" b="1"/>
              <a:t>への挑戦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6F261C4-3702-354C-B806-8B63456C9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84591"/>
            <a:ext cx="6858000" cy="1241822"/>
          </a:xfrm>
        </p:spPr>
        <p:txBody>
          <a:bodyPr>
            <a:normAutofit/>
          </a:bodyPr>
          <a:lstStyle/>
          <a:p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京都大学</a:t>
            </a:r>
            <a: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宇宙物理学教室</a:t>
            </a:r>
            <a: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 M1</a:t>
            </a:r>
          </a:p>
          <a:p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冨野</a:t>
            </a:r>
            <a: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芳樹</a:t>
            </a:r>
          </a:p>
        </p:txBody>
      </p:sp>
    </p:spTree>
    <p:extLst>
      <p:ext uri="{BB962C8B-B14F-4D97-AF65-F5344CB8AC3E}">
        <p14:creationId xmlns:p14="http://schemas.microsoft.com/office/powerpoint/2010/main" val="34785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4F68891C-6D8A-934C-905D-F5F8B0687987}"/>
              </a:ext>
            </a:extLst>
          </p:cNvPr>
          <p:cNvCxnSpPr>
            <a:cxnSpLocks/>
          </p:cNvCxnSpPr>
          <p:nvPr/>
        </p:nvCxnSpPr>
        <p:spPr>
          <a:xfrm>
            <a:off x="-2562218" y="999356"/>
            <a:ext cx="1243496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C8EEC1D-24F1-834D-9C43-C6CC1ECC9342}"/>
              </a:ext>
            </a:extLst>
          </p:cNvPr>
          <p:cNvGrpSpPr/>
          <p:nvPr/>
        </p:nvGrpSpPr>
        <p:grpSpPr>
          <a:xfrm rot="5400000">
            <a:off x="-3664903" y="-456487"/>
            <a:ext cx="7142022" cy="7945232"/>
            <a:chOff x="-208290" y="428968"/>
            <a:chExt cx="7142022" cy="7414820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9701E23-143F-904F-ADBA-6D2AD1405537}"/>
                </a:ext>
              </a:extLst>
            </p:cNvPr>
            <p:cNvGrpSpPr/>
            <p:nvPr/>
          </p:nvGrpSpPr>
          <p:grpSpPr>
            <a:xfrm>
              <a:off x="-208290" y="428968"/>
              <a:ext cx="7142022" cy="6424093"/>
              <a:chOff x="-796023" y="521089"/>
              <a:chExt cx="5387704" cy="5703414"/>
            </a:xfrm>
          </p:grpSpPr>
          <p:sp>
            <p:nvSpPr>
              <p:cNvPr id="11" name="円/楕円 10">
                <a:extLst>
                  <a:ext uri="{FF2B5EF4-FFF2-40B4-BE49-F238E27FC236}">
                    <a16:creationId xmlns:a16="http://schemas.microsoft.com/office/drawing/2014/main" id="{F05B3AD2-9ADB-9A4F-BF40-3E139E071A15}"/>
                  </a:ext>
                </a:extLst>
              </p:cNvPr>
              <p:cNvSpPr/>
              <p:nvPr/>
            </p:nvSpPr>
            <p:spPr>
              <a:xfrm>
                <a:off x="-796023" y="521089"/>
                <a:ext cx="5387704" cy="570341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円/楕円 2">
                <a:extLst>
                  <a:ext uri="{FF2B5EF4-FFF2-40B4-BE49-F238E27FC236}">
                    <a16:creationId xmlns:a16="http://schemas.microsoft.com/office/drawing/2014/main" id="{E1D2A1DF-465F-CC4D-9D09-4B9B9E57135C}"/>
                  </a:ext>
                </a:extLst>
              </p:cNvPr>
              <p:cNvSpPr/>
              <p:nvPr/>
            </p:nvSpPr>
            <p:spPr>
              <a:xfrm>
                <a:off x="291426" y="1788181"/>
                <a:ext cx="3236004" cy="3471298"/>
              </a:xfrm>
              <a:prstGeom prst="ellipse">
                <a:avLst/>
              </a:prstGeom>
              <a:solidFill>
                <a:srgbClr val="FF9451"/>
              </a:solidFill>
              <a:ln>
                <a:solidFill>
                  <a:srgbClr val="FF94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>
                <a:extLst>
                  <a:ext uri="{FF2B5EF4-FFF2-40B4-BE49-F238E27FC236}">
                    <a16:creationId xmlns:a16="http://schemas.microsoft.com/office/drawing/2014/main" id="{D2502257-EA92-FA41-A67E-10096C16B5BB}"/>
                  </a:ext>
                </a:extLst>
              </p:cNvPr>
              <p:cNvSpPr/>
              <p:nvPr/>
            </p:nvSpPr>
            <p:spPr>
              <a:xfrm>
                <a:off x="727590" y="2326164"/>
                <a:ext cx="2303903" cy="2507376"/>
              </a:xfrm>
              <a:prstGeom prst="ellipse">
                <a:avLst/>
              </a:prstGeom>
              <a:solidFill>
                <a:srgbClr val="FF504E"/>
              </a:solidFill>
              <a:ln>
                <a:solidFill>
                  <a:srgbClr val="FF50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>
                <a:extLst>
                  <a:ext uri="{FF2B5EF4-FFF2-40B4-BE49-F238E27FC236}">
                    <a16:creationId xmlns:a16="http://schemas.microsoft.com/office/drawing/2014/main" id="{338820CE-B8CE-5A4D-93FE-A70C2140CE7E}"/>
                  </a:ext>
                </a:extLst>
              </p:cNvPr>
              <p:cNvSpPr/>
              <p:nvPr/>
            </p:nvSpPr>
            <p:spPr>
              <a:xfrm>
                <a:off x="1074388" y="2727432"/>
                <a:ext cx="1646884" cy="178676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000"/>
                  <a:t>　</a:t>
                </a:r>
              </a:p>
            </p:txBody>
          </p:sp>
        </p:grp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E3CB8262-21FA-A541-940E-48F4A85F156F}"/>
                </a:ext>
              </a:extLst>
            </p:cNvPr>
            <p:cNvSpPr/>
            <p:nvPr/>
          </p:nvSpPr>
          <p:spPr>
            <a:xfrm>
              <a:off x="-102909" y="4141462"/>
              <a:ext cx="6958472" cy="3702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16D1B89C-9E64-9742-8042-33A960C7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8300" y="-22562"/>
            <a:ext cx="9650564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>
                <a:latin typeface="MS PGothic" panose="020B0600070205080204" pitchFamily="34" charset="-128"/>
                <a:ea typeface="MS PGothic" panose="020B0600070205080204" pitchFamily="34" charset="-128"/>
              </a:rPr>
              <a:t>自己紹介</a:t>
            </a:r>
            <a:endParaRPr kumimoji="1" lang="ja-JP" altLang="en-US" sz="4000" b="1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71EC80-6EB7-F34F-939D-87C3FF6FC3E6}"/>
              </a:ext>
            </a:extLst>
          </p:cNvPr>
          <p:cNvSpPr txBox="1"/>
          <p:nvPr/>
        </p:nvSpPr>
        <p:spPr>
          <a:xfrm>
            <a:off x="-93892" y="1965212"/>
            <a:ext cx="1022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光球</a:t>
            </a:r>
            <a:endParaRPr kumimoji="1" lang="ja-JP" altLang="en-US" sz="2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4F86D3-4F7C-3840-B13B-A78993BC8841}"/>
                  </a:ext>
                </a:extLst>
              </p:cNvPr>
              <p:cNvSpPr txBox="1"/>
              <p:nvPr/>
            </p:nvSpPr>
            <p:spPr>
              <a:xfrm>
                <a:off x="323478" y="4288710"/>
                <a:ext cx="11512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500 </m:t>
                      </m:r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km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94F86D3-4F7C-3840-B13B-A78993BC8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78" y="4288710"/>
                <a:ext cx="1151277" cy="400110"/>
              </a:xfrm>
              <a:prstGeom prst="rect">
                <a:avLst/>
              </a:prstGeom>
              <a:blipFill>
                <a:blip r:embed="rId3"/>
                <a:stretch>
                  <a:fillRect r="-3261" b="-156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6C9F6B4-F08D-2842-9A45-AB91D286AC4C}"/>
                  </a:ext>
                </a:extLst>
              </p:cNvPr>
              <p:cNvSpPr txBox="1"/>
              <p:nvPr/>
            </p:nvSpPr>
            <p:spPr>
              <a:xfrm>
                <a:off x="870126" y="3516129"/>
                <a:ext cx="1279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2000 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km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6C9F6B4-F08D-2842-9A45-AB91D286A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26" y="3516129"/>
                <a:ext cx="1279517" cy="461665"/>
              </a:xfrm>
              <a:prstGeom prst="rect">
                <a:avLst/>
              </a:prstGeom>
              <a:blipFill>
                <a:blip r:embed="rId4"/>
                <a:stretch>
                  <a:fillRect r="-22772" b="-216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46CD9B8-230C-C242-96C4-81D5F1FF2FEB}"/>
              </a:ext>
            </a:extLst>
          </p:cNvPr>
          <p:cNvSpPr txBox="1"/>
          <p:nvPr/>
        </p:nvSpPr>
        <p:spPr>
          <a:xfrm>
            <a:off x="-37109" y="2989759"/>
            <a:ext cx="880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太陽内部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560D1EA-F68C-D646-9241-C00F094AB979}"/>
              </a:ext>
            </a:extLst>
          </p:cNvPr>
          <p:cNvSpPr txBox="1"/>
          <p:nvPr/>
        </p:nvSpPr>
        <p:spPr>
          <a:xfrm>
            <a:off x="302868" y="1570525"/>
            <a:ext cx="1240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彩層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F3DBE49-8AF0-104F-A947-78A0F4CE6B1B}"/>
              </a:ext>
            </a:extLst>
          </p:cNvPr>
          <p:cNvSpPr txBox="1"/>
          <p:nvPr/>
        </p:nvSpPr>
        <p:spPr>
          <a:xfrm>
            <a:off x="1147794" y="1057014"/>
            <a:ext cx="128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コロナ</a:t>
            </a:r>
            <a:endParaRPr kumimoji="1" lang="ja-JP" altLang="en-US" sz="28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B633C6A3-0F8F-784F-A058-FC7924387BBF}"/>
                  </a:ext>
                </a:extLst>
              </p:cNvPr>
              <p:cNvSpPr/>
              <p:nvPr/>
            </p:nvSpPr>
            <p:spPr>
              <a:xfrm>
                <a:off x="1484426" y="1542803"/>
                <a:ext cx="13921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en-US" altLang="ja-JP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B633C6A3-0F8F-784F-A058-FC7924387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426" y="1542803"/>
                <a:ext cx="1392176" cy="523220"/>
              </a:xfrm>
              <a:prstGeom prst="rect">
                <a:avLst/>
              </a:prstGeom>
              <a:blipFill>
                <a:blip r:embed="rId5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2A1F8172-9FB2-0A41-81BA-FC8249FA3C78}"/>
                  </a:ext>
                </a:extLst>
              </p:cNvPr>
              <p:cNvSpPr/>
              <p:nvPr/>
            </p:nvSpPr>
            <p:spPr>
              <a:xfrm>
                <a:off x="436881" y="2283853"/>
                <a:ext cx="13921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en-US" altLang="ja-JP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2A1F8172-9FB2-0A41-81BA-FC8249FA3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1" y="2283853"/>
                <a:ext cx="1392176" cy="523220"/>
              </a:xfrm>
              <a:prstGeom prst="rect">
                <a:avLst/>
              </a:prstGeom>
              <a:blipFill>
                <a:blip r:embed="rId6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E1D6C3F9-2FA9-CC49-9C8A-0A346F32FC6D}"/>
              </a:ext>
            </a:extLst>
          </p:cNvPr>
          <p:cNvCxnSpPr>
            <a:cxnSpLocks/>
          </p:cNvCxnSpPr>
          <p:nvPr/>
        </p:nvCxnSpPr>
        <p:spPr>
          <a:xfrm>
            <a:off x="1095073" y="3899338"/>
            <a:ext cx="1099530" cy="38937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7CCC330-DE7B-8940-B7AA-A0788F76D64C}"/>
              </a:ext>
            </a:extLst>
          </p:cNvPr>
          <p:cNvCxnSpPr>
            <a:cxnSpLocks/>
          </p:cNvCxnSpPr>
          <p:nvPr/>
        </p:nvCxnSpPr>
        <p:spPr>
          <a:xfrm>
            <a:off x="281104" y="4606619"/>
            <a:ext cx="166287" cy="319914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C14B75E-C4E8-6043-A592-8D49EDA30592}"/>
              </a:ext>
            </a:extLst>
          </p:cNvPr>
          <p:cNvSpPr/>
          <p:nvPr/>
        </p:nvSpPr>
        <p:spPr>
          <a:xfrm>
            <a:off x="5285157" y="3558207"/>
            <a:ext cx="5492613" cy="1300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156FE84-BEA5-F743-B2C7-EB8C748C2E8B}"/>
              </a:ext>
            </a:extLst>
          </p:cNvPr>
          <p:cNvSpPr txBox="1"/>
          <p:nvPr/>
        </p:nvSpPr>
        <p:spPr>
          <a:xfrm>
            <a:off x="3572960" y="1066940"/>
            <a:ext cx="3934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太陽・宇宙プラズマ研究室</a:t>
            </a:r>
            <a:b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(</a:t>
            </a: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指導教員は柴田教授</a:t>
            </a:r>
            <a: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2C5C683-0FB6-E24F-B93D-679A179744DA}"/>
              </a:ext>
            </a:extLst>
          </p:cNvPr>
          <p:cNvSpPr txBox="1"/>
          <p:nvPr/>
        </p:nvSpPr>
        <p:spPr>
          <a:xfrm>
            <a:off x="3572960" y="1858661"/>
            <a:ext cx="5421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現在勉強しているのは</a:t>
            </a:r>
            <a:b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太陽の光球・彩層の部分電離プラズマ</a:t>
            </a:r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88B0DD15-9B4B-284E-8A48-B545225AA3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1464" y="3222702"/>
            <a:ext cx="4799849" cy="3599887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8A3C1B9-F2B7-9545-B9AD-9C0F912B582F}"/>
              </a:ext>
            </a:extLst>
          </p:cNvPr>
          <p:cNvSpPr txBox="1"/>
          <p:nvPr/>
        </p:nvSpPr>
        <p:spPr>
          <a:xfrm>
            <a:off x="3572960" y="2839064"/>
            <a:ext cx="5636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１次元のプログラムは元々書いてました</a:t>
            </a:r>
            <a:b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970A0C5-F1BB-0940-8870-21A059C3AAF3}"/>
              </a:ext>
            </a:extLst>
          </p:cNvPr>
          <p:cNvSpPr txBox="1"/>
          <p:nvPr/>
        </p:nvSpPr>
        <p:spPr>
          <a:xfrm>
            <a:off x="3705812" y="6299369"/>
            <a:ext cx="5113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→２次元のプログラムを書きたい</a:t>
            </a:r>
            <a:endParaRPr kumimoji="1" lang="ja-JP" altLang="en-US" sz="280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43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D98B3F-3D9E-D642-86F5-D671B3A4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91"/>
            <a:ext cx="7886700" cy="1325563"/>
          </a:xfrm>
        </p:spPr>
        <p:txBody>
          <a:bodyPr/>
          <a:lstStyle/>
          <a:p>
            <a:pPr algn="ctr"/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１</a:t>
            </a:r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次精度と</a:t>
            </a:r>
            <a:r>
              <a:rPr kumimoji="1"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2</a:t>
            </a:r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次精度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A451A37D-5F7A-C546-B849-034026B67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6697" y="2570413"/>
            <a:ext cx="4467303" cy="3350478"/>
          </a:xfr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B364152-0AB7-0642-B5C8-36B8E5A7A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0413"/>
            <a:ext cx="4527395" cy="339554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F01D2C2-B6C2-6F4B-B534-6574977FB9EE}"/>
              </a:ext>
            </a:extLst>
          </p:cNvPr>
          <p:cNvSpPr txBox="1"/>
          <p:nvPr/>
        </p:nvSpPr>
        <p:spPr>
          <a:xfrm>
            <a:off x="3412273" y="6177775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なんとなくできてそう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94D71A0-0342-924D-870E-1C33797E692F}"/>
              </a:ext>
            </a:extLst>
          </p:cNvPr>
          <p:cNvSpPr/>
          <p:nvPr/>
        </p:nvSpPr>
        <p:spPr>
          <a:xfrm>
            <a:off x="1510125" y="2047193"/>
            <a:ext cx="1507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１次精度</a:t>
            </a:r>
            <a:endParaRPr lang="ja-JP" altLang="en-US" sz="280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3ADBC71-2E7E-2947-8CBB-D2899644CFD8}"/>
              </a:ext>
            </a:extLst>
          </p:cNvPr>
          <p:cNvSpPr/>
          <p:nvPr/>
        </p:nvSpPr>
        <p:spPr>
          <a:xfrm>
            <a:off x="6156776" y="2047193"/>
            <a:ext cx="1507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２次精度</a:t>
            </a:r>
            <a:endParaRPr lang="ja-JP" altLang="en-US" sz="2800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CEC3934-E203-5B45-8F9D-35FCEB15ADE3}"/>
              </a:ext>
            </a:extLst>
          </p:cNvPr>
          <p:cNvCxnSpPr>
            <a:cxnSpLocks/>
          </p:cNvCxnSpPr>
          <p:nvPr/>
        </p:nvCxnSpPr>
        <p:spPr>
          <a:xfrm>
            <a:off x="-2486914" y="1020872"/>
            <a:ext cx="1243496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9BE1EC7-195C-E549-84DF-5CFDD6D731D4}"/>
              </a:ext>
            </a:extLst>
          </p:cNvPr>
          <p:cNvSpPr txBox="1"/>
          <p:nvPr/>
        </p:nvSpPr>
        <p:spPr>
          <a:xfrm>
            <a:off x="682358" y="1405438"/>
            <a:ext cx="822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作った</a:t>
            </a:r>
            <a:r>
              <a:rPr kumimoji="1"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2</a:t>
            </a:r>
            <a:r>
              <a:rPr kumimoji="1"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次元のプログラムを用いて衝撃波管問題を解いた結果</a:t>
            </a:r>
          </a:p>
        </p:txBody>
      </p:sp>
    </p:spTree>
    <p:extLst>
      <p:ext uri="{BB962C8B-B14F-4D97-AF65-F5344CB8AC3E}">
        <p14:creationId xmlns:p14="http://schemas.microsoft.com/office/powerpoint/2010/main" val="100512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D98B3F-3D9E-D642-86F5-D671B3A4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１</a:t>
            </a:r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次精度で</a:t>
            </a:r>
            <a:r>
              <a:rPr lang="en" altLang="ja-JP" b="1" dirty="0"/>
              <a:t>Orszag-Tang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渦問題</a:t>
            </a:r>
            <a:b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(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左：</a:t>
            </a:r>
            <a:r>
              <a:rPr lang="en-US" altLang="ja-JP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div</a:t>
            </a:r>
            <a:r>
              <a:rPr lang="en-US" altLang="ja-JP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B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の除去なし　右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:</a:t>
            </a:r>
            <a:r>
              <a:rPr lang="en-US" altLang="ja-JP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div</a:t>
            </a:r>
            <a:r>
              <a:rPr lang="en-US" altLang="ja-JP" b="1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B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の除去あり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  <a:endParaRPr kumimoji="1" lang="ja-JP" altLang="en-US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2E4C5A1-7746-F84F-902C-21DAB397B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82522" y="1690689"/>
            <a:ext cx="6174987" cy="4631240"/>
          </a:xfrm>
        </p:spPr>
      </p:pic>
      <p:pic>
        <p:nvPicPr>
          <p:cNvPr id="6" name="コンテンツ プレースホルダー 4">
            <a:extLst>
              <a:ext uri="{FF2B5EF4-FFF2-40B4-BE49-F238E27FC236}">
                <a16:creationId xmlns:a16="http://schemas.microsoft.com/office/drawing/2014/main" id="{0D6D3671-353D-2E41-B2DA-2087A9927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177" y="1690689"/>
            <a:ext cx="6174987" cy="463124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58984B5-3B49-D24F-839A-B5F5F87DC8EF}"/>
              </a:ext>
            </a:extLst>
          </p:cNvPr>
          <p:cNvSpPr txBox="1"/>
          <p:nvPr/>
        </p:nvSpPr>
        <p:spPr>
          <a:xfrm>
            <a:off x="4135898" y="6321929"/>
            <a:ext cx="374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正しく除去できてそうだが</a:t>
            </a:r>
            <a:r>
              <a:rPr kumimoji="1"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…</a:t>
            </a:r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99696CE-C347-EB40-A4B1-2FBEF6916FA2}"/>
              </a:ext>
            </a:extLst>
          </p:cNvPr>
          <p:cNvCxnSpPr>
            <a:cxnSpLocks/>
          </p:cNvCxnSpPr>
          <p:nvPr/>
        </p:nvCxnSpPr>
        <p:spPr>
          <a:xfrm>
            <a:off x="-2368580" y="1601784"/>
            <a:ext cx="1243496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53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D98B3F-3D9E-D642-86F5-D671B3A4D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今後の課題</a:t>
            </a:r>
            <a:endParaRPr kumimoji="1" lang="ja-JP" altLang="en-US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E9D081D-EE86-3044-97AA-F7BCD0492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96429"/>
            <a:ext cx="9144000" cy="3288797"/>
          </a:xfrm>
        </p:spPr>
        <p:txBody>
          <a:bodyPr>
            <a:normAutofit lnSpcReduction="10000"/>
          </a:bodyPr>
          <a:lstStyle/>
          <a:p>
            <a:r>
              <a:rPr lang="en" altLang="ja-JP" sz="3200" dirty="0">
                <a:latin typeface="MS PGothic" panose="020B0600070205080204" pitchFamily="34" charset="-128"/>
                <a:ea typeface="MS PGothic" panose="020B0600070205080204" pitchFamily="34" charset="-128"/>
              </a:rPr>
              <a:t>9-wave</a:t>
            </a:r>
            <a:r>
              <a:rPr lang="ja-JP" altLang="en-US" sz="3200">
                <a:latin typeface="MS PGothic" panose="020B0600070205080204" pitchFamily="34" charset="-128"/>
                <a:ea typeface="MS PGothic" panose="020B0600070205080204" pitchFamily="34" charset="-128"/>
              </a:rPr>
              <a:t>法 を導入すると発散</a:t>
            </a:r>
            <a:br>
              <a:rPr lang="en-US" altLang="ja-JP" sz="3200" dirty="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en-US" altLang="ja-JP" sz="3200" dirty="0">
                <a:latin typeface="MS PGothic" panose="020B0600070205080204" pitchFamily="34" charset="-128"/>
                <a:ea typeface="MS PGothic" panose="020B0600070205080204" pitchFamily="34" charset="-128"/>
              </a:rPr>
              <a:t>(2</a:t>
            </a:r>
            <a:r>
              <a:rPr lang="ja-JP" altLang="en-US" sz="3200">
                <a:latin typeface="MS PGothic" panose="020B0600070205080204" pitchFamily="34" charset="-128"/>
                <a:ea typeface="MS PGothic" panose="020B0600070205080204" pitchFamily="34" charset="-128"/>
              </a:rPr>
              <a:t>次精度と</a:t>
            </a:r>
            <a:r>
              <a:rPr lang="en-US" altLang="ja-JP" sz="3200" dirty="0">
                <a:latin typeface="MS PGothic" panose="020B0600070205080204" pitchFamily="34" charset="-128"/>
                <a:ea typeface="MS PGothic" panose="020B0600070205080204" pitchFamily="34" charset="-128"/>
              </a:rPr>
              <a:t>1</a:t>
            </a:r>
            <a:r>
              <a:rPr lang="ja-JP" altLang="en-US" sz="3200">
                <a:latin typeface="MS PGothic" panose="020B0600070205080204" pitchFamily="34" charset="-128"/>
                <a:ea typeface="MS PGothic" panose="020B0600070205080204" pitchFamily="34" charset="-128"/>
              </a:rPr>
              <a:t>次精度の一部のケース</a:t>
            </a:r>
            <a:r>
              <a:rPr lang="en-US" altLang="ja-JP" sz="3200" dirty="0"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  <a:br>
              <a:rPr lang="en-US" altLang="ja-JP" sz="3200" dirty="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endParaRPr lang="en-US" altLang="ja-JP" sz="32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endParaRPr kumimoji="1" lang="en-US" altLang="ja-JP" sz="32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endParaRPr kumimoji="1" lang="en-US" altLang="ja-JP" sz="32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kumimoji="1" lang="ja-JP" altLang="en-US" sz="3200">
                <a:latin typeface="MS PGothic" panose="020B0600070205080204" pitchFamily="34" charset="-128"/>
                <a:ea typeface="MS PGothic" panose="020B0600070205080204" pitchFamily="34" charset="-128"/>
              </a:rPr>
              <a:t>上の課題が解決したら、他の磁場発散の処理の</a:t>
            </a:r>
            <a:br>
              <a:rPr kumimoji="1" lang="en-US" altLang="ja-JP" sz="3200" dirty="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kumimoji="1" lang="ja-JP" altLang="en-US" sz="3200">
                <a:latin typeface="MS PGothic" panose="020B0600070205080204" pitchFamily="34" charset="-128"/>
                <a:ea typeface="MS PGothic" panose="020B0600070205080204" pitchFamily="34" charset="-128"/>
              </a:rPr>
              <a:t>方法も試していきたい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4757C99-4283-5E47-81B2-53A6D1BBBCA0}"/>
              </a:ext>
            </a:extLst>
          </p:cNvPr>
          <p:cNvSpPr/>
          <p:nvPr/>
        </p:nvSpPr>
        <p:spPr>
          <a:xfrm>
            <a:off x="81053" y="3054763"/>
            <a:ext cx="5091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>
                <a:latin typeface="MS PGothic" panose="020B0600070205080204" pitchFamily="34" charset="-128"/>
                <a:ea typeface="MS PGothic" panose="020B0600070205080204" pitchFamily="34" charset="-128"/>
              </a:rPr>
              <a:t>→現在は理由不明、今後の課題</a:t>
            </a:r>
            <a:endParaRPr lang="en-US" altLang="ja-JP" sz="2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D464ADC-84D7-B04A-8BAF-2FA1F372B4DA}"/>
              </a:ext>
            </a:extLst>
          </p:cNvPr>
          <p:cNvCxnSpPr>
            <a:cxnSpLocks/>
          </p:cNvCxnSpPr>
          <p:nvPr/>
        </p:nvCxnSpPr>
        <p:spPr>
          <a:xfrm>
            <a:off x="-2476157" y="1429663"/>
            <a:ext cx="1243496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2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D98B3F-3D9E-D642-86F5-D671B3A4D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最後に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…</a:t>
            </a:r>
            <a:endParaRPr kumimoji="1" lang="ja-JP" altLang="en-US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5D2AAB-4B29-764A-B324-92F1AD955051}"/>
              </a:ext>
            </a:extLst>
          </p:cNvPr>
          <p:cNvSpPr txBox="1"/>
          <p:nvPr/>
        </p:nvSpPr>
        <p:spPr>
          <a:xfrm>
            <a:off x="477770" y="3045098"/>
            <a:ext cx="818846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>
                <a:latin typeface="MS PGothic" panose="020B0600070205080204" pitchFamily="34" charset="-128"/>
                <a:ea typeface="MS PGothic" panose="020B0600070205080204" pitchFamily="34" charset="-128"/>
              </a:rPr>
              <a:t>講師陣の方々、</a:t>
            </a:r>
            <a:br>
              <a:rPr kumimoji="1" lang="en-US" altLang="ja-JP" sz="3200" dirty="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kumimoji="1" lang="ja-JP" altLang="en-US" sz="3200">
                <a:latin typeface="MS PGothic" panose="020B0600070205080204" pitchFamily="34" charset="-128"/>
                <a:ea typeface="MS PGothic" panose="020B0600070205080204" pitchFamily="34" charset="-128"/>
              </a:rPr>
              <a:t>丁寧に教えていただきありがとうございました。</a:t>
            </a:r>
            <a:br>
              <a:rPr kumimoji="1" lang="en-US" altLang="ja-JP" sz="3200" dirty="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br>
              <a:rPr kumimoji="1" lang="en-US" altLang="ja-JP" sz="3200" dirty="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kumimoji="1" lang="ja-JP" altLang="en-US" sz="3200">
                <a:latin typeface="MS PGothic" panose="020B0600070205080204" pitchFamily="34" charset="-128"/>
                <a:ea typeface="MS PGothic" panose="020B0600070205080204" pitchFamily="34" charset="-128"/>
              </a:rPr>
              <a:t>精進します。。。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06C1144-BECC-3A4A-A5F1-CF353EAA8144}"/>
              </a:ext>
            </a:extLst>
          </p:cNvPr>
          <p:cNvCxnSpPr>
            <a:cxnSpLocks/>
          </p:cNvCxnSpPr>
          <p:nvPr/>
        </p:nvCxnSpPr>
        <p:spPr>
          <a:xfrm>
            <a:off x="-2476156" y="1515724"/>
            <a:ext cx="1243496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031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139</Words>
  <Application>Microsoft Macintosh PowerPoint</Application>
  <PresentationFormat>画面に合わせる (4:3)</PresentationFormat>
  <Paragraphs>40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MS PGothic</vt:lpstr>
      <vt:lpstr>游ゴシック</vt:lpstr>
      <vt:lpstr>游ゴシック Light</vt:lpstr>
      <vt:lpstr>Arial</vt:lpstr>
      <vt:lpstr>Calibri</vt:lpstr>
      <vt:lpstr>Calibri Light</vt:lpstr>
      <vt:lpstr>Cambria Math</vt:lpstr>
      <vt:lpstr>Office テーマ</vt:lpstr>
      <vt:lpstr>二次元HLLDへの挑戦</vt:lpstr>
      <vt:lpstr>自己紹介</vt:lpstr>
      <vt:lpstr>１次精度と2次精度</vt:lpstr>
      <vt:lpstr>１次精度でOrszag-Tang渦問題 (左：divBの除去なし　右:divBの除去あり)</vt:lpstr>
      <vt:lpstr>今後の課題</vt:lpstr>
      <vt:lpstr>最後に…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二次元HLLDへの挑戦</dc:title>
  <dc:creator>T Y</dc:creator>
  <cp:lastModifiedBy>T Y</cp:lastModifiedBy>
  <cp:revision>9</cp:revision>
  <dcterms:created xsi:type="dcterms:W3CDTF">2019-08-30T01:47:02Z</dcterms:created>
  <dcterms:modified xsi:type="dcterms:W3CDTF">2019-08-30T04:49:40Z</dcterms:modified>
</cp:coreProperties>
</file>