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1E4CC-73A9-4899-A353-1AE2E7F4192A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06272-655F-46E2-8593-DDD53F9226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46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F852E-BEEF-4936-B102-548040CC251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47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AC21B5-B94E-4F0E-B762-F67D7A553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0B097F9-0997-4800-9CC0-D66BCC554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55D30B-3AC3-4805-8E2D-7B0163CE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86C8F3-5559-4FDB-B5C4-4539879F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F69CAB-A111-47E3-80BD-571D1978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055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BCC0F1-F8ED-400D-A166-81B3A92B0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60530C8-F4AC-4DDD-98EC-6FC79A70C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21A7-599D-4EAF-A564-876E539A1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7E9FA7-1883-4035-B7F4-C177626DA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4C38B9-43AB-4377-A755-D46D69D9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43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52C9B32-3307-4DEE-A47F-E59E81FC7D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BFF94B-9CB0-4F65-9C42-4364E17A2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FC4055-8D3A-4547-A5FE-F9115F78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41ED08-E1CE-4710-95C1-85B6A07B2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640B40-1B4F-444F-BADA-17EFB356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75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7C732B-7E0F-4793-A682-02FC64A7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DB3142-554A-4B65-AB82-3FEBA9B6C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7694C7-2ECC-44F7-84B4-7519D52A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D31DA8-B490-4421-8667-E6CB293BF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A635E1-66F9-407A-A0EE-3A94DB4FB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3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1ABDD9-B5F4-4F45-B05C-42F27E440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8046F0F-D571-4AE3-BDF8-A7E8190A2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5EB6CA-7249-4CBA-BC07-B7CBEFA5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88ECFC-73D4-401A-BA5B-6B0203F5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B81AE7-0953-4062-A9C6-8F4BAB74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977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FD4807-D4BF-45E1-AFED-CBD334916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487DB3-93A8-4BD5-8511-1488B2426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982F73E-5D34-4FDF-B780-E4EBF329F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0E0A36-F5B3-4BEF-92E2-67FA1B68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2800A8-9443-48C3-9036-0EE2237B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D66FD98-7ED9-4CD6-8A6A-D92563D3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02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7FD62-BFEE-42BB-AD72-424AB046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24FA7E-478C-4484-8E2C-105E04E3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0911578-F16D-44C9-A81F-5A5C5A0BF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0831472-5854-4C5F-AB2D-C64B6D1B7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591DFE4-A51D-4454-853D-36A47CFAE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168F623-FFA3-4A35-8847-B1010A32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742E45D-78EC-47AA-8ABF-10F2D024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D0EB869-28E3-4B4A-843C-8D8EE090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189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4A4CD1-4631-4C1B-91FB-C50AEA0C9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F82D609-65B8-4F55-AD27-9A33A1F28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E324D29-18F6-4BF4-B58A-9CEF1C3FE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4B69227-4F86-4948-A42E-461F0ABE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21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A1BAB2F-8505-4411-B00F-C9AC8624A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43301E7-F51C-48DC-99AC-AA708EA8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9729BC-B33C-4E10-9C31-62E3B8B2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41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888871-F2A4-45FB-AAE3-81DE8B60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4FD4EB-47C7-40AA-B4FA-A7B2FEC34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44A8B96-27F8-4C33-A79E-D610F0A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4E4A351-9658-403E-A674-75F43E5BC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B9A8FEE-EA4D-478C-A0EF-DA2E6D35A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A0ED7E6-1C97-4274-A6BA-5CADA279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58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93379B-D471-4DF4-97D3-08D98FCA3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4105D01-98B3-4352-8A67-6BB38ABD5D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27E9BEF-26B1-4FE4-AEC6-5D3960A1C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03C959-D276-489A-95E9-460FDBFF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175D20-2275-48B9-AADA-5F4B375E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FEAB43-53F0-499D-A2F2-E10CE8D5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51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B5D1681-90A3-4F55-801B-EA546D24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FD361D4-E4BB-4128-BE60-0622CEE67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1DC2F7-54C2-481D-B5BF-CB51C19EA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726D4-1DAB-45AA-9704-8C3209FFF067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9E259E-6DF6-4F21-8790-4D0F18229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CF30D8-CE86-46F9-8FAC-327F7639A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CB769-48AE-4BD6-8CA3-8E0B6AD46A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0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454982-6274-4C79-914C-CB44AE8A53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F2py</a:t>
            </a:r>
            <a:r>
              <a:rPr lang="ja-JP" altLang="en-US" dirty="0"/>
              <a:t>で</a:t>
            </a:r>
            <a:r>
              <a:rPr lang="en-US" altLang="ja-JP" dirty="0"/>
              <a:t>CANS+</a:t>
            </a:r>
            <a:r>
              <a:rPr lang="ja-JP" altLang="en-US"/>
              <a:t>を動かす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9C8AB14-3207-40CD-9A25-73116DB0B5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en-US" altLang="ja-JP" dirty="0"/>
          </a:p>
          <a:p>
            <a:pPr algn="r"/>
            <a:r>
              <a:rPr lang="ja-JP" altLang="en-US" dirty="0"/>
              <a:t>千葉大学大学院　</a:t>
            </a:r>
            <a:r>
              <a:rPr lang="en-US" altLang="ja-JP" dirty="0"/>
              <a:t>M1</a:t>
            </a:r>
            <a:r>
              <a:rPr lang="ja-JP" altLang="en-US" dirty="0"/>
              <a:t>　沢村　侑樹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96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2AB37E-5D04-4916-ACB1-68B6C4EB7D49}"/>
              </a:ext>
            </a:extLst>
          </p:cNvPr>
          <p:cNvSpPr txBox="1"/>
          <p:nvPr/>
        </p:nvSpPr>
        <p:spPr>
          <a:xfrm>
            <a:off x="281507" y="26982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u="sng" dirty="0"/>
              <a:t>自己紹介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1770E0-465A-45BE-A26B-80C92283157F}"/>
              </a:ext>
            </a:extLst>
          </p:cNvPr>
          <p:cNvSpPr txBox="1"/>
          <p:nvPr/>
        </p:nvSpPr>
        <p:spPr>
          <a:xfrm>
            <a:off x="281507" y="894511"/>
            <a:ext cx="59810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所属</a:t>
            </a:r>
            <a:endParaRPr lang="en-US" altLang="ja-JP" sz="2400" b="1" dirty="0"/>
          </a:p>
          <a:p>
            <a:r>
              <a:rPr lang="ja-JP" altLang="en-US" sz="2400" dirty="0"/>
              <a:t>千葉大学大学院　宇宙物理学研究室　</a:t>
            </a:r>
            <a:endParaRPr lang="en-US" altLang="ja-JP" sz="2400" dirty="0"/>
          </a:p>
          <a:p>
            <a:r>
              <a:rPr lang="ja-JP" altLang="en-US" sz="2400" b="1" dirty="0"/>
              <a:t>学年</a:t>
            </a:r>
            <a:endParaRPr lang="en-US" altLang="ja-JP" sz="2400" b="1" dirty="0"/>
          </a:p>
          <a:p>
            <a:r>
              <a:rPr lang="en-US" altLang="ja-JP" sz="2400" dirty="0"/>
              <a:t>M1</a:t>
            </a:r>
          </a:p>
          <a:p>
            <a:r>
              <a:rPr lang="ja-JP" altLang="en-US" sz="2400" b="1" dirty="0"/>
              <a:t>趣味</a:t>
            </a:r>
            <a:endParaRPr lang="en-US" altLang="ja-JP" sz="2400" b="1" dirty="0"/>
          </a:p>
          <a:p>
            <a:r>
              <a:rPr lang="ja-JP" altLang="en-US" sz="2400" dirty="0"/>
              <a:t>麻雀、ギター、筋トレ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研究テーマ</a:t>
            </a:r>
            <a:endParaRPr lang="en-US" altLang="ja-JP" sz="2400" b="1" dirty="0"/>
          </a:p>
          <a:p>
            <a:r>
              <a:rPr lang="ja-JP" altLang="en-US" sz="2400" dirty="0"/>
              <a:t>ニューラルネットワーク（</a:t>
            </a:r>
            <a:r>
              <a:rPr lang="en-US" altLang="ja-JP" sz="2400" dirty="0"/>
              <a:t>:NN</a:t>
            </a:r>
            <a:r>
              <a:rPr lang="ja-JP" altLang="en-US" sz="2400" dirty="0"/>
              <a:t>）による</a:t>
            </a:r>
            <a:r>
              <a:rPr lang="en-US" altLang="ja-JP" sz="2400" dirty="0"/>
              <a:t>CANS+</a:t>
            </a:r>
            <a:r>
              <a:rPr lang="ja-JP" altLang="en-US" sz="2400" dirty="0"/>
              <a:t>の高速化</a:t>
            </a:r>
            <a:endParaRPr lang="en-US" altLang="ja-JP" sz="2400" dirty="0"/>
          </a:p>
          <a:p>
            <a:r>
              <a:rPr lang="ja-JP" altLang="en-US" sz="2400" b="1" dirty="0"/>
              <a:t>今回のテーマ</a:t>
            </a:r>
            <a:endParaRPr lang="en-US" altLang="ja-JP" sz="2400" b="1" dirty="0"/>
          </a:p>
          <a:p>
            <a:r>
              <a:rPr lang="en-US" altLang="ja-JP" sz="2400" dirty="0"/>
              <a:t>F2py </a:t>
            </a:r>
            <a:r>
              <a:rPr lang="ja-JP" altLang="en-US" sz="2400" dirty="0"/>
              <a:t>による</a:t>
            </a:r>
            <a:r>
              <a:rPr lang="en-US" altLang="ja-JP" sz="2400" dirty="0"/>
              <a:t>CANS+</a:t>
            </a:r>
            <a:r>
              <a:rPr lang="ja-JP" altLang="en-US" sz="2400" dirty="0"/>
              <a:t>の実行</a:t>
            </a:r>
            <a:endParaRPr lang="en-US" altLang="ja-JP" sz="2400" dirty="0"/>
          </a:p>
          <a:p>
            <a:endParaRPr lang="en-US" altLang="ja-JP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27598E-A963-429C-A849-3D328B999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07" y="2280336"/>
            <a:ext cx="1978170" cy="1858621"/>
          </a:xfrm>
          <a:prstGeom prst="rect">
            <a:avLst/>
          </a:prstGeom>
        </p:spPr>
      </p:pic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921019A3-5EB2-456D-AD82-B25A7591AC62}"/>
              </a:ext>
            </a:extLst>
          </p:cNvPr>
          <p:cNvGrpSpPr/>
          <p:nvPr/>
        </p:nvGrpSpPr>
        <p:grpSpPr>
          <a:xfrm>
            <a:off x="6467533" y="2204435"/>
            <a:ext cx="1554531" cy="2243818"/>
            <a:chOff x="2801412" y="2031945"/>
            <a:chExt cx="1728183" cy="4169276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794F30E-0928-4E1E-9CB1-1DC802AD1D4A}"/>
                </a:ext>
              </a:extLst>
            </p:cNvPr>
            <p:cNvSpPr/>
            <p:nvPr/>
          </p:nvSpPr>
          <p:spPr>
            <a:xfrm>
              <a:off x="2801412" y="2031945"/>
              <a:ext cx="1728181" cy="4594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/>
                <a:t>変数変換</a:t>
              </a: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3EEF7698-27A0-4947-BDC8-441194100B86}"/>
                </a:ext>
              </a:extLst>
            </p:cNvPr>
            <p:cNvSpPr/>
            <p:nvPr/>
          </p:nvSpPr>
          <p:spPr>
            <a:xfrm>
              <a:off x="2801412" y="2862644"/>
              <a:ext cx="1728181" cy="45944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/>
                <a:t>MP</a:t>
              </a:r>
              <a:r>
                <a:rPr kumimoji="1" lang="ja-JP" altLang="en-US" sz="2400" dirty="0"/>
                <a:t>５法</a:t>
              </a: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E9B8DAC9-8968-4D4D-9E00-54E6E909818B}"/>
                </a:ext>
              </a:extLst>
            </p:cNvPr>
            <p:cNvCxnSpPr>
              <a:cxnSpLocks/>
            </p:cNvCxnSpPr>
            <p:nvPr/>
          </p:nvCxnSpPr>
          <p:spPr>
            <a:xfrm>
              <a:off x="3653915" y="2491392"/>
              <a:ext cx="0" cy="282943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842C5382-A930-4D5D-9728-53E38ACD13FD}"/>
                </a:ext>
              </a:extLst>
            </p:cNvPr>
            <p:cNvSpPr/>
            <p:nvPr/>
          </p:nvSpPr>
          <p:spPr>
            <a:xfrm>
              <a:off x="2801414" y="3779949"/>
              <a:ext cx="1728181" cy="45944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/>
                <a:t>変数変換</a:t>
              </a: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BB7428D-1850-45B6-8FCC-650B28C81AF4}"/>
                </a:ext>
              </a:extLst>
            </p:cNvPr>
            <p:cNvSpPr/>
            <p:nvPr/>
          </p:nvSpPr>
          <p:spPr>
            <a:xfrm>
              <a:off x="2988712" y="4792832"/>
              <a:ext cx="1540881" cy="585080"/>
            </a:xfrm>
            <a:prstGeom prst="rect">
              <a:avLst/>
            </a:prstGeom>
            <a:solidFill>
              <a:srgbClr val="EF9EF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2400" dirty="0"/>
                <a:t>HLLD</a:t>
              </a:r>
              <a:r>
                <a:rPr lang="ja-JP" altLang="en-US" sz="2400" dirty="0"/>
                <a:t>法</a:t>
              </a:r>
              <a:endParaRPr kumimoji="1" lang="ja-JP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8B39C306-DB89-40B7-99C3-474D317808BF}"/>
                    </a:ext>
                  </a:extLst>
                </p:cNvPr>
                <p:cNvSpPr/>
                <p:nvPr/>
              </p:nvSpPr>
              <p:spPr>
                <a:xfrm>
                  <a:off x="2988714" y="5741774"/>
                  <a:ext cx="1540880" cy="459447"/>
                </a:xfrm>
                <a:prstGeom prst="rect">
                  <a:avLst/>
                </a:prstGeom>
                <a:solidFill>
                  <a:srgbClr val="0070C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kumimoji="1" lang="en-US" altLang="ja-JP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8B39C306-DB89-40B7-99C3-474D317808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714" y="5741774"/>
                  <a:ext cx="1540880" cy="459447"/>
                </a:xfrm>
                <a:prstGeom prst="rect">
                  <a:avLst/>
                </a:prstGeom>
                <a:blipFill>
                  <a:blip r:embed="rId3"/>
                  <a:stretch>
                    <a:fillRect t="-13953" b="-27907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87897E87-DE34-4A10-9919-6E93C40195EF}"/>
                </a:ext>
              </a:extLst>
            </p:cNvPr>
            <p:cNvCxnSpPr>
              <a:cxnSpLocks/>
            </p:cNvCxnSpPr>
            <p:nvPr/>
          </p:nvCxnSpPr>
          <p:spPr>
            <a:xfrm>
              <a:off x="3653915" y="3436473"/>
              <a:ext cx="0" cy="282943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2DBBE16E-E521-4C45-A7D3-7AC016BB02C4}"/>
                </a:ext>
              </a:extLst>
            </p:cNvPr>
            <p:cNvCxnSpPr>
              <a:cxnSpLocks/>
            </p:cNvCxnSpPr>
            <p:nvPr/>
          </p:nvCxnSpPr>
          <p:spPr>
            <a:xfrm>
              <a:off x="3653915" y="4415890"/>
              <a:ext cx="0" cy="282943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6F6F134F-8660-46DC-9656-46F6EEA13D49}"/>
                </a:ext>
              </a:extLst>
            </p:cNvPr>
            <p:cNvCxnSpPr>
              <a:cxnSpLocks/>
            </p:cNvCxnSpPr>
            <p:nvPr/>
          </p:nvCxnSpPr>
          <p:spPr>
            <a:xfrm>
              <a:off x="3673743" y="5395010"/>
              <a:ext cx="0" cy="282943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CFA3B97-EBE3-4D33-B4C4-234DD5065624}"/>
              </a:ext>
            </a:extLst>
          </p:cNvPr>
          <p:cNvSpPr/>
          <p:nvPr/>
        </p:nvSpPr>
        <p:spPr>
          <a:xfrm>
            <a:off x="8850014" y="2805911"/>
            <a:ext cx="629241" cy="678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2FC02C9-ADF4-49E6-9B85-5C7A1ED69CE5}"/>
              </a:ext>
            </a:extLst>
          </p:cNvPr>
          <p:cNvSpPr txBox="1"/>
          <p:nvPr/>
        </p:nvSpPr>
        <p:spPr>
          <a:xfrm>
            <a:off x="7900624" y="4832259"/>
            <a:ext cx="368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代替のイメージ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44E524E-1CAA-4CED-8B11-79E456730B73}"/>
              </a:ext>
            </a:extLst>
          </p:cNvPr>
          <p:cNvSpPr txBox="1"/>
          <p:nvPr/>
        </p:nvSpPr>
        <p:spPr>
          <a:xfrm>
            <a:off x="6379123" y="1564076"/>
            <a:ext cx="368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現在の</a:t>
            </a:r>
            <a:r>
              <a:rPr lang="en-US" altLang="ja-JP" sz="2400" dirty="0"/>
              <a:t>CANS+</a:t>
            </a:r>
            <a:endParaRPr kumimoji="1" lang="ja-JP" altLang="en-US" sz="24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3410082-9C8A-4B22-AE20-DCF031DBFEDD}"/>
              </a:ext>
            </a:extLst>
          </p:cNvPr>
          <p:cNvSpPr txBox="1"/>
          <p:nvPr/>
        </p:nvSpPr>
        <p:spPr>
          <a:xfrm>
            <a:off x="10418972" y="1564075"/>
            <a:ext cx="368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今後</a:t>
            </a:r>
          </a:p>
        </p:txBody>
      </p:sp>
    </p:spTree>
    <p:extLst>
      <p:ext uri="{BB962C8B-B14F-4D97-AF65-F5344CB8AC3E}">
        <p14:creationId xmlns:p14="http://schemas.microsoft.com/office/powerpoint/2010/main" val="157839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D9D1DC-1E79-4098-9E00-58FBFB9C9549}"/>
              </a:ext>
            </a:extLst>
          </p:cNvPr>
          <p:cNvSpPr txBox="1"/>
          <p:nvPr/>
        </p:nvSpPr>
        <p:spPr>
          <a:xfrm>
            <a:off x="289467" y="191600"/>
            <a:ext cx="891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u="sng" dirty="0"/>
              <a:t>研究に関して ーネットワークの構造ー</a:t>
            </a:r>
            <a:endParaRPr kumimoji="1" lang="en-US" altLang="ja-JP" sz="3200" u="sng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D52A8D7-02C7-4508-9A6D-C2F04FA2E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73" y="1976311"/>
            <a:ext cx="4290418" cy="4625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ABFA531-52CB-4D52-BC2E-BD4D1EF5FBBD}"/>
                  </a:ext>
                </a:extLst>
              </p:cNvPr>
              <p:cNvSpPr txBox="1"/>
              <p:nvPr/>
            </p:nvSpPr>
            <p:spPr>
              <a:xfrm>
                <a:off x="945290" y="2305891"/>
                <a:ext cx="2313832" cy="4285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1"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1" lang="ja-JP" altLang="en-US" sz="36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1" lang="en-US" altLang="ja-JP" sz="36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kumimoji="1" lang="en-US" altLang="ja-JP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3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kumimoji="1" lang="en-US" altLang="ja-JP" sz="3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kumimoji="1" lang="en-US" altLang="ja-JP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3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kumimoji="1" lang="en-US" altLang="ja-JP" sz="36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kumimoji="1" lang="en-US" altLang="ja-JP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36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kumimoji="1" lang="en-US" altLang="ja-JP" sz="36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sz="3600" b="1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ja-JP" sz="3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36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ja-JP" sz="3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ja-JP" sz="3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36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ja-JP" sz="36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ja-JP" sz="3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36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ja-JP" sz="36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eqArr>
                      </m:e>
                    </m:d>
                  </m:oMath>
                </a14:m>
                <a:r>
                  <a:rPr kumimoji="1" lang="en-US" altLang="ja-JP" sz="3600" dirty="0"/>
                  <a:t> </a:t>
                </a:r>
                <a:endParaRPr kumimoji="1" lang="en-US" altLang="ja-JP" sz="32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ABFA531-52CB-4D52-BC2E-BD4D1EF5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90" y="2305891"/>
                <a:ext cx="2313832" cy="4285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E10BF0D-16CE-4406-A17A-E8DA8E715180}"/>
              </a:ext>
            </a:extLst>
          </p:cNvPr>
          <p:cNvSpPr txBox="1"/>
          <p:nvPr/>
        </p:nvSpPr>
        <p:spPr>
          <a:xfrm>
            <a:off x="2962606" y="1426175"/>
            <a:ext cx="624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C000"/>
                </a:solidFill>
              </a:rPr>
              <a:t>中間層：</a:t>
            </a:r>
            <a:r>
              <a:rPr kumimoji="1" lang="en-US" altLang="ja-JP" sz="2400" dirty="0">
                <a:solidFill>
                  <a:srgbClr val="FFC000"/>
                </a:solidFill>
              </a:rPr>
              <a:t>3</a:t>
            </a:r>
            <a:r>
              <a:rPr kumimoji="1" lang="ja-JP" altLang="en-US" sz="2400" dirty="0">
                <a:solidFill>
                  <a:srgbClr val="FFC000"/>
                </a:solidFill>
              </a:rPr>
              <a:t>層から</a:t>
            </a:r>
            <a:r>
              <a:rPr kumimoji="1" lang="en-US" altLang="ja-JP" sz="2400" dirty="0">
                <a:solidFill>
                  <a:srgbClr val="FFC000"/>
                </a:solidFill>
              </a:rPr>
              <a:t>5</a:t>
            </a:r>
            <a:r>
              <a:rPr kumimoji="1" lang="ja-JP" altLang="en-US" sz="2400" dirty="0">
                <a:solidFill>
                  <a:srgbClr val="FFC000"/>
                </a:solidFill>
              </a:rPr>
              <a:t>層</a:t>
            </a:r>
            <a:endParaRPr kumimoji="1" lang="en-US" altLang="ja-JP" sz="2400" dirty="0">
              <a:solidFill>
                <a:srgbClr val="FFC000"/>
              </a:solidFill>
            </a:endParaRPr>
          </a:p>
          <a:p>
            <a:r>
              <a:rPr kumimoji="1" lang="ja-JP" altLang="en-US" sz="2400" dirty="0">
                <a:solidFill>
                  <a:srgbClr val="FFC000"/>
                </a:solidFill>
              </a:rPr>
              <a:t>（できるだけ小さく）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56C6E2B-F8B0-4DF3-A68F-FBFAB53F8F30}"/>
              </a:ext>
            </a:extLst>
          </p:cNvPr>
          <p:cNvSpPr txBox="1"/>
          <p:nvPr/>
        </p:nvSpPr>
        <p:spPr>
          <a:xfrm>
            <a:off x="1104484" y="156216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accent1"/>
                </a:solidFill>
              </a:rPr>
              <a:t>入力層</a:t>
            </a:r>
          </a:p>
        </p:txBody>
      </p:sp>
      <p:pic>
        <p:nvPicPr>
          <p:cNvPr id="13" name="図 12" descr="物体 が含まれている画像&#10;&#10;自動的に生成された説明">
            <a:extLst>
              <a:ext uri="{FF2B5EF4-FFF2-40B4-BE49-F238E27FC236}">
                <a16:creationId xmlns:a16="http://schemas.microsoft.com/office/drawing/2014/main" id="{77EC00E3-CA4C-4837-A1A6-3D7FB01E3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/>
          <a:stretch/>
        </p:blipFill>
        <p:spPr>
          <a:xfrm>
            <a:off x="5871141" y="2404997"/>
            <a:ext cx="2864810" cy="3874099"/>
          </a:xfrm>
          <a:prstGeom prst="rect">
            <a:avLst/>
          </a:prstGeom>
        </p:spPr>
      </p:pic>
      <p:sp>
        <p:nvSpPr>
          <p:cNvPr id="14" name="楕円 13">
            <a:extLst>
              <a:ext uri="{FF2B5EF4-FFF2-40B4-BE49-F238E27FC236}">
                <a16:creationId xmlns:a16="http://schemas.microsoft.com/office/drawing/2014/main" id="{4F1272B7-706B-4F78-AE55-111BA1AEA206}"/>
              </a:ext>
            </a:extLst>
          </p:cNvPr>
          <p:cNvSpPr/>
          <p:nvPr/>
        </p:nvSpPr>
        <p:spPr>
          <a:xfrm>
            <a:off x="6897508" y="3899495"/>
            <a:ext cx="735388" cy="8851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F291831-AC6A-49CA-A3E6-221E0CC53275}"/>
              </a:ext>
            </a:extLst>
          </p:cNvPr>
          <p:cNvSpPr/>
          <p:nvPr/>
        </p:nvSpPr>
        <p:spPr>
          <a:xfrm>
            <a:off x="7663531" y="2930692"/>
            <a:ext cx="1184744" cy="28227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6987525E-1EF5-4A0C-B071-565B1D786F6A}"/>
                  </a:ext>
                </a:extLst>
              </p:cNvPr>
              <p:cNvSpPr/>
              <p:nvPr/>
            </p:nvSpPr>
            <p:spPr>
              <a:xfrm>
                <a:off x="6961673" y="4049662"/>
                <a:ext cx="70185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kumimoji="1" lang="en-US" altLang="ja-JP" sz="32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6987525E-1EF5-4A0C-B071-565B1D786F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673" y="4049662"/>
                <a:ext cx="70185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DE7DE43-5730-47A2-B3C1-D0A93C5E3B4B}"/>
              </a:ext>
            </a:extLst>
          </p:cNvPr>
          <p:cNvSpPr txBox="1"/>
          <p:nvPr/>
        </p:nvSpPr>
        <p:spPr>
          <a:xfrm>
            <a:off x="6821284" y="151464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B050"/>
                </a:solidFill>
              </a:rPr>
              <a:t>出力層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C4385775-C85D-41D3-B613-B0BDCAC01585}"/>
                  </a:ext>
                </a:extLst>
              </p:cNvPr>
              <p:cNvSpPr/>
              <p:nvPr/>
            </p:nvSpPr>
            <p:spPr>
              <a:xfrm>
                <a:off x="8600950" y="4098087"/>
                <a:ext cx="123565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3200" i="1" baseline="30000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kumimoji="1" lang="en-US" altLang="ja-JP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kumimoji="1" lang="en-US" altLang="ja-JP" sz="32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C4385775-C85D-41D3-B613-B0BDCAC01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950" y="4098087"/>
                <a:ext cx="1235659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大かっこ 20">
            <a:extLst>
              <a:ext uri="{FF2B5EF4-FFF2-40B4-BE49-F238E27FC236}">
                <a16:creationId xmlns:a16="http://schemas.microsoft.com/office/drawing/2014/main" id="{4516C774-99B1-44AA-9E0C-F10992753EC7}"/>
              </a:ext>
            </a:extLst>
          </p:cNvPr>
          <p:cNvSpPr/>
          <p:nvPr/>
        </p:nvSpPr>
        <p:spPr>
          <a:xfrm>
            <a:off x="8578384" y="3852076"/>
            <a:ext cx="1258224" cy="954156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左右 21">
            <a:extLst>
              <a:ext uri="{FF2B5EF4-FFF2-40B4-BE49-F238E27FC236}">
                <a16:creationId xmlns:a16="http://schemas.microsoft.com/office/drawing/2014/main" id="{91A7D6C9-7C63-4B85-AB0C-C00DBC2C74A9}"/>
              </a:ext>
            </a:extLst>
          </p:cNvPr>
          <p:cNvSpPr/>
          <p:nvPr/>
        </p:nvSpPr>
        <p:spPr>
          <a:xfrm>
            <a:off x="7727696" y="4136854"/>
            <a:ext cx="711775" cy="384600"/>
          </a:xfrm>
          <a:prstGeom prst="left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EFC74F5-2B0B-46E1-9AC6-497239CBDF1C}"/>
              </a:ext>
            </a:extLst>
          </p:cNvPr>
          <p:cNvSpPr txBox="1"/>
          <p:nvPr/>
        </p:nvSpPr>
        <p:spPr>
          <a:xfrm>
            <a:off x="8738608" y="153197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EF9EF8"/>
                </a:solidFill>
              </a:rPr>
              <a:t>正解値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04FC388-CBB2-421A-86F8-E5C0731A62E1}"/>
                  </a:ext>
                </a:extLst>
              </p:cNvPr>
              <p:cNvSpPr txBox="1"/>
              <p:nvPr/>
            </p:nvSpPr>
            <p:spPr>
              <a:xfrm>
                <a:off x="6357515" y="5172282"/>
                <a:ext cx="5493812" cy="1254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𝑠𝑚𝑝𝑙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kumimoji="1"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𝑠𝑚𝑝𝑙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kumimoji="1"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kumimoji="1"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 baseline="3000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ja-JP" i="1" baseline="3000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altLang="ja-JP" i="1" baseline="3000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en-US" altLang="ja-JP" dirty="0"/>
              </a:p>
              <a:p>
                <a:pPr algn="ctr"/>
                <a:r>
                  <a:rPr kumimoji="1" lang="ja-JP" altLang="en-US" dirty="0"/>
                  <a:t>平均二乗誤差</a:t>
                </a:r>
                <a:endParaRPr kumimoji="1" lang="en-US" altLang="ja-JP" dirty="0"/>
              </a:p>
              <a:p>
                <a:pPr algn="ctr"/>
                <a:r>
                  <a:rPr kumimoji="1" lang="ja-JP" altLang="en-US" dirty="0"/>
                  <a:t>（もしくは物理的考察を踏まえた損失関数を自作）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04FC388-CBB2-421A-86F8-E5C0731A6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515" y="5172282"/>
                <a:ext cx="5493812" cy="1254639"/>
              </a:xfrm>
              <a:prstGeom prst="rect">
                <a:avLst/>
              </a:prstGeom>
              <a:blipFill>
                <a:blip r:embed="rId8"/>
                <a:stretch>
                  <a:fillRect l="-666" r="-555" b="-67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51C455-8EF0-432B-B050-A7B74C4AEE7A}"/>
              </a:ext>
            </a:extLst>
          </p:cNvPr>
          <p:cNvSpPr txBox="1"/>
          <p:nvPr/>
        </p:nvSpPr>
        <p:spPr>
          <a:xfrm>
            <a:off x="629587" y="645573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７</a:t>
            </a:r>
            <a:r>
              <a:rPr kumimoji="1" lang="en-US" altLang="ja-JP" dirty="0"/>
              <a:t>×</a:t>
            </a:r>
            <a:r>
              <a:rPr kumimoji="1" lang="ja-JP" altLang="en-US" dirty="0"/>
              <a:t>６を一次元配列化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DC74C0-A3D6-4507-A5EA-46BD4B5996F4}"/>
              </a:ext>
            </a:extLst>
          </p:cNvPr>
          <p:cNvSpPr txBox="1"/>
          <p:nvPr/>
        </p:nvSpPr>
        <p:spPr>
          <a:xfrm>
            <a:off x="6917075" y="312904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要素が７つ</a:t>
            </a:r>
          </a:p>
        </p:txBody>
      </p:sp>
    </p:spTree>
    <p:extLst>
      <p:ext uri="{BB962C8B-B14F-4D97-AF65-F5344CB8AC3E}">
        <p14:creationId xmlns:p14="http://schemas.microsoft.com/office/powerpoint/2010/main" val="168373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2AB37E-5D04-4916-ACB1-68B6C4EB7D49}"/>
              </a:ext>
            </a:extLst>
          </p:cNvPr>
          <p:cNvSpPr txBox="1"/>
          <p:nvPr/>
        </p:nvSpPr>
        <p:spPr>
          <a:xfrm>
            <a:off x="599607" y="254833"/>
            <a:ext cx="2645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/>
              <a:t>F2py</a:t>
            </a:r>
            <a:r>
              <a:rPr lang="ja-JP" altLang="en-US" sz="2800" u="sng" dirty="0"/>
              <a:t> とは</a:t>
            </a:r>
            <a:endParaRPr kumimoji="1" lang="en-US" altLang="ja-JP" sz="2800" u="sng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3C3C6B1-6E38-4C45-87A1-C160EDCCD440}"/>
              </a:ext>
            </a:extLst>
          </p:cNvPr>
          <p:cNvSpPr txBox="1"/>
          <p:nvPr/>
        </p:nvSpPr>
        <p:spPr>
          <a:xfrm>
            <a:off x="594608" y="778053"/>
            <a:ext cx="11180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</a:t>
            </a:r>
            <a:r>
              <a:rPr lang="en-US" altLang="ja-JP" sz="2800" dirty="0"/>
              <a:t>python </a:t>
            </a:r>
            <a:r>
              <a:rPr lang="ja-JP" altLang="en-US" sz="2800" dirty="0"/>
              <a:t>のライブラリ</a:t>
            </a:r>
            <a:endParaRPr lang="en-US" altLang="ja-JP" sz="2800" dirty="0"/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 err="1"/>
              <a:t>fortran</a:t>
            </a:r>
            <a:r>
              <a:rPr kumimoji="1" lang="en-US" altLang="ja-JP" sz="2800" dirty="0"/>
              <a:t> </a:t>
            </a:r>
            <a:r>
              <a:rPr kumimoji="1" lang="ja-JP" altLang="en-US" sz="2800" dirty="0"/>
              <a:t>ソースをコンパイルして</a:t>
            </a:r>
            <a:r>
              <a:rPr kumimoji="1" lang="en-US" altLang="ja-JP" sz="2800" dirty="0"/>
              <a:t>python </a:t>
            </a:r>
            <a:r>
              <a:rPr lang="ja-JP" altLang="en-US" sz="2800" dirty="0"/>
              <a:t>で使える様に</a:t>
            </a:r>
            <a:r>
              <a:rPr kumimoji="1" lang="ja-JP" altLang="en-US" sz="2800" dirty="0"/>
              <a:t>モジュール化</a:t>
            </a:r>
            <a:endParaRPr kumimoji="1" lang="en-US" altLang="ja-JP" sz="2800" dirty="0"/>
          </a:p>
          <a:p>
            <a:r>
              <a:rPr lang="ja-JP" altLang="en-US" sz="2800" dirty="0"/>
              <a:t>・</a:t>
            </a:r>
            <a:r>
              <a:rPr lang="en-US" altLang="ja-JP" sz="2800" dirty="0" err="1"/>
              <a:t>Numpy</a:t>
            </a:r>
            <a:r>
              <a:rPr lang="ja-JP" altLang="en-US" sz="2800" dirty="0"/>
              <a:t>の一部であり、現在も開発されている</a:t>
            </a:r>
            <a:endParaRPr lang="en-US" altLang="ja-JP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7F556D-0E18-46F2-8BCB-4AE21A263232}"/>
              </a:ext>
            </a:extLst>
          </p:cNvPr>
          <p:cNvSpPr txBox="1"/>
          <p:nvPr/>
        </p:nvSpPr>
        <p:spPr>
          <a:xfrm>
            <a:off x="599606" y="2330172"/>
            <a:ext cx="179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u="sng" dirty="0"/>
              <a:t>メリット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207671-0EBC-4172-871A-BA29B0D94366}"/>
              </a:ext>
            </a:extLst>
          </p:cNvPr>
          <p:cNvSpPr txBox="1"/>
          <p:nvPr/>
        </p:nvSpPr>
        <p:spPr>
          <a:xfrm>
            <a:off x="236094" y="2782189"/>
            <a:ext cx="117198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・出力データを解析する際、</a:t>
            </a:r>
            <a:r>
              <a:rPr lang="en-US" altLang="ja-JP" sz="2800" dirty="0" err="1"/>
              <a:t>fortran</a:t>
            </a:r>
            <a:r>
              <a:rPr lang="en-US" altLang="ja-JP" sz="2800" dirty="0"/>
              <a:t> </a:t>
            </a:r>
            <a:r>
              <a:rPr lang="ja-JP" altLang="en-US" sz="2800" dirty="0"/>
              <a:t>コード実行→</a:t>
            </a:r>
            <a:r>
              <a:rPr lang="en-US" altLang="ja-JP" sz="2800" dirty="0"/>
              <a:t>python</a:t>
            </a:r>
            <a:r>
              <a:rPr lang="ja-JP" altLang="en-US" sz="2800" dirty="0"/>
              <a:t>で解析 で　　はなく、</a:t>
            </a:r>
            <a:r>
              <a:rPr lang="en-US" altLang="ja-JP" sz="2800" dirty="0"/>
              <a:t>python</a:t>
            </a:r>
            <a:r>
              <a:rPr lang="ja-JP" altLang="en-US" sz="2800" dirty="0"/>
              <a:t>コードを直接実行することでシミュレーションと同時に解析可能</a:t>
            </a:r>
            <a:endParaRPr lang="en-US" altLang="ja-JP" sz="2800" dirty="0"/>
          </a:p>
          <a:p>
            <a:r>
              <a:rPr lang="ja-JP" altLang="en-US" sz="2800" dirty="0"/>
              <a:t>・現在、</a:t>
            </a:r>
            <a:r>
              <a:rPr lang="en-US" altLang="ja-JP" sz="2800" dirty="0"/>
              <a:t>CANS+</a:t>
            </a:r>
            <a:r>
              <a:rPr lang="ja-JP" altLang="en-US" sz="2800" dirty="0"/>
              <a:t>で用いている独自のバイナリ形式でなく、互換性のあるバイナリ形式でデータを出力できる（</a:t>
            </a:r>
            <a:r>
              <a:rPr lang="en-US" altLang="ja-JP" sz="2800" dirty="0"/>
              <a:t>HDF</a:t>
            </a:r>
            <a:r>
              <a:rPr lang="ja-JP" altLang="en-US" sz="2800" dirty="0"/>
              <a:t>等）</a:t>
            </a:r>
            <a:endParaRPr lang="en-US" altLang="ja-JP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0A0659-96C2-4BCC-B7DC-98D583DC46BF}"/>
              </a:ext>
            </a:extLst>
          </p:cNvPr>
          <p:cNvSpPr txBox="1"/>
          <p:nvPr/>
        </p:nvSpPr>
        <p:spPr>
          <a:xfrm>
            <a:off x="1175479" y="5231565"/>
            <a:ext cx="10275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最終的には</a:t>
            </a:r>
            <a:r>
              <a:rPr kumimoji="1" lang="en-US" altLang="ja-JP" sz="3200" dirty="0"/>
              <a:t>…</a:t>
            </a:r>
          </a:p>
          <a:p>
            <a:pPr algn="ctr"/>
            <a:r>
              <a:rPr lang="en-US" altLang="ja-JP" sz="3200" dirty="0">
                <a:solidFill>
                  <a:srgbClr val="FF0000"/>
                </a:solidFill>
              </a:rPr>
              <a:t>CANS+</a:t>
            </a:r>
            <a:r>
              <a:rPr lang="ja-JP" altLang="en-US" sz="3200" dirty="0">
                <a:solidFill>
                  <a:srgbClr val="FF0000"/>
                </a:solidFill>
              </a:rPr>
              <a:t>を動かしながら、</a:t>
            </a:r>
            <a:r>
              <a:rPr lang="en-US" altLang="ja-JP" sz="3200" dirty="0">
                <a:solidFill>
                  <a:srgbClr val="FF0000"/>
                </a:solidFill>
              </a:rPr>
              <a:t>NN</a:t>
            </a:r>
            <a:r>
              <a:rPr lang="ja-JP" altLang="en-US" sz="3200" dirty="0">
                <a:solidFill>
                  <a:srgbClr val="FF0000"/>
                </a:solidFill>
              </a:rPr>
              <a:t>を学習させたい！</a:t>
            </a:r>
          </a:p>
        </p:txBody>
      </p:sp>
    </p:spTree>
    <p:extLst>
      <p:ext uri="{BB962C8B-B14F-4D97-AF65-F5344CB8AC3E}">
        <p14:creationId xmlns:p14="http://schemas.microsoft.com/office/powerpoint/2010/main" val="238697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90926B1-663D-4727-A05C-E97B8C16F337}"/>
              </a:ext>
            </a:extLst>
          </p:cNvPr>
          <p:cNvSpPr/>
          <p:nvPr/>
        </p:nvSpPr>
        <p:spPr>
          <a:xfrm>
            <a:off x="7157804" y="1929983"/>
            <a:ext cx="4447229" cy="435839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2AB37E-5D04-4916-ACB1-68B6C4EB7D49}"/>
              </a:ext>
            </a:extLst>
          </p:cNvPr>
          <p:cNvSpPr txBox="1"/>
          <p:nvPr/>
        </p:nvSpPr>
        <p:spPr>
          <a:xfrm>
            <a:off x="614597" y="262328"/>
            <a:ext cx="4322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u="sng" dirty="0"/>
              <a:t>F2py</a:t>
            </a:r>
            <a:r>
              <a:rPr kumimoji="1" lang="ja-JP" altLang="en-US" sz="2800" u="sng" dirty="0"/>
              <a:t> </a:t>
            </a:r>
            <a:r>
              <a:rPr lang="ja-JP" altLang="en-US" sz="2800" u="sng" dirty="0"/>
              <a:t>を使う前後での比較</a:t>
            </a:r>
            <a:endParaRPr kumimoji="1" lang="en-US" altLang="ja-JP" sz="2800" u="sng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381B4BF-0073-4AAE-AEE6-DC2DC306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835" b="5939"/>
          <a:stretch/>
        </p:blipFill>
        <p:spPr>
          <a:xfrm>
            <a:off x="7215500" y="2008954"/>
            <a:ext cx="3742310" cy="415486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659E2C1-777E-4668-869D-CDD7B0C4D92A}"/>
              </a:ext>
            </a:extLst>
          </p:cNvPr>
          <p:cNvSpPr/>
          <p:nvPr/>
        </p:nvSpPr>
        <p:spPr>
          <a:xfrm>
            <a:off x="851793" y="1929983"/>
            <a:ext cx="4447229" cy="435839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8D0FDDE-D2CE-40B3-92B8-F7E15167F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450"/>
          <a:stretch/>
        </p:blipFill>
        <p:spPr>
          <a:xfrm>
            <a:off x="953050" y="1996806"/>
            <a:ext cx="3645110" cy="42247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BD8412-2BDC-4A98-965E-EBEE7F64F45D}"/>
              </a:ext>
            </a:extLst>
          </p:cNvPr>
          <p:cNvSpPr txBox="1"/>
          <p:nvPr/>
        </p:nvSpPr>
        <p:spPr>
          <a:xfrm>
            <a:off x="1009336" y="3230378"/>
            <a:ext cx="1606448" cy="419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9F4CDE5-28F9-4DEE-BFEB-E238D17617FF}"/>
              </a:ext>
            </a:extLst>
          </p:cNvPr>
          <p:cNvSpPr txBox="1"/>
          <p:nvPr/>
        </p:nvSpPr>
        <p:spPr>
          <a:xfrm>
            <a:off x="1009336" y="4516101"/>
            <a:ext cx="1606448" cy="41972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92A7D0-EA51-42A7-9802-081CCB97238A}"/>
              </a:ext>
            </a:extLst>
          </p:cNvPr>
          <p:cNvSpPr txBox="1"/>
          <p:nvPr/>
        </p:nvSpPr>
        <p:spPr>
          <a:xfrm>
            <a:off x="1009336" y="3734021"/>
            <a:ext cx="1606448" cy="41972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EC5C30A-080B-4199-B891-4496379556D3}"/>
              </a:ext>
            </a:extLst>
          </p:cNvPr>
          <p:cNvCxnSpPr>
            <a:cxnSpLocks/>
          </p:cNvCxnSpPr>
          <p:nvPr/>
        </p:nvCxnSpPr>
        <p:spPr>
          <a:xfrm flipH="1">
            <a:off x="6170289" y="0"/>
            <a:ext cx="20649" cy="68580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333E231-0A93-4DBF-BEF6-0EA4517A08C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615784" y="3440241"/>
            <a:ext cx="4542020" cy="24733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68997A-7768-47DA-9DB7-6FE61DDF8888}"/>
              </a:ext>
            </a:extLst>
          </p:cNvPr>
          <p:cNvSpPr txBox="1"/>
          <p:nvPr/>
        </p:nvSpPr>
        <p:spPr>
          <a:xfrm>
            <a:off x="7215499" y="5596508"/>
            <a:ext cx="1965975" cy="5673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0C236E-7741-4710-9D2D-50A3D214103F}"/>
              </a:ext>
            </a:extLst>
          </p:cNvPr>
          <p:cNvSpPr txBox="1"/>
          <p:nvPr/>
        </p:nvSpPr>
        <p:spPr>
          <a:xfrm>
            <a:off x="7215499" y="3275347"/>
            <a:ext cx="2115878" cy="56730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7E371A8-28D9-488F-B170-1B4A090E9FC4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 flipV="1">
            <a:off x="2615784" y="3559001"/>
            <a:ext cx="4599715" cy="3848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B7283982-C015-4C8E-AF90-3ED7D7055C24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615784" y="4237664"/>
            <a:ext cx="4542020" cy="4883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68E56FD-577E-44CB-9EE7-B12E945547D3}"/>
              </a:ext>
            </a:extLst>
          </p:cNvPr>
          <p:cNvSpPr txBox="1"/>
          <p:nvPr/>
        </p:nvSpPr>
        <p:spPr>
          <a:xfrm>
            <a:off x="7214090" y="3891775"/>
            <a:ext cx="1664143" cy="56730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B16B35C-B1D9-4159-A8D3-1B78EA83DD96}"/>
              </a:ext>
            </a:extLst>
          </p:cNvPr>
          <p:cNvSpPr txBox="1"/>
          <p:nvPr/>
        </p:nvSpPr>
        <p:spPr>
          <a:xfrm>
            <a:off x="2271010" y="1086988"/>
            <a:ext cx="140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before</a:t>
            </a:r>
            <a:endParaRPr kumimoji="1" lang="ja-JP" altLang="en-US" sz="32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1579687-E8E8-480D-8C7D-03AB167F953F}"/>
              </a:ext>
            </a:extLst>
          </p:cNvPr>
          <p:cNvSpPr txBox="1"/>
          <p:nvPr/>
        </p:nvSpPr>
        <p:spPr>
          <a:xfrm>
            <a:off x="8687269" y="1086988"/>
            <a:ext cx="1077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after</a:t>
            </a:r>
            <a:endParaRPr kumimoji="1" lang="ja-JP" altLang="en-US" sz="3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2F03FBE-935A-41AB-98FF-FDCE4C43D03A}"/>
              </a:ext>
            </a:extLst>
          </p:cNvPr>
          <p:cNvSpPr txBox="1"/>
          <p:nvPr/>
        </p:nvSpPr>
        <p:spPr>
          <a:xfrm>
            <a:off x="8903020" y="3934505"/>
            <a:ext cx="1303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←実行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D4A486-E4AD-4D98-8F0C-0804E5DB5200}"/>
              </a:ext>
            </a:extLst>
          </p:cNvPr>
          <p:cNvSpPr txBox="1"/>
          <p:nvPr/>
        </p:nvSpPr>
        <p:spPr>
          <a:xfrm>
            <a:off x="9777534" y="3327810"/>
            <a:ext cx="203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モジュール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CD64CAF5-B3B7-46B5-B912-B9AAFD2C881A}"/>
              </a:ext>
            </a:extLst>
          </p:cNvPr>
          <p:cNvCxnSpPr>
            <a:cxnSpLocks/>
            <a:stCxn id="6" idx="1"/>
            <a:endCxn id="18" idx="3"/>
          </p:cNvCxnSpPr>
          <p:nvPr/>
        </p:nvCxnSpPr>
        <p:spPr>
          <a:xfrm flipH="1">
            <a:off x="9331377" y="3558643"/>
            <a:ext cx="446157" cy="3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DB2B10AB-B60A-47F4-A275-214CAB26E6BA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9284142" y="3789475"/>
            <a:ext cx="1508902" cy="22425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641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d_shktb_Trim">
            <a:hlinkClick r:id="" action="ppaction://media"/>
            <a:extLst>
              <a:ext uri="{FF2B5EF4-FFF2-40B4-BE49-F238E27FC236}">
                <a16:creationId xmlns:a16="http://schemas.microsoft.com/office/drawing/2014/main" id="{676DED21-0A03-4BDF-BF5D-1C8F07A84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882" y="785548"/>
            <a:ext cx="10433155" cy="551781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2D0BDA-69B4-473F-AEB7-5ACC9927239D}"/>
              </a:ext>
            </a:extLst>
          </p:cNvPr>
          <p:cNvSpPr txBox="1"/>
          <p:nvPr/>
        </p:nvSpPr>
        <p:spPr>
          <a:xfrm>
            <a:off x="322289" y="104931"/>
            <a:ext cx="2818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u="sng" dirty="0"/>
              <a:t>衝撃波管問題</a:t>
            </a:r>
          </a:p>
        </p:txBody>
      </p:sp>
    </p:spTree>
    <p:extLst>
      <p:ext uri="{BB962C8B-B14F-4D97-AF65-F5344CB8AC3E}">
        <p14:creationId xmlns:p14="http://schemas.microsoft.com/office/powerpoint/2010/main" val="208422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2AB37E-5D04-4916-ACB1-68B6C4EB7D49}"/>
              </a:ext>
            </a:extLst>
          </p:cNvPr>
          <p:cNvSpPr txBox="1"/>
          <p:nvPr/>
        </p:nvSpPr>
        <p:spPr>
          <a:xfrm>
            <a:off x="517161" y="33727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u="sng" dirty="0"/>
              <a:t>今後</a:t>
            </a:r>
            <a:endParaRPr kumimoji="1" lang="ja-JP" altLang="en-US" sz="2800" u="sng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FFE5209-8DA1-42C4-8A9F-CF0CB63ADCDE}"/>
              </a:ext>
            </a:extLst>
          </p:cNvPr>
          <p:cNvSpPr txBox="1"/>
          <p:nvPr/>
        </p:nvSpPr>
        <p:spPr>
          <a:xfrm>
            <a:off x="297304" y="1475095"/>
            <a:ext cx="115973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・並列計算させても図を書けるようにコードを修正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 dirty="0"/>
              <a:t>・シミュレーション結果を</a:t>
            </a:r>
            <a:r>
              <a:rPr lang="en-US" altLang="ja-JP" sz="2800" dirty="0"/>
              <a:t>NN</a:t>
            </a:r>
            <a:r>
              <a:rPr lang="ja-JP" altLang="en-US" sz="2800" dirty="0"/>
              <a:t>に渡し、シミュレーションしながら</a:t>
            </a:r>
            <a:r>
              <a:rPr lang="en-US" altLang="ja-JP" sz="2800" dirty="0"/>
              <a:t>NN</a:t>
            </a:r>
            <a:r>
              <a:rPr lang="ja-JP" altLang="en-US" sz="2800" dirty="0"/>
              <a:t>を学習させる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749310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191</Words>
  <Application>Microsoft Office PowerPoint</Application>
  <PresentationFormat>ワイド画面</PresentationFormat>
  <Paragraphs>57</Paragraphs>
  <Slides>7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游ゴシック</vt:lpstr>
      <vt:lpstr>游ゴシック Light</vt:lpstr>
      <vt:lpstr>Arial</vt:lpstr>
      <vt:lpstr>Cambria Math</vt:lpstr>
      <vt:lpstr>Office テーマ</vt:lpstr>
      <vt:lpstr>F2pyでCANS+を動かす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F2pyでCANS+を動かす</dc:title>
  <dc:creator>afwa1738</dc:creator>
  <cp:lastModifiedBy>afwa1738</cp:lastModifiedBy>
  <cp:revision>17</cp:revision>
  <dcterms:created xsi:type="dcterms:W3CDTF">2019-08-30T00:53:37Z</dcterms:created>
  <dcterms:modified xsi:type="dcterms:W3CDTF">2019-08-30T05:23:09Z</dcterms:modified>
</cp:coreProperties>
</file>