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8" r:id="rId4"/>
    <p:sldId id="257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/>
    <p:restoredTop sz="94650"/>
  </p:normalViewPr>
  <p:slideViewPr>
    <p:cSldViewPr snapToGrid="0" snapToObjects="1">
      <p:cViewPr varScale="1">
        <p:scale>
          <a:sx n="103" d="100"/>
          <a:sy n="103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D5712A-3CCC-2D45-B474-1B5DED6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5F68A6-B930-9B4F-A7B3-0131380CA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C76544-A9F8-CE4A-BEE1-E3CEFB0C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BF824B-369C-EB44-85A0-28657DA9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ED9076-E7F4-7F42-9F5F-1BF29FDF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1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D0D695-2EB6-D148-A4BA-A60B5CDF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CE0B9BB-A518-BA47-831E-C9D70231B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19B011-2237-3C42-834B-BE1B2C00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BA8C5A-AB62-E446-BFDE-6E84C01E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24AEC-DFCC-7A4D-BA36-696C39CB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90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2E0FC9E-DFAA-CA4E-967F-A8DCB50F8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5D1974-3A98-2541-A6C4-87B4A9B1F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F8ADD6-E931-924E-95DA-37D502E0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DC2CE4-0834-014E-A979-262138B1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A97D4E-9D2B-F345-84B0-9C313F84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46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D9B881-B430-4F49-A728-6CBDC309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6E272E-CBD1-FF43-801E-56A86F34D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D9A550-7C31-AF4C-BED6-0F303E97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8A4564-CBD7-8D49-A7B8-49428CDB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1EBD89-B4C4-D84D-9BC0-F12567C1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95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479E1B-6A7C-3041-93E4-5B7FCE28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D2AD77-35C7-5845-B95D-4C2C6B501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223CB9-ABDF-3648-9984-E3B4417B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3A6348-95E7-5B4D-96E8-3D4D30AC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4F42A9-2902-C44B-8D84-046996D8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72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C112DB-1446-1146-8F4F-DF749A38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FD1821-4C91-D84A-A981-86A5408DE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F44214C-B0C8-0846-A71C-826078849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CE834F0-2CD8-884D-8953-E05F54DA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71A9C3-A301-F840-BCAC-A39A5B39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8D6F4E-A7A3-834A-A31F-4A8479D1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1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151A0-4886-8943-8230-C85D6419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F1E0F1-AB8B-4E45-A427-31860698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D89DE60-771B-2A4A-9B3C-01C0D0424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BBA8949-FF2C-864F-9D24-C02BA9CA7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62BEF9C-4B90-AA4B-A654-6450F7323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DA00D14-33E0-A749-90E2-4084AE2F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8B21506-CE0D-C64E-B43C-117A0F76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DFF4613-695F-AA4B-865B-74DEE681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59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1793D3-8A34-0D49-8235-1E74DBD9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37D6BAA-0F99-CC49-89C4-7FD361B9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C7696B4-AB3D-7540-BE41-17117013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642FE39-D6A6-1744-9BF2-9EC0772B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6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1285A50-FEC1-0F45-868F-6386EA6F3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1C46AAB-E919-7747-86F4-CF6AE3DA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357A32-290A-254A-A972-F80EEC73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32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EF2835-F9B9-AB47-8766-02785CF9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68B02E-B93E-264B-B4D1-634CCA997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8495304-BEED-EF4C-AC67-A43681874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2DE2CB-831C-FE4A-97FD-66DE486E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803FEF-D6A1-5042-A868-E4742581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DAAD47F-B14E-144E-8A93-37B80045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35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848B7-EE75-434E-9579-C19FE3E1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C4EFBBB-CE60-DA42-BDB0-861983A06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971A9F-1EAA-AA4C-AB62-0F5A6108F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BD9FA62-4575-0C4A-A845-301FBB911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A564BC-964B-8940-8896-0B061869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1D9CDF-8FC3-5E47-BF73-C51AFF8E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72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40DF6AB-A0DC-A44F-8429-317351402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6CFB0C-E4A3-5340-B850-3989B8BB7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8E10D2-FFFE-6B41-915A-99406D8B7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C3573-B07F-DA4E-8B83-4FDD834E5E75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F9554B-16F5-5C4E-9D25-F37FC2DBE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F91692-61AB-0E44-B7C2-9416CF89B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98159-39F5-C040-87A9-362DA776A4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38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5A5AF3-ACC5-9B44-9CBF-4A9E0C68B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4111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5400">
                <a:latin typeface="Meiryo" panose="020B0604030504040204" pitchFamily="34" charset="-128"/>
                <a:ea typeface="Meiryo" panose="020B0604030504040204" pitchFamily="34" charset="-128"/>
              </a:rPr>
              <a:t>宇宙電磁流体・</a:t>
            </a:r>
            <a:br>
              <a:rPr kumimoji="1" lang="en-US" altLang="ja-JP" sz="54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ja-JP" altLang="en-US" sz="5400">
                <a:latin typeface="Meiryo" panose="020B0604030504040204" pitchFamily="34" charset="-128"/>
                <a:ea typeface="Meiryo" panose="020B0604030504040204" pitchFamily="34" charset="-128"/>
              </a:rPr>
              <a:t>プラズマシミュレーション</a:t>
            </a:r>
            <a:br>
              <a:rPr kumimoji="1" lang="en-US" altLang="ja-JP" sz="54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ja-JP" altLang="en-US" sz="5400">
                <a:latin typeface="Meiryo" panose="020B0604030504040204" pitchFamily="34" charset="-128"/>
                <a:ea typeface="Meiryo" panose="020B0604030504040204" pitchFamily="34" charset="-128"/>
              </a:rPr>
              <a:t>サマーセミナー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C88F87D-7EAD-B940-B9F2-BEE2E2CB6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9219" y="4718456"/>
            <a:ext cx="2814084" cy="459599"/>
          </a:xfrm>
        </p:spPr>
        <p:txBody>
          <a:bodyPr/>
          <a:lstStyle/>
          <a:p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九州大学　佐伯優</a:t>
            </a:r>
          </a:p>
        </p:txBody>
      </p:sp>
    </p:spTree>
    <p:extLst>
      <p:ext uri="{BB962C8B-B14F-4D97-AF65-F5344CB8AC3E}">
        <p14:creationId xmlns:p14="http://schemas.microsoft.com/office/powerpoint/2010/main" val="131773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408878-045C-2C46-B083-9CC57054C592}"/>
              </a:ext>
            </a:extLst>
          </p:cNvPr>
          <p:cNvSpPr txBox="1"/>
          <p:nvPr/>
        </p:nvSpPr>
        <p:spPr>
          <a:xfrm>
            <a:off x="265813" y="279989"/>
            <a:ext cx="185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自己紹介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20B9C01-7BDC-AB44-A959-E4F4C3C0E035}"/>
              </a:ext>
            </a:extLst>
          </p:cNvPr>
          <p:cNvGrpSpPr/>
          <p:nvPr/>
        </p:nvGrpSpPr>
        <p:grpSpPr>
          <a:xfrm>
            <a:off x="4396419" y="3559223"/>
            <a:ext cx="4074947" cy="2544578"/>
            <a:chOff x="2212439" y="3870251"/>
            <a:chExt cx="4074947" cy="2544578"/>
          </a:xfrm>
        </p:grpSpPr>
        <p:pic>
          <p:nvPicPr>
            <p:cNvPr id="26" name="図 25" descr="室内 が含まれている画像&#10;&#10;&#10;&#10;自動的に生成された説明">
              <a:extLst>
                <a:ext uri="{FF2B5EF4-FFF2-40B4-BE49-F238E27FC236}">
                  <a16:creationId xmlns:a16="http://schemas.microsoft.com/office/drawing/2014/main" id="{B1F9BE90-8278-1C40-BF4F-9EEE0D01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2439" y="3870251"/>
              <a:ext cx="4074947" cy="2544578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29EB17C-3E1F-0D4E-95C3-94236A19D397}"/>
                </a:ext>
              </a:extLst>
            </p:cNvPr>
            <p:cNvSpPr txBox="1"/>
            <p:nvPr/>
          </p:nvSpPr>
          <p:spPr>
            <a:xfrm>
              <a:off x="4847568" y="6045497"/>
              <a:ext cx="14398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bg1"/>
                  </a:solidFill>
                </a:rPr>
                <a:t>credit:NAOJ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7C00CD54-2675-C047-B61A-B23044EC9BD3}"/>
              </a:ext>
            </a:extLst>
          </p:cNvPr>
          <p:cNvGrpSpPr/>
          <p:nvPr/>
        </p:nvGrpSpPr>
        <p:grpSpPr>
          <a:xfrm>
            <a:off x="8721153" y="3563298"/>
            <a:ext cx="2815173" cy="2544578"/>
            <a:chOff x="1151859" y="3794199"/>
            <a:chExt cx="2677656" cy="2677656"/>
          </a:xfrm>
        </p:grpSpPr>
        <p:pic>
          <p:nvPicPr>
            <p:cNvPr id="29" name="図 28" descr="ろうそく, 物体, 点灯した, 室内 が含まれている画像&#10;&#10;&#10;&#10;自動的に生成された説明">
              <a:extLst>
                <a:ext uri="{FF2B5EF4-FFF2-40B4-BE49-F238E27FC236}">
                  <a16:creationId xmlns:a16="http://schemas.microsoft.com/office/drawing/2014/main" id="{60EA6C77-5547-BD49-81BC-3323A78AF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859" y="3794199"/>
              <a:ext cx="2677656" cy="2677656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B54ADB7-71FC-BA41-BD76-F71DDD76282F}"/>
                </a:ext>
              </a:extLst>
            </p:cNvPr>
            <p:cNvSpPr txBox="1"/>
            <p:nvPr/>
          </p:nvSpPr>
          <p:spPr>
            <a:xfrm>
              <a:off x="2389697" y="6065906"/>
              <a:ext cx="1439818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bg1"/>
                  </a:solidFill>
                </a:rPr>
                <a:t>credit:NAOJ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2341F58-910D-4E42-9EBE-39DD899E24E9}"/>
              </a:ext>
            </a:extLst>
          </p:cNvPr>
          <p:cNvSpPr txBox="1"/>
          <p:nvPr/>
        </p:nvSpPr>
        <p:spPr>
          <a:xfrm>
            <a:off x="265813" y="875346"/>
            <a:ext cx="1016472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名前　　：佐伯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優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所属　　：九州大学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地球惑星科学専攻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　　　　　惑星系形成進化学分野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研究内容：連星形成およびジェット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/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アウトフローの駆動について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149616-09D4-AE48-8327-69003C0E7343}"/>
              </a:ext>
            </a:extLst>
          </p:cNvPr>
          <p:cNvGrpSpPr/>
          <p:nvPr/>
        </p:nvGrpSpPr>
        <p:grpSpPr>
          <a:xfrm>
            <a:off x="483097" y="3540187"/>
            <a:ext cx="3642336" cy="2586058"/>
            <a:chOff x="4855072" y="3507112"/>
            <a:chExt cx="3642336" cy="2586058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2891D448-EC65-1D48-8109-8B33F5D4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5072" y="3507112"/>
              <a:ext cx="3642336" cy="2586058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F3505B1-CD8F-7842-96BC-FEE54CE45BF5}"/>
                </a:ext>
              </a:extLst>
            </p:cNvPr>
            <p:cNvSpPr txBox="1"/>
            <p:nvPr/>
          </p:nvSpPr>
          <p:spPr>
            <a:xfrm>
              <a:off x="7096363" y="5722101"/>
              <a:ext cx="13115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bg1"/>
                  </a:solidFill>
                </a:rPr>
                <a:t>credit:ESO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12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E66EE0C-B468-C241-ADA2-68F63987E144}"/>
              </a:ext>
            </a:extLst>
          </p:cNvPr>
          <p:cNvGrpSpPr/>
          <p:nvPr/>
        </p:nvGrpSpPr>
        <p:grpSpPr>
          <a:xfrm>
            <a:off x="6761164" y="572376"/>
            <a:ext cx="5019712" cy="4164435"/>
            <a:chOff x="7128302" y="1901609"/>
            <a:chExt cx="3471358" cy="2933114"/>
          </a:xfrm>
        </p:grpSpPr>
        <p:pic>
          <p:nvPicPr>
            <p:cNvPr id="17" name="図 16" descr="モニター, 電子機器, ディスプレイ が含まれている画像&#10;&#10;&#10;&#10;自動的に生成された説明">
              <a:extLst>
                <a:ext uri="{FF2B5EF4-FFF2-40B4-BE49-F238E27FC236}">
                  <a16:creationId xmlns:a16="http://schemas.microsoft.com/office/drawing/2014/main" id="{47FCE572-D391-9D42-AB44-2545528EA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7" r="27553" b="2529"/>
            <a:stretch/>
          </p:blipFill>
          <p:spPr>
            <a:xfrm>
              <a:off x="7128302" y="1901610"/>
              <a:ext cx="3122589" cy="2933113"/>
            </a:xfrm>
            <a:prstGeom prst="rect">
              <a:avLst/>
            </a:prstGeom>
          </p:spPr>
        </p:pic>
        <p:pic>
          <p:nvPicPr>
            <p:cNvPr id="19" name="図 18" descr="モニター, 電子機器, ディスプレイ が含まれている画像&#10;&#10;&#10;&#10;自動的に生成された説明">
              <a:extLst>
                <a:ext uri="{FF2B5EF4-FFF2-40B4-BE49-F238E27FC236}">
                  <a16:creationId xmlns:a16="http://schemas.microsoft.com/office/drawing/2014/main" id="{905EF495-DB6D-E44D-803C-B421DBB91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034" t="1" r="556" b="7528"/>
            <a:stretch/>
          </p:blipFill>
          <p:spPr>
            <a:xfrm flipH="1">
              <a:off x="10250889" y="1901609"/>
              <a:ext cx="348771" cy="2933113"/>
            </a:xfrm>
            <a:prstGeom prst="rect">
              <a:avLst/>
            </a:prstGeom>
          </p:spPr>
        </p:pic>
      </p:grpSp>
      <p:pic>
        <p:nvPicPr>
          <p:cNvPr id="4" name="図 3" descr="モニター, 室内, 画面, 示している が含まれている画像&#10;&#10;&#10;&#10;自動的に生成された説明">
            <a:extLst>
              <a:ext uri="{FF2B5EF4-FFF2-40B4-BE49-F238E27FC236}">
                <a16:creationId xmlns:a16="http://schemas.microsoft.com/office/drawing/2014/main" id="{41F1C4D6-DA8A-0E4D-BBED-3ADDC33FE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099" y="5038904"/>
            <a:ext cx="5021777" cy="160011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DE0C176-6EE5-7C41-A7D2-86EB13F5C006}"/>
              </a:ext>
            </a:extLst>
          </p:cNvPr>
          <p:cNvSpPr txBox="1"/>
          <p:nvPr/>
        </p:nvSpPr>
        <p:spPr>
          <a:xfrm>
            <a:off x="265813" y="279989"/>
            <a:ext cx="26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計算について</a:t>
            </a:r>
            <a:endParaRPr kumimoji="1" lang="ja-JP" altLang="en-US" sz="3200" b="1" u="sng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3525EF24-169A-254B-9C3D-EC9548115B02}"/>
              </a:ext>
            </a:extLst>
          </p:cNvPr>
          <p:cNvSpPr/>
          <p:nvPr/>
        </p:nvSpPr>
        <p:spPr>
          <a:xfrm>
            <a:off x="1899053" y="4996372"/>
            <a:ext cx="1871330" cy="6736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D63BD8B-F02E-9346-BC2B-47360AD7ACBF}"/>
              </a:ext>
            </a:extLst>
          </p:cNvPr>
          <p:cNvSpPr txBox="1"/>
          <p:nvPr/>
        </p:nvSpPr>
        <p:spPr>
          <a:xfrm>
            <a:off x="411124" y="1107959"/>
            <a:ext cx="50256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次元非理想磁気流多層格子法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分子雲コア→原始星形成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9CF5B428-85DD-DB49-BFF5-26E0EFED4904}"/>
              </a:ext>
            </a:extLst>
          </p:cNvPr>
          <p:cNvGrpSpPr/>
          <p:nvPr/>
        </p:nvGrpSpPr>
        <p:grpSpPr>
          <a:xfrm>
            <a:off x="411124" y="2601442"/>
            <a:ext cx="5845707" cy="2249936"/>
            <a:chOff x="6096000" y="2569770"/>
            <a:chExt cx="5845707" cy="2249936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53AA9CD-45B1-D945-ABC1-9CD8BB22F1A9}"/>
                </a:ext>
              </a:extLst>
            </p:cNvPr>
            <p:cNvSpPr txBox="1"/>
            <p:nvPr/>
          </p:nvSpPr>
          <p:spPr>
            <a:xfrm>
              <a:off x="6096000" y="2986892"/>
              <a:ext cx="502565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2400">
                  <a:latin typeface="Meiryo" panose="020B0604030504040204" pitchFamily="34" charset="-128"/>
                  <a:ea typeface="Meiryo" panose="020B0604030504040204" pitchFamily="34" charset="-128"/>
                </a:rPr>
                <a:t>・初期条件</a:t>
              </a:r>
              <a:r>
                <a:rPr lang="en-US" altLang="ja-JP" sz="2400" dirty="0">
                  <a:latin typeface="Meiryo" panose="020B0604030504040204" pitchFamily="34" charset="-128"/>
                  <a:ea typeface="Meiryo" panose="020B0604030504040204" pitchFamily="34" charset="-128"/>
                </a:rPr>
                <a:t>(</a:t>
              </a:r>
              <a:r>
                <a:rPr lang="ja-JP" altLang="en-US" sz="2400">
                  <a:latin typeface="Meiryo" panose="020B0604030504040204" pitchFamily="34" charset="-128"/>
                  <a:ea typeface="Meiryo" panose="020B0604030504040204" pitchFamily="34" charset="-128"/>
                </a:rPr>
                <a:t>パラメータ</a:t>
              </a:r>
              <a:r>
                <a:rPr lang="en-US" altLang="ja-JP" sz="2400" dirty="0">
                  <a:latin typeface="Meiryo" panose="020B0604030504040204" pitchFamily="34" charset="-128"/>
                  <a:ea typeface="Meiryo" panose="020B0604030504040204" pitchFamily="34" charset="-128"/>
                </a:rPr>
                <a:t>)</a:t>
              </a:r>
              <a:r>
                <a:rPr lang="ja-JP" altLang="en-US" sz="2400">
                  <a:latin typeface="Meiryo" panose="020B0604030504040204" pitchFamily="34" charset="-128"/>
                  <a:ea typeface="Meiryo" panose="020B0604030504040204" pitchFamily="34" charset="-128"/>
                </a:rPr>
                <a:t>を変える</a:t>
              </a:r>
              <a:endPara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2400">
                  <a:latin typeface="Meiryo" panose="020B0604030504040204" pitchFamily="34" charset="-128"/>
                  <a:ea typeface="Meiryo" panose="020B0604030504040204" pitchFamily="34" charset="-128"/>
                </a:rPr>
                <a:t>・計算を走らせる</a:t>
              </a:r>
              <a:endPara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2400">
                  <a:latin typeface="Meiryo" panose="020B0604030504040204" pitchFamily="34" charset="-128"/>
                  <a:ea typeface="Meiryo" panose="020B0604030504040204" pitchFamily="34" charset="-128"/>
                </a:rPr>
                <a:t>・可視化</a:t>
              </a:r>
              <a:endPara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FA9B072-BE3E-F84E-B515-C50AD96C06EF}"/>
                </a:ext>
              </a:extLst>
            </p:cNvPr>
            <p:cNvSpPr txBox="1"/>
            <p:nvPr/>
          </p:nvSpPr>
          <p:spPr>
            <a:xfrm>
              <a:off x="6096000" y="2569770"/>
              <a:ext cx="4374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>
                  <a:latin typeface="Meiryo" panose="020B0604030504040204" pitchFamily="34" charset="-128"/>
                  <a:ea typeface="Meiryo" panose="020B0604030504040204" pitchFamily="34" charset="-128"/>
                </a:rPr>
                <a:t>私が実際にやっていること</a:t>
              </a:r>
              <a:r>
                <a:rPr kumimoji="1" lang="en-US" altLang="ja-JP" sz="2400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....</a:t>
              </a:r>
              <a:endParaRPr kumimoji="1" lang="ja-JP" altLang="en-US" sz="2400" b="1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77A410F-E9E8-0445-A706-E1234BF2525A}"/>
                </a:ext>
              </a:extLst>
            </p:cNvPr>
            <p:cNvSpPr txBox="1"/>
            <p:nvPr/>
          </p:nvSpPr>
          <p:spPr>
            <a:xfrm>
              <a:off x="7813654" y="4450374"/>
              <a:ext cx="4128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>
                  <a:solidFill>
                    <a:schemeClr val="bg1">
                      <a:lumMod val="65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プログラムについてよく知らない</a:t>
              </a:r>
              <a:r>
                <a:rPr kumimoji="1" lang="en-US" altLang="ja-JP" dirty="0">
                  <a:solidFill>
                    <a:schemeClr val="bg1">
                      <a:lumMod val="65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......</a:t>
              </a:r>
              <a:endParaRPr kumimoji="1" lang="ja-JP" altLang="en-US">
                <a:solidFill>
                  <a:schemeClr val="bg1">
                    <a:lumMod val="6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5CD5B49-7970-9F4B-A01F-68F60A716151}"/>
              </a:ext>
            </a:extLst>
          </p:cNvPr>
          <p:cNvSpPr txBox="1"/>
          <p:nvPr/>
        </p:nvSpPr>
        <p:spPr>
          <a:xfrm>
            <a:off x="575363" y="5887166"/>
            <a:ext cx="5541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目標：</a:t>
            </a:r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MHD</a:t>
            </a:r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がどんなものか知ろう！！</a:t>
            </a:r>
            <a:endParaRPr kumimoji="1" lang="ja-JP" alt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84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1C4D74-45B5-F74E-AD86-546464EAF4CE}"/>
              </a:ext>
            </a:extLst>
          </p:cNvPr>
          <p:cNvSpPr txBox="1"/>
          <p:nvPr/>
        </p:nvSpPr>
        <p:spPr>
          <a:xfrm>
            <a:off x="265813" y="279989"/>
            <a:ext cx="405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この</a:t>
            </a:r>
            <a:r>
              <a:rPr lang="en-US" altLang="ja-JP" sz="3200" b="1" u="sng" dirty="0">
                <a:latin typeface="Meiryo" panose="020B0604030504040204" pitchFamily="34" charset="-128"/>
                <a:ea typeface="Meiryo" panose="020B0604030504040204" pitchFamily="34" charset="-128"/>
              </a:rPr>
              <a:t>SS</a:t>
            </a:r>
            <a:r>
              <a:rPr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でやったこと</a:t>
            </a:r>
            <a:endParaRPr kumimoji="1" lang="ja-JP" altLang="en-US" sz="3200" b="1" u="sng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006C9A-A27B-3F48-B5DA-9F509A9419AC}"/>
              </a:ext>
            </a:extLst>
          </p:cNvPr>
          <p:cNvSpPr txBox="1"/>
          <p:nvPr/>
        </p:nvSpPr>
        <p:spPr>
          <a:xfrm>
            <a:off x="442593" y="893673"/>
            <a:ext cx="7149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線形一次移流方程式に対する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次精度風上差分法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4FA748-6A6A-DD4C-B18E-553A1D61A05F}"/>
              </a:ext>
            </a:extLst>
          </p:cNvPr>
          <p:cNvSpPr txBox="1"/>
          <p:nvPr/>
        </p:nvSpPr>
        <p:spPr>
          <a:xfrm>
            <a:off x="442593" y="1735757"/>
            <a:ext cx="704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Burgers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方程式を使って①を非線形にしてみる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0F13352-12FF-3844-954E-9A2A5D515775}"/>
              </a:ext>
            </a:extLst>
          </p:cNvPr>
          <p:cNvGrpSpPr/>
          <p:nvPr/>
        </p:nvGrpSpPr>
        <p:grpSpPr>
          <a:xfrm>
            <a:off x="442593" y="2678725"/>
            <a:ext cx="5089451" cy="3845434"/>
            <a:chOff x="728665" y="2725344"/>
            <a:chExt cx="5089451" cy="3845434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86E7AA4C-C036-554A-94CE-00B74EF36BF6}"/>
                </a:ext>
              </a:extLst>
            </p:cNvPr>
            <p:cNvGrpSpPr/>
            <p:nvPr/>
          </p:nvGrpSpPr>
          <p:grpSpPr>
            <a:xfrm>
              <a:off x="728665" y="3214968"/>
              <a:ext cx="5089451" cy="3355810"/>
              <a:chOff x="891390" y="3086517"/>
              <a:chExt cx="4593608" cy="2964308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FF63BBA5-BB09-AE44-8215-1B316DD3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4014"/>
              <a:stretch/>
            </p:blipFill>
            <p:spPr>
              <a:xfrm>
                <a:off x="891390" y="3086517"/>
                <a:ext cx="4593608" cy="2867716"/>
              </a:xfrm>
              <a:prstGeom prst="rect">
                <a:avLst/>
              </a:prstGeom>
            </p:spPr>
          </p:pic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A88FEA5-9C2E-0F46-8D55-0B04F3E0891C}"/>
                  </a:ext>
                </a:extLst>
              </p:cNvPr>
              <p:cNvSpPr txBox="1"/>
              <p:nvPr/>
            </p:nvSpPr>
            <p:spPr>
              <a:xfrm>
                <a:off x="1064420" y="4457094"/>
                <a:ext cx="3273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u</a:t>
                </a:r>
                <a:endParaRPr kumimoji="1" lang="ja-JP" altLang="en-US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AB58947E-A25A-784D-A88E-CA69B3E480A9}"/>
                  </a:ext>
                </a:extLst>
              </p:cNvPr>
              <p:cNvSpPr txBox="1"/>
              <p:nvPr/>
            </p:nvSpPr>
            <p:spPr>
              <a:xfrm>
                <a:off x="4990214" y="5210485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x</a:t>
                </a:r>
                <a:endParaRPr kumimoji="1" lang="ja-JP" altLang="en-US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D860C1D-B4CA-F943-964B-2D6FD3DF3211}"/>
                  </a:ext>
                </a:extLst>
              </p:cNvPr>
              <p:cNvSpPr txBox="1"/>
              <p:nvPr/>
            </p:nvSpPr>
            <p:spPr>
              <a:xfrm>
                <a:off x="3030521" y="5681493"/>
                <a:ext cx="2728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t</a:t>
                </a:r>
                <a:endParaRPr kumimoji="1" lang="ja-JP" altLang="en-US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p:grp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F5BCB33-ED29-324E-A056-4B8475626B8E}"/>
                </a:ext>
              </a:extLst>
            </p:cNvPr>
            <p:cNvSpPr txBox="1"/>
            <p:nvPr/>
          </p:nvSpPr>
          <p:spPr>
            <a:xfrm>
              <a:off x="2166719" y="2725344"/>
              <a:ext cx="3023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kumimoji="1" lang="ja-JP" altLang="en-US">
                  <a:latin typeface="Meiryo" panose="020B0604030504040204" pitchFamily="34" charset="-128"/>
                  <a:ea typeface="Meiryo" panose="020B0604030504040204" pitchFamily="34" charset="-128"/>
                </a:rPr>
                <a:t>線形一次移流方程式</a:t>
              </a:r>
              <a:r>
                <a:rPr kumimoji="1"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55511A1-2520-E942-810E-B3C69B5109F5}"/>
              </a:ext>
            </a:extLst>
          </p:cNvPr>
          <p:cNvGrpSpPr/>
          <p:nvPr/>
        </p:nvGrpSpPr>
        <p:grpSpPr>
          <a:xfrm>
            <a:off x="6260164" y="2685924"/>
            <a:ext cx="4160979" cy="4119437"/>
            <a:chOff x="7110769" y="2742337"/>
            <a:chExt cx="4160979" cy="4119437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491B67E-97C7-5B46-A65A-0E8D4C2E7155}"/>
                </a:ext>
              </a:extLst>
            </p:cNvPr>
            <p:cNvGrpSpPr/>
            <p:nvPr/>
          </p:nvGrpSpPr>
          <p:grpSpPr>
            <a:xfrm>
              <a:off x="7110769" y="3217999"/>
              <a:ext cx="4160979" cy="3643775"/>
              <a:chOff x="7024472" y="2783107"/>
              <a:chExt cx="4160979" cy="3643775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A6523401-E9C7-1146-97B0-CB4A3D277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24472" y="2783107"/>
                <a:ext cx="4160979" cy="3355809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392C396-EF37-394F-9564-CD1312A9D8F4}"/>
                  </a:ext>
                </a:extLst>
              </p:cNvPr>
              <p:cNvSpPr txBox="1"/>
              <p:nvPr/>
            </p:nvSpPr>
            <p:spPr>
              <a:xfrm>
                <a:off x="9186530" y="6057550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x</a:t>
                </a:r>
                <a:endParaRPr kumimoji="1" lang="ja-JP" altLang="en-US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5A5CEC5-9AD5-0945-AC01-E9A2FF995E55}"/>
                  </a:ext>
                </a:extLst>
              </p:cNvPr>
              <p:cNvSpPr txBox="1"/>
              <p:nvPr/>
            </p:nvSpPr>
            <p:spPr>
              <a:xfrm>
                <a:off x="7024472" y="4206188"/>
                <a:ext cx="3273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u</a:t>
                </a:r>
                <a:endParaRPr kumimoji="1" lang="ja-JP" altLang="en-US"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8A25C83-9590-394F-A129-8DEE2C13661D}"/>
                </a:ext>
              </a:extLst>
            </p:cNvPr>
            <p:cNvSpPr txBox="1"/>
            <p:nvPr/>
          </p:nvSpPr>
          <p:spPr>
            <a:xfrm>
              <a:off x="7951952" y="2742337"/>
              <a:ext cx="29546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kumimoji="1" lang="ja-JP" altLang="en-US">
                  <a:latin typeface="Meiryo" panose="020B0604030504040204" pitchFamily="34" charset="-128"/>
                  <a:ea typeface="Meiryo" panose="020B0604030504040204" pitchFamily="34" charset="-128"/>
                </a:rPr>
                <a:t>非線形一次移流方程式</a:t>
              </a:r>
              <a:r>
                <a:rPr kumimoji="1"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27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FC67BA-8C7B-B04A-9F3C-BE41740A580D}"/>
              </a:ext>
            </a:extLst>
          </p:cNvPr>
          <p:cNvSpPr txBox="1"/>
          <p:nvPr/>
        </p:nvSpPr>
        <p:spPr>
          <a:xfrm>
            <a:off x="265813" y="1043214"/>
            <a:ext cx="551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次元の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MHD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で衝撃波管問題を解く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1FEE3D-12AD-1D4D-8BDC-ABFA29787B4F}"/>
              </a:ext>
            </a:extLst>
          </p:cNvPr>
          <p:cNvSpPr txBox="1"/>
          <p:nvPr/>
        </p:nvSpPr>
        <p:spPr>
          <a:xfrm>
            <a:off x="265813" y="279989"/>
            <a:ext cx="405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この</a:t>
            </a:r>
            <a:r>
              <a:rPr lang="en-US" altLang="ja-JP" sz="3200" b="1" u="sng" dirty="0">
                <a:latin typeface="Meiryo" panose="020B0604030504040204" pitchFamily="34" charset="-128"/>
                <a:ea typeface="Meiryo" panose="020B0604030504040204" pitchFamily="34" charset="-128"/>
              </a:rPr>
              <a:t>SS</a:t>
            </a:r>
            <a:r>
              <a:rPr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でやったこと</a:t>
            </a:r>
            <a:endParaRPr kumimoji="1" lang="ja-JP" altLang="en-US" sz="3200" b="1" u="sng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687A644-7227-7B44-AD3A-F6584A04C011}"/>
              </a:ext>
            </a:extLst>
          </p:cNvPr>
          <p:cNvGrpSpPr/>
          <p:nvPr/>
        </p:nvGrpSpPr>
        <p:grpSpPr>
          <a:xfrm>
            <a:off x="4700727" y="1504879"/>
            <a:ext cx="6973821" cy="5213338"/>
            <a:chOff x="1875385" y="1796902"/>
            <a:chExt cx="6613810" cy="4901609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AE5BB72-5381-5247-AFA7-E99135D77E18}"/>
                </a:ext>
              </a:extLst>
            </p:cNvPr>
            <p:cNvGrpSpPr/>
            <p:nvPr/>
          </p:nvGrpSpPr>
          <p:grpSpPr>
            <a:xfrm>
              <a:off x="2219027" y="1796902"/>
              <a:ext cx="6270168" cy="4901609"/>
              <a:chOff x="2219027" y="1796902"/>
              <a:chExt cx="6270168" cy="4901609"/>
            </a:xfrm>
          </p:grpSpPr>
          <p:pic>
            <p:nvPicPr>
              <p:cNvPr id="8" name="図 7" descr="テキスト, 地図 が含まれている画像&#10;&#10;&#10;&#10;自動的に生成された説明">
                <a:extLst>
                  <a:ext uri="{FF2B5EF4-FFF2-40B4-BE49-F238E27FC236}">
                    <a16:creationId xmlns:a16="http://schemas.microsoft.com/office/drawing/2014/main" id="{067D2F2A-58DF-3747-BE19-E20DBD4FF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19027" y="4294377"/>
                <a:ext cx="2979422" cy="2404134"/>
              </a:xfrm>
              <a:prstGeom prst="rect">
                <a:avLst/>
              </a:prstGeom>
            </p:spPr>
          </p:pic>
          <p:pic>
            <p:nvPicPr>
              <p:cNvPr id="10" name="図 9" descr="テキスト, 地図 が含まれている画像&#10;&#10;&#10;&#10;自動的に生成された説明">
                <a:extLst>
                  <a:ext uri="{FF2B5EF4-FFF2-40B4-BE49-F238E27FC236}">
                    <a16:creationId xmlns:a16="http://schemas.microsoft.com/office/drawing/2014/main" id="{92D330CA-304E-9C4A-AD62-9D764799D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6513" y="1796902"/>
                <a:ext cx="2988249" cy="2404134"/>
              </a:xfrm>
              <a:prstGeom prst="rect">
                <a:avLst/>
              </a:prstGeom>
            </p:spPr>
          </p:pic>
          <p:pic>
            <p:nvPicPr>
              <p:cNvPr id="12" name="図 11" descr="テキスト, 地図 が含まれている画像&#10;&#10;&#10;&#10;自動的に生成された説明">
                <a:extLst>
                  <a:ext uri="{FF2B5EF4-FFF2-40B4-BE49-F238E27FC236}">
                    <a16:creationId xmlns:a16="http://schemas.microsoft.com/office/drawing/2014/main" id="{7ADB8DEB-F085-7341-AC22-53749984B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7079" y="1796902"/>
                <a:ext cx="2988250" cy="2415651"/>
              </a:xfrm>
              <a:prstGeom prst="rect">
                <a:avLst/>
              </a:prstGeom>
            </p:spPr>
          </p:pic>
          <p:pic>
            <p:nvPicPr>
              <p:cNvPr id="14" name="図 13" descr="テキスト, 地図 が含まれている画像&#10;&#10;&#10;&#10;自動的に生成された説明">
                <a:extLst>
                  <a:ext uri="{FF2B5EF4-FFF2-40B4-BE49-F238E27FC236}">
                    <a16:creationId xmlns:a16="http://schemas.microsoft.com/office/drawing/2014/main" id="{D37F14ED-D0A0-0941-9A76-BAFAD802D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3325" y="4294377"/>
                <a:ext cx="2975870" cy="2404134"/>
              </a:xfrm>
              <a:prstGeom prst="rect">
                <a:avLst/>
              </a:prstGeom>
            </p:spPr>
          </p:pic>
        </p:grp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5EA353E-F0D0-BC43-A59D-373A87F9092D}"/>
                </a:ext>
              </a:extLst>
            </p:cNvPr>
            <p:cNvSpPr txBox="1"/>
            <p:nvPr/>
          </p:nvSpPr>
          <p:spPr>
            <a:xfrm>
              <a:off x="5389527" y="2768434"/>
              <a:ext cx="324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latin typeface="Meiryo" panose="020B0604030504040204" pitchFamily="34" charset="-128"/>
                  <a:ea typeface="Meiryo" panose="020B0604030504040204" pitchFamily="34" charset="-128"/>
                </a:rPr>
                <a:t>ρ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90D9EDA-0607-0C45-9DB8-FEDF94B52532}"/>
                </a:ext>
              </a:extLst>
            </p:cNvPr>
            <p:cNvSpPr txBox="1"/>
            <p:nvPr/>
          </p:nvSpPr>
          <p:spPr>
            <a:xfrm>
              <a:off x="2018949" y="2814303"/>
              <a:ext cx="3225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P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115D7C6-0D43-DA4A-BAAF-4539A2FCE2E4}"/>
                </a:ext>
              </a:extLst>
            </p:cNvPr>
            <p:cNvSpPr txBox="1"/>
            <p:nvPr/>
          </p:nvSpPr>
          <p:spPr>
            <a:xfrm>
              <a:off x="5266216" y="5184085"/>
              <a:ext cx="4212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>
                  <a:latin typeface="Meiryo" panose="020B0604030504040204" pitchFamily="34" charset="-128"/>
                  <a:ea typeface="Meiryo" panose="020B0604030504040204" pitchFamily="34" charset="-128"/>
                </a:rPr>
                <a:t>V</a:t>
              </a:r>
              <a:r>
                <a:rPr lang="en-US" altLang="ja-JP" baseline="-25000" dirty="0" err="1">
                  <a:latin typeface="Meiryo" panose="020B0604030504040204" pitchFamily="34" charset="-128"/>
                  <a:ea typeface="Meiryo" panose="020B0604030504040204" pitchFamily="34" charset="-128"/>
                </a:rPr>
                <a:t>y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39EC6E4-99A3-5D4F-92A5-045979A74134}"/>
                </a:ext>
              </a:extLst>
            </p:cNvPr>
            <p:cNvSpPr txBox="1"/>
            <p:nvPr/>
          </p:nvSpPr>
          <p:spPr>
            <a:xfrm>
              <a:off x="1875385" y="5184085"/>
              <a:ext cx="4267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>
                  <a:latin typeface="Meiryo" panose="020B0604030504040204" pitchFamily="34" charset="-128"/>
                  <a:ea typeface="Meiryo" panose="020B0604030504040204" pitchFamily="34" charset="-128"/>
                </a:rPr>
                <a:t>V</a:t>
              </a:r>
              <a:r>
                <a:rPr lang="en-US" altLang="ja-JP" baseline="-25000" dirty="0" err="1">
                  <a:latin typeface="Meiryo" panose="020B0604030504040204" pitchFamily="34" charset="-128"/>
                  <a:ea typeface="Meiryo" panose="020B0604030504040204" pitchFamily="34" charset="-128"/>
                </a:rPr>
                <a:t>x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A25C66B5-D0FD-1E48-8A64-AB390AD349C5}"/>
              </a:ext>
            </a:extLst>
          </p:cNvPr>
          <p:cNvGrpSpPr/>
          <p:nvPr/>
        </p:nvGrpSpPr>
        <p:grpSpPr>
          <a:xfrm>
            <a:off x="325208" y="1732433"/>
            <a:ext cx="4043503" cy="3583846"/>
            <a:chOff x="8369285" y="1225552"/>
            <a:chExt cx="4054135" cy="349134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1155DFD6-6E07-0C47-8137-FCE68F18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7129" y="1519862"/>
              <a:ext cx="3996291" cy="3197032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72D444F-6E1E-FF47-8778-C93CD9EE2A64}"/>
                </a:ext>
              </a:extLst>
            </p:cNvPr>
            <p:cNvSpPr txBox="1"/>
            <p:nvPr/>
          </p:nvSpPr>
          <p:spPr>
            <a:xfrm>
              <a:off x="8369285" y="1225552"/>
              <a:ext cx="1969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CANS+</a:t>
              </a:r>
              <a:r>
                <a:rPr lang="ja-JP" altLang="en-US">
                  <a:latin typeface="Meiryo" panose="020B0604030504040204" pitchFamily="34" charset="-128"/>
                  <a:ea typeface="Meiryo" panose="020B0604030504040204" pitchFamily="34" charset="-128"/>
                </a:rPr>
                <a:t>の図</a:t>
              </a:r>
              <a:r>
                <a:rPr kumimoji="1"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B5775E8-BD93-3C41-A0C5-77BE2701D391}"/>
              </a:ext>
            </a:extLst>
          </p:cNvPr>
          <p:cNvSpPr txBox="1"/>
          <p:nvPr/>
        </p:nvSpPr>
        <p:spPr>
          <a:xfrm>
            <a:off x="10543240" y="581549"/>
            <a:ext cx="112723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n=100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n=1000</a:t>
            </a:r>
          </a:p>
          <a:p>
            <a:r>
              <a:rPr kumimoji="1" lang="en-US" altLang="ja-JP" dirty="0">
                <a:solidFill>
                  <a:srgbClr val="002060"/>
                </a:solidFill>
              </a:rPr>
              <a:t>n=10000</a:t>
            </a:r>
            <a:endParaRPr kumimoji="1" lang="ja-JP" alt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7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6005AF-FD61-EC44-9DE3-72B6DCDD7A93}"/>
              </a:ext>
            </a:extLst>
          </p:cNvPr>
          <p:cNvSpPr txBox="1"/>
          <p:nvPr/>
        </p:nvSpPr>
        <p:spPr>
          <a:xfrm>
            <a:off x="265813" y="1028664"/>
            <a:ext cx="61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次元の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MHD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で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Orszag-Tang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問題を解く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F4FA28-4E31-264A-80E7-1501FCF74722}"/>
              </a:ext>
            </a:extLst>
          </p:cNvPr>
          <p:cNvSpPr txBox="1"/>
          <p:nvPr/>
        </p:nvSpPr>
        <p:spPr>
          <a:xfrm>
            <a:off x="265813" y="279989"/>
            <a:ext cx="405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この</a:t>
            </a:r>
            <a:r>
              <a:rPr lang="en-US" altLang="ja-JP" sz="3200" b="1" u="sng" dirty="0">
                <a:latin typeface="Meiryo" panose="020B0604030504040204" pitchFamily="34" charset="-128"/>
                <a:ea typeface="Meiryo" panose="020B0604030504040204" pitchFamily="34" charset="-128"/>
              </a:rPr>
              <a:t>SS</a:t>
            </a:r>
            <a:r>
              <a:rPr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でやったこと</a:t>
            </a:r>
            <a:endParaRPr kumimoji="1" lang="ja-JP" altLang="en-US" sz="3200" b="1" u="sng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12E9254-6802-2049-B2F0-CFCBD423838F}"/>
              </a:ext>
            </a:extLst>
          </p:cNvPr>
          <p:cNvGrpSpPr/>
          <p:nvPr/>
        </p:nvGrpSpPr>
        <p:grpSpPr>
          <a:xfrm>
            <a:off x="2469116" y="1490329"/>
            <a:ext cx="6940698" cy="5205524"/>
            <a:chOff x="2554176" y="1490329"/>
            <a:chExt cx="6940698" cy="520552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05262E1-8A93-D845-9FBB-620E788B5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4176" y="1490329"/>
              <a:ext cx="6940698" cy="5205524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3D3474-F84D-E146-820F-4093AFD7A297}"/>
                </a:ext>
              </a:extLst>
            </p:cNvPr>
            <p:cNvSpPr txBox="1"/>
            <p:nvPr/>
          </p:nvSpPr>
          <p:spPr>
            <a:xfrm>
              <a:off x="5868072" y="6063252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x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66CC1D9-E9F5-2249-ADA5-CDB6828C289F}"/>
                </a:ext>
              </a:extLst>
            </p:cNvPr>
            <p:cNvSpPr txBox="1"/>
            <p:nvPr/>
          </p:nvSpPr>
          <p:spPr>
            <a:xfrm>
              <a:off x="3840798" y="3908425"/>
              <a:ext cx="3145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Meiryo" panose="020B0604030504040204" pitchFamily="34" charset="-128"/>
                  <a:ea typeface="Meiryo" panose="020B0604030504040204" pitchFamily="34" charset="-128"/>
                </a:rPr>
                <a:t>y</a:t>
              </a:r>
              <a:endParaRPr kumimoji="1" lang="ja-JP" alt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999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21E67A-6A52-AB40-80A1-87E2BE5423DB}"/>
              </a:ext>
            </a:extLst>
          </p:cNvPr>
          <p:cNvSpPr txBox="1"/>
          <p:nvPr/>
        </p:nvSpPr>
        <p:spPr>
          <a:xfrm>
            <a:off x="265813" y="279989"/>
            <a:ext cx="2275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>
                <a:latin typeface="Meiryo" panose="020B0604030504040204" pitchFamily="34" charset="-128"/>
                <a:ea typeface="Meiryo" panose="020B0604030504040204" pitchFamily="34" charset="-128"/>
              </a:rPr>
              <a:t>今後の課題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69790E-1012-3440-8914-C625ADE71335}"/>
              </a:ext>
            </a:extLst>
          </p:cNvPr>
          <p:cNvSpPr txBox="1"/>
          <p:nvPr/>
        </p:nvSpPr>
        <p:spPr>
          <a:xfrm>
            <a:off x="393403" y="1105113"/>
            <a:ext cx="7113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・もう少し</a:t>
            </a:r>
            <a:r>
              <a:rPr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MHD</a:t>
            </a:r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について勉強する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・今使っている連星形成のプログラムを理解する</a:t>
            </a:r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・連星形成のプログラムを改良できるようになる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BF182F-8A30-7A4A-9605-520408DF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26" y="3563236"/>
            <a:ext cx="5080000" cy="28575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CEBBE7-632F-2940-83E7-19AA08DD7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7217">
            <a:off x="7628768" y="4079833"/>
            <a:ext cx="1007563" cy="11923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3012211-849C-FD47-B27E-AEC2FD58A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17964">
            <a:off x="9171956" y="4718907"/>
            <a:ext cx="1666111" cy="131622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F116DF-BEAB-F243-8E28-DFD07FAB0D3E}"/>
              </a:ext>
            </a:extLst>
          </p:cNvPr>
          <p:cNvSpPr txBox="1"/>
          <p:nvPr/>
        </p:nvSpPr>
        <p:spPr>
          <a:xfrm>
            <a:off x="1215993" y="451202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講師の皆さま、大変お世話になりました。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ありがとうございました！！</a:t>
            </a:r>
          </a:p>
        </p:txBody>
      </p:sp>
    </p:spTree>
    <p:extLst>
      <p:ext uri="{BB962C8B-B14F-4D97-AF65-F5344CB8AC3E}">
        <p14:creationId xmlns:p14="http://schemas.microsoft.com/office/powerpoint/2010/main" val="3999884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210</Words>
  <Application>Microsoft Macintosh PowerPoint</Application>
  <PresentationFormat>ワイド画面</PresentationFormat>
  <Paragraphs>51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Meiryo</vt:lpstr>
      <vt:lpstr>游ゴシック</vt:lpstr>
      <vt:lpstr>游ゴシック Light</vt:lpstr>
      <vt:lpstr>Arial</vt:lpstr>
      <vt:lpstr>Wingdings</vt:lpstr>
      <vt:lpstr>Office テーマ</vt:lpstr>
      <vt:lpstr>宇宙電磁流体・ プラズマシミュレーション サマーセミナー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2SC17236G@ms.kyushu-u.ac.jp</dc:creator>
  <cp:lastModifiedBy>2SC17236G@ms.kyushu-u.ac.jp</cp:lastModifiedBy>
  <cp:revision>32</cp:revision>
  <dcterms:created xsi:type="dcterms:W3CDTF">2019-08-30T02:41:27Z</dcterms:created>
  <dcterms:modified xsi:type="dcterms:W3CDTF">2019-08-30T05:19:19Z</dcterms:modified>
</cp:coreProperties>
</file>