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5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80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25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6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16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69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20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4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20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69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40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112E-9886-43FB-B40B-BEE0DD46DCC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A887-4192-4040-AEDF-EB0F21055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1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8520" y="39211"/>
            <a:ext cx="8726959" cy="67431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Special Relativistic MHD for CANS+ </a:t>
            </a:r>
            <a:endParaRPr kumimoji="1" lang="ja-JP" altLang="en-US" sz="36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30819" y="738219"/>
            <a:ext cx="7882360" cy="11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127497" y="1404081"/>
            <a:ext cx="9305871" cy="1630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/>
              <a:t>氏名</a:t>
            </a:r>
            <a:r>
              <a:rPr lang="ja-JP" altLang="en-US" sz="2800" dirty="0"/>
              <a:t>：</a:t>
            </a:r>
            <a:r>
              <a:rPr lang="ja-JP" altLang="en-US" sz="2800" dirty="0" smtClean="0"/>
              <a:t> 大村 匠 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九大</a:t>
            </a:r>
            <a:r>
              <a:rPr lang="en-US" altLang="ja-JP" sz="2800" dirty="0" smtClean="0"/>
              <a:t>D2)</a:t>
            </a:r>
          </a:p>
          <a:p>
            <a:pPr algn="l"/>
            <a:r>
              <a:rPr lang="ja-JP" altLang="en-US" sz="2800" dirty="0" smtClean="0"/>
              <a:t>研究分野：宇宙ジェット</a:t>
            </a:r>
            <a:r>
              <a:rPr lang="en-US" altLang="ja-JP" sz="2800" dirty="0" smtClean="0"/>
              <a:t>,MHD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(CANS+ </a:t>
            </a:r>
            <a:r>
              <a:rPr lang="ja-JP" altLang="en-US" sz="2800" dirty="0" smtClean="0"/>
              <a:t>歴</a:t>
            </a:r>
            <a:r>
              <a:rPr lang="en-US" altLang="ja-JP" sz="2800" dirty="0" smtClean="0"/>
              <a:t>4</a:t>
            </a:r>
            <a:r>
              <a:rPr lang="ja-JP" altLang="en-US" sz="2800" dirty="0" smtClean="0"/>
              <a:t>年目</a:t>
            </a:r>
            <a:r>
              <a:rPr lang="en-US" altLang="ja-JP" sz="2800" dirty="0" smtClean="0"/>
              <a:t>)</a:t>
            </a:r>
          </a:p>
          <a:p>
            <a:pPr algn="l"/>
            <a:r>
              <a:rPr lang="ja-JP" altLang="en-US" sz="2800" dirty="0"/>
              <a:t>最近</a:t>
            </a:r>
            <a:r>
              <a:rPr lang="ja-JP" altLang="en-US" sz="2800" dirty="0" smtClean="0"/>
              <a:t>の興味：</a:t>
            </a:r>
            <a:r>
              <a:rPr lang="en-US" altLang="ja-JP" sz="2800" dirty="0" smtClean="0"/>
              <a:t>Radio-mode AGN feedback, Cosmic Ray,</a:t>
            </a:r>
          </a:p>
          <a:p>
            <a:pPr algn="l"/>
            <a:r>
              <a:rPr lang="en-US" altLang="ja-JP" sz="2800" dirty="0" smtClean="0"/>
              <a:t>               Dynamics and Instability, Emission Mechanism</a:t>
            </a: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748496" y="3250486"/>
            <a:ext cx="7882360" cy="11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 txBox="1">
            <a:spLocks/>
          </p:cNvSpPr>
          <p:nvPr/>
        </p:nvSpPr>
        <p:spPr>
          <a:xfrm>
            <a:off x="127497" y="864033"/>
            <a:ext cx="3182862" cy="540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/>
              <a:t>自己紹介</a:t>
            </a:r>
            <a:endParaRPr lang="en-US" altLang="ja-JP" sz="3200" b="1" dirty="0" smtClean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49350" y="3521815"/>
            <a:ext cx="4166909" cy="540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/>
              <a:t>目的</a:t>
            </a:r>
            <a:endParaRPr lang="en-US" altLang="ja-JP" sz="3200" b="1" dirty="0" smtClean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225798" y="3532482"/>
            <a:ext cx="7426912" cy="519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 smtClean="0"/>
              <a:t>CANS+</a:t>
            </a:r>
            <a:r>
              <a:rPr lang="ja-JP" altLang="en-US" sz="2800" dirty="0"/>
              <a:t>に</a:t>
            </a:r>
            <a:r>
              <a:rPr lang="ja-JP" altLang="en-US" sz="2800" dirty="0" smtClean="0"/>
              <a:t>一般相対論効果を取り入れる。</a:t>
            </a:r>
            <a:endParaRPr lang="en-US" altLang="ja-JP" sz="2800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49351" y="4072985"/>
            <a:ext cx="1365308" cy="540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/>
              <a:t>成果</a:t>
            </a:r>
            <a:endParaRPr lang="en-US" altLang="ja-JP" sz="3200" b="1" dirty="0" smtClean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225797" y="4072985"/>
            <a:ext cx="7553160" cy="16674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 smtClean="0"/>
              <a:t>Riemann Solver : HLL, (HLLC</a:t>
            </a:r>
            <a:r>
              <a:rPr lang="ja-JP" altLang="en-US" sz="2800" dirty="0" smtClean="0"/>
              <a:t>：バグあり</a:t>
            </a:r>
            <a:r>
              <a:rPr lang="en-US" altLang="ja-JP" sz="2800" dirty="0" smtClean="0"/>
              <a:t>?)</a:t>
            </a:r>
          </a:p>
          <a:p>
            <a:pPr algn="l"/>
            <a:r>
              <a:rPr lang="en-US" altLang="ja-JP" sz="2800" dirty="0" smtClean="0"/>
              <a:t>Primitive Recovery : </a:t>
            </a:r>
            <a:r>
              <a:rPr lang="en-US" altLang="ja-JP" sz="2800" dirty="0" err="1" smtClean="0"/>
              <a:t>Mignone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&amp;</a:t>
            </a:r>
            <a:r>
              <a:rPr lang="en-US" altLang="ja-JP" sz="2800" dirty="0" smtClean="0"/>
              <a:t> Bodo (2006)</a:t>
            </a:r>
          </a:p>
          <a:p>
            <a:pPr algn="l"/>
            <a:r>
              <a:rPr lang="en-US" altLang="ja-JP" sz="2800" dirty="0" smtClean="0"/>
              <a:t>Wave speed Estimate : </a:t>
            </a:r>
            <a:r>
              <a:rPr lang="en-US" altLang="ja-JP" sz="2800" dirty="0" err="1" smtClean="0"/>
              <a:t>Leismann</a:t>
            </a:r>
            <a:r>
              <a:rPr lang="en-US" altLang="ja-JP" sz="2800" dirty="0" smtClean="0"/>
              <a:t> + (2005)</a:t>
            </a:r>
          </a:p>
          <a:p>
            <a:pPr algn="l"/>
            <a:r>
              <a:rPr lang="en-US" altLang="ja-JP" sz="2800" dirty="0" smtClean="0"/>
              <a:t>Coordinate: Cartesian gird, Cylindrical grid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1047421" y="5152264"/>
            <a:ext cx="7426913" cy="1404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83992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8520" y="39211"/>
            <a:ext cx="8726959" cy="67431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1D-Riemann Problem (HLLC vs. HLL)</a:t>
            </a:r>
            <a:endParaRPr kumimoji="1" lang="ja-JP" altLang="en-US" sz="36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96721" y="756446"/>
            <a:ext cx="7882360" cy="11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21" y="1086336"/>
            <a:ext cx="8238758" cy="559293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58686"/>
          <a:stretch/>
        </p:blipFill>
        <p:spPr>
          <a:xfrm>
            <a:off x="1160940" y="3525610"/>
            <a:ext cx="3909928" cy="10477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40324"/>
          <a:stretch/>
        </p:blipFill>
        <p:spPr>
          <a:xfrm>
            <a:off x="1160940" y="4276548"/>
            <a:ext cx="4221009" cy="7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1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0" y="892223"/>
            <a:ext cx="8812261" cy="58578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8520" y="39211"/>
            <a:ext cx="8726959" cy="67431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1D-Riemann Problem (MUSCL vs. MP5)</a:t>
            </a:r>
            <a:endParaRPr kumimoji="1" lang="ja-JP" altLang="en-US" sz="36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96721" y="756446"/>
            <a:ext cx="7882360" cy="11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r="63382"/>
          <a:stretch/>
        </p:blipFill>
        <p:spPr>
          <a:xfrm>
            <a:off x="543242" y="2097009"/>
            <a:ext cx="2493108" cy="75377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r="29591"/>
          <a:stretch/>
        </p:blipFill>
        <p:spPr>
          <a:xfrm>
            <a:off x="615441" y="2725789"/>
            <a:ext cx="2615439" cy="6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8520" y="39211"/>
            <a:ext cx="8726959" cy="67431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2D-Kelvin-Helmholtz unstable flows</a:t>
            </a:r>
            <a:endParaRPr kumimoji="1" lang="ja-JP" altLang="en-US" sz="36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96721" y="756446"/>
            <a:ext cx="7882360" cy="11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ul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110" y="874670"/>
            <a:ext cx="7977771" cy="5983329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09541" y="1019785"/>
            <a:ext cx="3586955" cy="26707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Method</a:t>
            </a:r>
          </a:p>
          <a:p>
            <a:r>
              <a:rPr lang="en-US" altLang="ja-JP" sz="3600" dirty="0" smtClean="0"/>
              <a:t>-&gt; HLL + 1</a:t>
            </a:r>
            <a:r>
              <a:rPr lang="en-US" altLang="ja-JP" sz="3600" baseline="30000" dirty="0" smtClean="0"/>
              <a:t>st</a:t>
            </a:r>
          </a:p>
          <a:p>
            <a:endParaRPr lang="en-US" altLang="ja-JP" sz="3600" baseline="30000" dirty="0"/>
          </a:p>
          <a:p>
            <a:r>
              <a:rPr lang="en-US" altLang="ja-JP" sz="3600" dirty="0" smtClean="0"/>
              <a:t>Grids</a:t>
            </a:r>
          </a:p>
          <a:p>
            <a:r>
              <a:rPr lang="en-US" altLang="ja-JP" sz="3600" dirty="0" smtClean="0"/>
              <a:t>-&gt; (360,720)</a:t>
            </a:r>
            <a:endParaRPr lang="en-US" altLang="ja-JP" sz="3600" dirty="0"/>
          </a:p>
          <a:p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5453495" y="558465"/>
                <a:ext cx="3586955" cy="125386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5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sz="24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ja-JP" sz="2000" dirty="0" smtClean="0"/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495" y="558465"/>
                <a:ext cx="3586955" cy="12538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 txBox="1">
                <a:spLocks/>
              </p:cNvSpPr>
              <p:nvPr/>
            </p:nvSpPr>
            <p:spPr>
              <a:xfrm>
                <a:off x="520730" y="3767612"/>
                <a:ext cx="3586955" cy="305743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5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sz="2800" dirty="0" smtClean="0"/>
                  <a:t>:Setup:</a:t>
                </a:r>
              </a:p>
              <a:p>
                <a:r>
                  <a:rPr lang="en-US" altLang="ja-JP" sz="2800" dirty="0" smtClean="0"/>
                  <a:t>Velocity shear </a:t>
                </a:r>
              </a:p>
              <a:p>
                <a:r>
                  <a:rPr lang="en-US" altLang="ja-JP" sz="2800" dirty="0" smtClean="0"/>
                  <a:t>-0.25, 0.25</a:t>
                </a:r>
              </a:p>
              <a:p>
                <a:r>
                  <a:rPr lang="en-US" altLang="ja-JP" sz="2800" dirty="0" smtClean="0"/>
                  <a:t>ρ = 1, P = 20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2×0.01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altLang="ja-JP" sz="2400" dirty="0" smtClean="0"/>
              </a:p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ra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0" y="3767612"/>
                <a:ext cx="3586955" cy="3057437"/>
              </a:xfrm>
              <a:prstGeom prst="rect">
                <a:avLst/>
              </a:prstGeom>
              <a:blipFill>
                <a:blip r:embed="rId6"/>
                <a:stretch>
                  <a:fillRect t="-31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/>
          <p:cNvSpPr txBox="1">
            <a:spLocks/>
          </p:cNvSpPr>
          <p:nvPr/>
        </p:nvSpPr>
        <p:spPr>
          <a:xfrm>
            <a:off x="5138064" y="6183686"/>
            <a:ext cx="3797415" cy="674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err="1" smtClean="0"/>
              <a:t>Bucciantini</a:t>
            </a:r>
            <a:r>
              <a:rPr lang="en-US" altLang="ja-JP" sz="2000" dirty="0" smtClean="0"/>
              <a:t> &amp; Del </a:t>
            </a:r>
            <a:r>
              <a:rPr lang="en-US" altLang="ja-JP" sz="2000" dirty="0" err="1" smtClean="0"/>
              <a:t>Zanna</a:t>
            </a:r>
            <a:r>
              <a:rPr lang="en-US" altLang="ja-JP" sz="2000" dirty="0" smtClean="0"/>
              <a:t> (2006)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122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45960" y="1372484"/>
            <a:ext cx="9003196" cy="488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8520" y="39211"/>
            <a:ext cx="8726959" cy="67431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2D-Kelvin-Helmholtz unstable flows</a:t>
            </a:r>
            <a:endParaRPr kumimoji="1" lang="ja-JP" altLang="en-US" sz="36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96721" y="756446"/>
            <a:ext cx="7882360" cy="11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3" t="9920" r="11008" b="6097"/>
          <a:stretch/>
        </p:blipFill>
        <p:spPr>
          <a:xfrm>
            <a:off x="123481" y="1370202"/>
            <a:ext cx="3369968" cy="4837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タイトル 1"/>
              <p:cNvSpPr txBox="1">
                <a:spLocks/>
              </p:cNvSpPr>
              <p:nvPr/>
            </p:nvSpPr>
            <p:spPr>
              <a:xfrm>
                <a:off x="-954361" y="1107842"/>
                <a:ext cx="3586955" cy="125386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5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sz="32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9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4361" y="1107842"/>
                <a:ext cx="3586955" cy="12538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13628"/>
          <a:stretch/>
        </p:blipFill>
        <p:spPr>
          <a:xfrm>
            <a:off x="3411592" y="1372484"/>
            <a:ext cx="2496053" cy="482737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l="14178" t="1458"/>
          <a:stretch/>
        </p:blipFill>
        <p:spPr>
          <a:xfrm>
            <a:off x="5969744" y="1372484"/>
            <a:ext cx="2480193" cy="450521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832" y="1352164"/>
            <a:ext cx="688324" cy="4908655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>
          <a:xfrm>
            <a:off x="5735791" y="5590446"/>
            <a:ext cx="2796896" cy="674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err="1" smtClean="0"/>
              <a:t>Mignone</a:t>
            </a:r>
            <a:r>
              <a:rPr lang="en-US" altLang="ja-JP" sz="2000" dirty="0" smtClean="0"/>
              <a:t> + (2006)</a:t>
            </a:r>
            <a:endParaRPr lang="ja-JP" altLang="en-US" sz="2000" dirty="0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4091059" y="810943"/>
            <a:ext cx="3586955" cy="593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空間</a:t>
            </a:r>
            <a:r>
              <a:rPr lang="en-US" altLang="ja-JP" sz="3600" dirty="0" smtClean="0"/>
              <a:t>3</a:t>
            </a:r>
            <a:r>
              <a:rPr lang="ja-JP" altLang="en-US" sz="3600" dirty="0" smtClean="0"/>
              <a:t>次精度</a:t>
            </a:r>
            <a:endParaRPr lang="ja-JP" altLang="en-US" sz="3600" dirty="0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-307359" y="6356127"/>
            <a:ext cx="10215640" cy="8105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MUSCL(MC</a:t>
            </a:r>
            <a:r>
              <a:rPr lang="ja-JP" altLang="en-US" sz="2400" dirty="0" smtClean="0"/>
              <a:t>リミター</a:t>
            </a:r>
            <a:r>
              <a:rPr lang="en-US" altLang="ja-JP" sz="2400" dirty="0" smtClean="0"/>
              <a:t>), MP5</a:t>
            </a:r>
            <a:r>
              <a:rPr lang="ja-JP" altLang="en-US" sz="2400" dirty="0" smtClean="0"/>
              <a:t>では、計算がこけてしまった</a:t>
            </a:r>
            <a:r>
              <a:rPr lang="en-US" altLang="ja-JP" sz="2400" dirty="0" smtClean="0"/>
              <a:t>…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74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3368739" y="828584"/>
            <a:ext cx="2117661" cy="3083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8520" y="39211"/>
            <a:ext cx="8726959" cy="674313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1D Hydrodynamic Steady Jets (Matsumoto+ 2012) </a:t>
            </a:r>
            <a:endParaRPr kumimoji="1" lang="ja-JP" altLang="en-US" sz="36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96721" y="756446"/>
            <a:ext cx="7882360" cy="11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019" y="889544"/>
            <a:ext cx="3002040" cy="30277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0" y="828584"/>
            <a:ext cx="3251659" cy="30830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7551"/>
          <a:stretch/>
        </p:blipFill>
        <p:spPr>
          <a:xfrm>
            <a:off x="3373680" y="977752"/>
            <a:ext cx="1919467" cy="2784679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 flipV="1">
            <a:off x="762000" y="2164080"/>
            <a:ext cx="20370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/>
          <p:cNvSpPr txBox="1">
            <a:spLocks/>
          </p:cNvSpPr>
          <p:nvPr/>
        </p:nvSpPr>
        <p:spPr>
          <a:xfrm>
            <a:off x="-134704" y="6014224"/>
            <a:ext cx="8290561" cy="674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Matsumoto+</a:t>
            </a:r>
            <a:r>
              <a:rPr lang="ja-JP" altLang="en-US" sz="3600" dirty="0" smtClean="0"/>
              <a:t>：</a:t>
            </a:r>
            <a:r>
              <a:rPr lang="en-US" altLang="ja-JP" sz="3600" dirty="0" smtClean="0"/>
              <a:t>HLLD + MUSCL, 2000 grid</a:t>
            </a:r>
          </a:p>
          <a:p>
            <a:r>
              <a:rPr lang="ja-JP" altLang="en-US" sz="3600" dirty="0" smtClean="0"/>
              <a:t>今回 </a:t>
            </a:r>
            <a:r>
              <a:rPr lang="en-US" altLang="ja-JP" sz="3600" dirty="0" smtClean="0"/>
              <a:t>: HLL+MP5, 3000 grid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056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3368739" y="828584"/>
            <a:ext cx="2117661" cy="3083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8520" y="39211"/>
            <a:ext cx="8726959" cy="674313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1D Hydrodynamic Steady Jets (Matsumoto+ 2012) </a:t>
            </a:r>
            <a:endParaRPr kumimoji="1" lang="ja-JP" altLang="en-US" sz="36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96721" y="756446"/>
            <a:ext cx="7882360" cy="11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019" y="889544"/>
            <a:ext cx="3002040" cy="30277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0" y="828584"/>
            <a:ext cx="3251659" cy="30830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7551"/>
          <a:stretch/>
        </p:blipFill>
        <p:spPr>
          <a:xfrm>
            <a:off x="3373680" y="977752"/>
            <a:ext cx="1919467" cy="2784679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 flipV="1">
            <a:off x="762000" y="2164080"/>
            <a:ext cx="20370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/>
          <p:cNvSpPr txBox="1">
            <a:spLocks/>
          </p:cNvSpPr>
          <p:nvPr/>
        </p:nvSpPr>
        <p:spPr>
          <a:xfrm>
            <a:off x="-134704" y="6014224"/>
            <a:ext cx="8290561" cy="674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Matsumoto+</a:t>
            </a:r>
            <a:r>
              <a:rPr lang="ja-JP" altLang="en-US" sz="3600" dirty="0" smtClean="0"/>
              <a:t>：</a:t>
            </a:r>
            <a:r>
              <a:rPr lang="en-US" altLang="ja-JP" sz="3600" dirty="0" smtClean="0"/>
              <a:t>HLLD + MUSCL, 2000 grid</a:t>
            </a:r>
          </a:p>
          <a:p>
            <a:r>
              <a:rPr lang="ja-JP" altLang="en-US" sz="3600" dirty="0" smtClean="0"/>
              <a:t>今回 </a:t>
            </a:r>
            <a:r>
              <a:rPr lang="en-US" altLang="ja-JP" sz="3600" dirty="0" smtClean="0"/>
              <a:t>: HLL+MP5, 3000 grid</a:t>
            </a:r>
            <a:endParaRPr lang="ja-JP" altLang="en-US" sz="3600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577" y="3923905"/>
            <a:ext cx="3784930" cy="275805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11599"/>
            <a:ext cx="4010577" cy="27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223</Words>
  <Application>Microsoft Office PowerPoint</Application>
  <PresentationFormat>画面に合わせる (4:3)</PresentationFormat>
  <Paragraphs>42</Paragraphs>
  <Slides>7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HGｺﾞｼｯｸM</vt:lpstr>
      <vt:lpstr>Arial</vt:lpstr>
      <vt:lpstr>Cambria Math</vt:lpstr>
      <vt:lpstr>Candara</vt:lpstr>
      <vt:lpstr>Office テーマ</vt:lpstr>
      <vt:lpstr>Special Relativistic MHD for CANS+ </vt:lpstr>
      <vt:lpstr>1D-Riemann Problem (HLLC vs. HLL)</vt:lpstr>
      <vt:lpstr>1D-Riemann Problem (MUSCL vs. MP5)</vt:lpstr>
      <vt:lpstr>2D-Kelvin-Helmholtz unstable flows</vt:lpstr>
      <vt:lpstr>2D-Kelvin-Helmholtz unstable flows</vt:lpstr>
      <vt:lpstr>1D Hydrodynamic Steady Jets (Matsumoto+ 2012) </vt:lpstr>
      <vt:lpstr>1D Hydrodynamic Steady Jets (Matsumoto+ 2012)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Relativistic MHD code for CANS+</dc:title>
  <dc:creator>ohmura</dc:creator>
  <cp:lastModifiedBy>ohmura</cp:lastModifiedBy>
  <cp:revision>25</cp:revision>
  <dcterms:created xsi:type="dcterms:W3CDTF">2019-08-29T15:37:17Z</dcterms:created>
  <dcterms:modified xsi:type="dcterms:W3CDTF">2019-08-30T04:47:05Z</dcterms:modified>
</cp:coreProperties>
</file>