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59"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9CFC47F-6A03-4239-A599-09B6CC7C5AF3}" type="datetimeFigureOut">
              <a:rPr kumimoji="1" lang="ja-JP" altLang="en-US" smtClean="0"/>
              <a:t>2019/8/30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4E1AA8-8533-4657-A7A8-9774D9DC281F}" type="slidenum">
              <a:rPr kumimoji="1" lang="ja-JP" altLang="en-US" smtClean="0"/>
              <a:t>‹#›</a:t>
            </a:fld>
            <a:endParaRPr kumimoji="1" lang="ja-JP" altLang="en-US"/>
          </a:p>
        </p:txBody>
      </p:sp>
    </p:spTree>
    <p:extLst>
      <p:ext uri="{BB962C8B-B14F-4D97-AF65-F5344CB8AC3E}">
        <p14:creationId xmlns:p14="http://schemas.microsoft.com/office/powerpoint/2010/main" val="1400259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9CFC47F-6A03-4239-A599-09B6CC7C5AF3}" type="datetimeFigureOut">
              <a:rPr kumimoji="1" lang="ja-JP" altLang="en-US" smtClean="0"/>
              <a:t>2019/8/30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4E1AA8-8533-4657-A7A8-9774D9DC281F}" type="slidenum">
              <a:rPr kumimoji="1" lang="ja-JP" altLang="en-US" smtClean="0"/>
              <a:t>‹#›</a:t>
            </a:fld>
            <a:endParaRPr kumimoji="1" lang="ja-JP" altLang="en-US"/>
          </a:p>
        </p:txBody>
      </p:sp>
    </p:spTree>
    <p:extLst>
      <p:ext uri="{BB962C8B-B14F-4D97-AF65-F5344CB8AC3E}">
        <p14:creationId xmlns:p14="http://schemas.microsoft.com/office/powerpoint/2010/main" val="3675008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9CFC47F-6A03-4239-A599-09B6CC7C5AF3}" type="datetimeFigureOut">
              <a:rPr kumimoji="1" lang="ja-JP" altLang="en-US" smtClean="0"/>
              <a:t>2019/8/30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4E1AA8-8533-4657-A7A8-9774D9DC281F}" type="slidenum">
              <a:rPr kumimoji="1" lang="ja-JP" altLang="en-US" smtClean="0"/>
              <a:t>‹#›</a:t>
            </a:fld>
            <a:endParaRPr kumimoji="1" lang="ja-JP" altLang="en-US"/>
          </a:p>
        </p:txBody>
      </p:sp>
    </p:spTree>
    <p:extLst>
      <p:ext uri="{BB962C8B-B14F-4D97-AF65-F5344CB8AC3E}">
        <p14:creationId xmlns:p14="http://schemas.microsoft.com/office/powerpoint/2010/main" val="2476596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9CFC47F-6A03-4239-A599-09B6CC7C5AF3}" type="datetimeFigureOut">
              <a:rPr kumimoji="1" lang="ja-JP" altLang="en-US" smtClean="0"/>
              <a:t>2019/8/30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4E1AA8-8533-4657-A7A8-9774D9DC281F}" type="slidenum">
              <a:rPr kumimoji="1" lang="ja-JP" altLang="en-US" smtClean="0"/>
              <a:t>‹#›</a:t>
            </a:fld>
            <a:endParaRPr kumimoji="1" lang="ja-JP" altLang="en-US"/>
          </a:p>
        </p:txBody>
      </p:sp>
    </p:spTree>
    <p:extLst>
      <p:ext uri="{BB962C8B-B14F-4D97-AF65-F5344CB8AC3E}">
        <p14:creationId xmlns:p14="http://schemas.microsoft.com/office/powerpoint/2010/main" val="2113761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9CFC47F-6A03-4239-A599-09B6CC7C5AF3}" type="datetimeFigureOut">
              <a:rPr kumimoji="1" lang="ja-JP" altLang="en-US" smtClean="0"/>
              <a:t>2019/8/30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34E1AA8-8533-4657-A7A8-9774D9DC281F}" type="slidenum">
              <a:rPr kumimoji="1" lang="ja-JP" altLang="en-US" smtClean="0"/>
              <a:t>‹#›</a:t>
            </a:fld>
            <a:endParaRPr kumimoji="1" lang="ja-JP" altLang="en-US"/>
          </a:p>
        </p:txBody>
      </p:sp>
    </p:spTree>
    <p:extLst>
      <p:ext uri="{BB962C8B-B14F-4D97-AF65-F5344CB8AC3E}">
        <p14:creationId xmlns:p14="http://schemas.microsoft.com/office/powerpoint/2010/main" val="442484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9CFC47F-6A03-4239-A599-09B6CC7C5AF3}" type="datetimeFigureOut">
              <a:rPr kumimoji="1" lang="ja-JP" altLang="en-US" smtClean="0"/>
              <a:t>2019/8/30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4E1AA8-8533-4657-A7A8-9774D9DC281F}" type="slidenum">
              <a:rPr kumimoji="1" lang="ja-JP" altLang="en-US" smtClean="0"/>
              <a:t>‹#›</a:t>
            </a:fld>
            <a:endParaRPr kumimoji="1" lang="ja-JP" altLang="en-US"/>
          </a:p>
        </p:txBody>
      </p:sp>
    </p:spTree>
    <p:extLst>
      <p:ext uri="{BB962C8B-B14F-4D97-AF65-F5344CB8AC3E}">
        <p14:creationId xmlns:p14="http://schemas.microsoft.com/office/powerpoint/2010/main" val="3214196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9CFC47F-6A03-4239-A599-09B6CC7C5AF3}" type="datetimeFigureOut">
              <a:rPr kumimoji="1" lang="ja-JP" altLang="en-US" smtClean="0"/>
              <a:t>2019/8/30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34E1AA8-8533-4657-A7A8-9774D9DC281F}" type="slidenum">
              <a:rPr kumimoji="1" lang="ja-JP" altLang="en-US" smtClean="0"/>
              <a:t>‹#›</a:t>
            </a:fld>
            <a:endParaRPr kumimoji="1" lang="ja-JP" altLang="en-US"/>
          </a:p>
        </p:txBody>
      </p:sp>
    </p:spTree>
    <p:extLst>
      <p:ext uri="{BB962C8B-B14F-4D97-AF65-F5344CB8AC3E}">
        <p14:creationId xmlns:p14="http://schemas.microsoft.com/office/powerpoint/2010/main" val="2437933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9CFC47F-6A03-4239-A599-09B6CC7C5AF3}" type="datetimeFigureOut">
              <a:rPr kumimoji="1" lang="ja-JP" altLang="en-US" smtClean="0"/>
              <a:t>2019/8/30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34E1AA8-8533-4657-A7A8-9774D9DC281F}" type="slidenum">
              <a:rPr kumimoji="1" lang="ja-JP" altLang="en-US" smtClean="0"/>
              <a:t>‹#›</a:t>
            </a:fld>
            <a:endParaRPr kumimoji="1" lang="ja-JP" altLang="en-US"/>
          </a:p>
        </p:txBody>
      </p:sp>
    </p:spTree>
    <p:extLst>
      <p:ext uri="{BB962C8B-B14F-4D97-AF65-F5344CB8AC3E}">
        <p14:creationId xmlns:p14="http://schemas.microsoft.com/office/powerpoint/2010/main" val="34587438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9CFC47F-6A03-4239-A599-09B6CC7C5AF3}" type="datetimeFigureOut">
              <a:rPr kumimoji="1" lang="ja-JP" altLang="en-US" smtClean="0"/>
              <a:t>2019/8/30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34E1AA8-8533-4657-A7A8-9774D9DC281F}" type="slidenum">
              <a:rPr kumimoji="1" lang="ja-JP" altLang="en-US" smtClean="0"/>
              <a:t>‹#›</a:t>
            </a:fld>
            <a:endParaRPr kumimoji="1" lang="ja-JP" altLang="en-US"/>
          </a:p>
        </p:txBody>
      </p:sp>
    </p:spTree>
    <p:extLst>
      <p:ext uri="{BB962C8B-B14F-4D97-AF65-F5344CB8AC3E}">
        <p14:creationId xmlns:p14="http://schemas.microsoft.com/office/powerpoint/2010/main" val="1405340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CFC47F-6A03-4239-A599-09B6CC7C5AF3}" type="datetimeFigureOut">
              <a:rPr kumimoji="1" lang="ja-JP" altLang="en-US" smtClean="0"/>
              <a:t>2019/8/30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4E1AA8-8533-4657-A7A8-9774D9DC281F}" type="slidenum">
              <a:rPr kumimoji="1" lang="ja-JP" altLang="en-US" smtClean="0"/>
              <a:t>‹#›</a:t>
            </a:fld>
            <a:endParaRPr kumimoji="1" lang="ja-JP" altLang="en-US"/>
          </a:p>
        </p:txBody>
      </p:sp>
    </p:spTree>
    <p:extLst>
      <p:ext uri="{BB962C8B-B14F-4D97-AF65-F5344CB8AC3E}">
        <p14:creationId xmlns:p14="http://schemas.microsoft.com/office/powerpoint/2010/main" val="177436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9CFC47F-6A03-4239-A599-09B6CC7C5AF3}" type="datetimeFigureOut">
              <a:rPr kumimoji="1" lang="ja-JP" altLang="en-US" smtClean="0"/>
              <a:t>2019/8/30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34E1AA8-8533-4657-A7A8-9774D9DC281F}" type="slidenum">
              <a:rPr kumimoji="1" lang="ja-JP" altLang="en-US" smtClean="0"/>
              <a:t>‹#›</a:t>
            </a:fld>
            <a:endParaRPr kumimoji="1" lang="ja-JP" altLang="en-US"/>
          </a:p>
        </p:txBody>
      </p:sp>
    </p:spTree>
    <p:extLst>
      <p:ext uri="{BB962C8B-B14F-4D97-AF65-F5344CB8AC3E}">
        <p14:creationId xmlns:p14="http://schemas.microsoft.com/office/powerpoint/2010/main" val="1522713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FC47F-6A03-4239-A599-09B6CC7C5AF3}" type="datetimeFigureOut">
              <a:rPr kumimoji="1" lang="ja-JP" altLang="en-US" smtClean="0"/>
              <a:t>2019/8/30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4E1AA8-8533-4657-A7A8-9774D9DC281F}" type="slidenum">
              <a:rPr kumimoji="1" lang="ja-JP" altLang="en-US" smtClean="0"/>
              <a:t>‹#›</a:t>
            </a:fld>
            <a:endParaRPr kumimoji="1" lang="ja-JP" altLang="en-US"/>
          </a:p>
        </p:txBody>
      </p:sp>
    </p:spTree>
    <p:extLst>
      <p:ext uri="{BB962C8B-B14F-4D97-AF65-F5344CB8AC3E}">
        <p14:creationId xmlns:p14="http://schemas.microsoft.com/office/powerpoint/2010/main" val="3422408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サマースクール報告</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名古屋大学</a:t>
            </a:r>
            <a:r>
              <a:rPr lang="ja-JP" altLang="en-US" dirty="0" smtClean="0"/>
              <a:t> 理論宇宙</a:t>
            </a:r>
            <a:r>
              <a:rPr lang="ja-JP" altLang="en-US" dirty="0"/>
              <a:t>物</a:t>
            </a:r>
            <a:r>
              <a:rPr lang="ja-JP" altLang="en-US" dirty="0" smtClean="0"/>
              <a:t>理学研究室 西野将悟</a:t>
            </a:r>
            <a:endParaRPr lang="en-US" altLang="ja-JP" dirty="0" smtClean="0"/>
          </a:p>
          <a:p>
            <a:endParaRPr kumimoji="1" lang="ja-JP" altLang="en-US" dirty="0"/>
          </a:p>
        </p:txBody>
      </p:sp>
    </p:spTree>
    <p:extLst>
      <p:ext uri="{BB962C8B-B14F-4D97-AF65-F5344CB8AC3E}">
        <p14:creationId xmlns:p14="http://schemas.microsoft.com/office/powerpoint/2010/main" val="3653895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研究紹介</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093526" y="1524432"/>
            <a:ext cx="3812771" cy="4572346"/>
          </a:xfrm>
        </p:spPr>
      </p:pic>
      <mc:AlternateContent xmlns:mc="http://schemas.openxmlformats.org/markup-compatibility/2006">
        <mc:Choice xmlns:a14="http://schemas.microsoft.com/office/drawing/2010/main" Requires="a14">
          <p:sp>
            <p:nvSpPr>
              <p:cNvPr id="5" name="テキスト ボックス 4"/>
              <p:cNvSpPr txBox="1"/>
              <p:nvPr/>
            </p:nvSpPr>
            <p:spPr>
              <a:xfrm>
                <a:off x="939338" y="1590934"/>
                <a:ext cx="5802283" cy="4410951"/>
              </a:xfrm>
              <a:prstGeom prst="rect">
                <a:avLst/>
              </a:prstGeom>
              <a:noFill/>
            </p:spPr>
            <p:txBody>
              <a:bodyPr wrap="square" rtlCol="0">
                <a:spAutoFit/>
              </a:bodyPr>
              <a:lstStyle/>
              <a:p>
                <a:pPr marL="285750" indent="-285750">
                  <a:buFont typeface="Arial" panose="020B0604020202020204" pitchFamily="34" charset="0"/>
                  <a:buChar char="•"/>
                </a:pPr>
                <a14:m>
                  <m:oMath xmlns:m="http://schemas.openxmlformats.org/officeDocument/2006/math">
                    <m:sSup>
                      <m:sSupPr>
                        <m:ctrlPr>
                          <a:rPr kumimoji="1" lang="en-US" altLang="ja-JP" sz="2800" b="0" i="1" smtClean="0">
                            <a:latin typeface="Cambria Math" panose="02040503050406030204" pitchFamily="18" charset="0"/>
                          </a:rPr>
                        </m:ctrlPr>
                      </m:sSupPr>
                      <m:e>
                        <m:r>
                          <a:rPr kumimoji="1" lang="en-US" altLang="ja-JP" sz="2800" b="0" i="1" smtClean="0">
                            <a:latin typeface="Cambria Math" panose="02040503050406030204" pitchFamily="18" charset="0"/>
                          </a:rPr>
                          <m:t>10</m:t>
                        </m:r>
                      </m:e>
                      <m:sup>
                        <m:r>
                          <a:rPr kumimoji="1" lang="en-US" altLang="ja-JP" sz="2800" b="0" i="1" smtClean="0">
                            <a:latin typeface="Cambria Math" panose="02040503050406030204" pitchFamily="18" charset="0"/>
                          </a:rPr>
                          <m:t>15.5</m:t>
                        </m:r>
                      </m:sup>
                    </m:sSup>
                  </m:oMath>
                </a14:m>
                <a:r>
                  <a:rPr kumimoji="1" lang="en-US" altLang="ja-JP" sz="2800" dirty="0" smtClean="0"/>
                  <a:t>eV</a:t>
                </a:r>
                <a:r>
                  <a:rPr kumimoji="1" lang="ja-JP" altLang="en-US" sz="2800" dirty="0" smtClean="0"/>
                  <a:t>以下の宇宙線は超新星残骸で加速されると考えられているが、実際に超新星残骸で</a:t>
                </a:r>
                <a14:m>
                  <m:oMath xmlns:m="http://schemas.openxmlformats.org/officeDocument/2006/math">
                    <m:sSup>
                      <m:sSupPr>
                        <m:ctrlPr>
                          <a:rPr kumimoji="1" lang="en-US" altLang="ja-JP" sz="2800" b="0" i="1" smtClean="0">
                            <a:latin typeface="Cambria Math" panose="02040503050406030204" pitchFamily="18" charset="0"/>
                          </a:rPr>
                        </m:ctrlPr>
                      </m:sSupPr>
                      <m:e>
                        <m:r>
                          <a:rPr kumimoji="1" lang="en-US" altLang="ja-JP" sz="2800" b="0" i="1" smtClean="0">
                            <a:latin typeface="Cambria Math" panose="02040503050406030204" pitchFamily="18" charset="0"/>
                          </a:rPr>
                          <m:t>10</m:t>
                        </m:r>
                      </m:e>
                      <m:sup>
                        <m:r>
                          <a:rPr kumimoji="1" lang="en-US" altLang="ja-JP" sz="2800" b="0" i="1" smtClean="0">
                            <a:latin typeface="Cambria Math" panose="02040503050406030204" pitchFamily="18" charset="0"/>
                          </a:rPr>
                          <m:t>15.5</m:t>
                        </m:r>
                      </m:sup>
                    </m:sSup>
                  </m:oMath>
                </a14:m>
                <a:r>
                  <a:rPr lang="en-US" altLang="ja-JP" sz="2800" dirty="0" smtClean="0"/>
                  <a:t>eV</a:t>
                </a:r>
                <a:r>
                  <a:rPr lang="ja-JP" altLang="en-US" sz="2800" dirty="0" smtClean="0"/>
                  <a:t>が実現するか不明</a:t>
                </a:r>
                <a:endParaRPr lang="en-US" altLang="ja-JP" sz="2800" dirty="0"/>
              </a:p>
              <a:p>
                <a:pPr marL="285750" indent="-285750">
                  <a:buFont typeface="Arial" panose="020B0604020202020204" pitchFamily="34" charset="0"/>
                  <a:buChar char="•"/>
                </a:pPr>
                <a:endParaRPr kumimoji="1" lang="en-US" altLang="ja-JP" sz="2800" dirty="0" smtClean="0"/>
              </a:p>
              <a:p>
                <a:pPr marL="285750" indent="-285750">
                  <a:buFont typeface="Arial" panose="020B0604020202020204" pitchFamily="34" charset="0"/>
                  <a:buChar char="•"/>
                </a:pPr>
                <a:r>
                  <a:rPr kumimoji="1" lang="ja-JP" altLang="en-US" sz="2800" dirty="0" smtClean="0"/>
                  <a:t>宇宙線の運動で生じる電流が起源で発生する磁場を含めた宇宙線加速の数値計算により</a:t>
                </a:r>
                <a:r>
                  <a:rPr kumimoji="1" lang="en-US" altLang="ja-JP" sz="2800" dirty="0" smtClean="0"/>
                  <a:t>knee energy</a:t>
                </a:r>
                <a:r>
                  <a:rPr kumimoji="1" lang="ja-JP" altLang="en-US" sz="2800" dirty="0" smtClean="0"/>
                  <a:t>を説明したい</a:t>
                </a:r>
                <a:endParaRPr kumimoji="1" lang="en-US" altLang="ja-JP" sz="2800" dirty="0" smtClean="0"/>
              </a:p>
              <a:p>
                <a:r>
                  <a:rPr lang="ja-JP" altLang="en-US" sz="2800" dirty="0" smtClean="0"/>
                  <a:t>　</a:t>
                </a:r>
                <a:endParaRPr lang="en-US" altLang="ja-JP" sz="2800" dirty="0" smtClean="0"/>
              </a:p>
            </p:txBody>
          </p:sp>
        </mc:Choice>
        <mc:Fallback>
          <p:sp>
            <p:nvSpPr>
              <p:cNvPr id="5" name="テキスト ボックス 4"/>
              <p:cNvSpPr txBox="1">
                <a:spLocks noRot="1" noChangeAspect="1" noMove="1" noResize="1" noEditPoints="1" noAdjustHandles="1" noChangeArrowheads="1" noChangeShapeType="1" noTextEdit="1"/>
              </p:cNvSpPr>
              <p:nvPr/>
            </p:nvSpPr>
            <p:spPr>
              <a:xfrm>
                <a:off x="939338" y="1590934"/>
                <a:ext cx="5802283" cy="4410951"/>
              </a:xfrm>
              <a:prstGeom prst="rect">
                <a:avLst/>
              </a:prstGeom>
              <a:blipFill>
                <a:blip r:embed="rId3"/>
                <a:stretch>
                  <a:fillRect l="-1891" t="-1243" r="-315"/>
                </a:stretch>
              </a:blipFill>
            </p:spPr>
            <p:txBody>
              <a:bodyPr/>
              <a:lstStyle/>
              <a:p>
                <a:r>
                  <a:rPr lang="ja-JP" altLang="en-US">
                    <a:noFill/>
                  </a:rPr>
                  <a:t> </a:t>
                </a:r>
              </a:p>
            </p:txBody>
          </p:sp>
        </mc:Fallback>
      </mc:AlternateContent>
      <p:cxnSp>
        <p:nvCxnSpPr>
          <p:cNvPr id="7" name="直線矢印コネクタ 6"/>
          <p:cNvCxnSpPr/>
          <p:nvPr/>
        </p:nvCxnSpPr>
        <p:spPr>
          <a:xfrm flipH="1" flipV="1">
            <a:off x="9484822" y="3690852"/>
            <a:ext cx="0" cy="1972830"/>
          </a:xfrm>
          <a:prstGeom prst="straightConnector1">
            <a:avLst/>
          </a:prstGeom>
          <a:ln w="38100">
            <a:solidFill>
              <a:srgbClr val="FF0000"/>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9102436" y="5278582"/>
            <a:ext cx="332509" cy="36576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2" name="テキスト ボックス 11"/>
              <p:cNvSpPr txBox="1"/>
              <p:nvPr/>
            </p:nvSpPr>
            <p:spPr>
              <a:xfrm>
                <a:off x="9126017" y="5644342"/>
                <a:ext cx="958404" cy="280077"/>
              </a:xfrm>
              <a:prstGeom prst="rect">
                <a:avLst/>
              </a:prstGeom>
              <a:solidFill>
                <a:schemeClr val="bg1"/>
              </a:solid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kumimoji="1" lang="en-US" altLang="ja-JP" b="0" i="1" smtClean="0">
                              <a:solidFill>
                                <a:srgbClr val="FF0000"/>
                              </a:solidFill>
                              <a:latin typeface="Cambria Math" panose="02040503050406030204" pitchFamily="18" charset="0"/>
                            </a:rPr>
                          </m:ctrlPr>
                        </m:sSupPr>
                        <m:e>
                          <m:r>
                            <a:rPr kumimoji="1" lang="en-US" altLang="ja-JP" b="0" i="1" smtClean="0">
                              <a:solidFill>
                                <a:srgbClr val="FF0000"/>
                              </a:solidFill>
                              <a:latin typeface="Cambria Math" panose="02040503050406030204" pitchFamily="18" charset="0"/>
                            </a:rPr>
                            <m:t>10</m:t>
                          </m:r>
                        </m:e>
                        <m:sup>
                          <m:r>
                            <a:rPr kumimoji="1" lang="en-US" altLang="ja-JP" b="0" i="1" smtClean="0">
                              <a:solidFill>
                                <a:srgbClr val="FF0000"/>
                              </a:solidFill>
                              <a:latin typeface="Cambria Math" panose="02040503050406030204" pitchFamily="18" charset="0"/>
                            </a:rPr>
                            <m:t>15.5</m:t>
                          </m:r>
                        </m:sup>
                      </m:sSup>
                      <m:r>
                        <a:rPr kumimoji="1" lang="en-US" altLang="ja-JP" b="0" i="1" smtClean="0">
                          <a:solidFill>
                            <a:srgbClr val="FF0000"/>
                          </a:solidFill>
                          <a:latin typeface="Cambria Math" panose="02040503050406030204" pitchFamily="18" charset="0"/>
                        </a:rPr>
                        <m:t> </m:t>
                      </m:r>
                      <m:r>
                        <m:rPr>
                          <m:sty m:val="p"/>
                        </m:rPr>
                        <a:rPr kumimoji="1" lang="en-US" altLang="ja-JP" b="0" i="0" smtClean="0">
                          <a:solidFill>
                            <a:srgbClr val="FF0000"/>
                          </a:solidFill>
                          <a:latin typeface="Cambria Math" panose="02040503050406030204" pitchFamily="18" charset="0"/>
                        </a:rPr>
                        <m:t>eV</m:t>
                      </m:r>
                    </m:oMath>
                  </m:oMathPara>
                </a14:m>
                <a:endParaRPr kumimoji="1" lang="ja-JP" altLang="en-US" sz="1200" dirty="0">
                  <a:solidFill>
                    <a:srgbClr val="FF0000"/>
                  </a:solidFill>
                </a:endParaRPr>
              </a:p>
            </p:txBody>
          </p:sp>
        </mc:Choice>
        <mc:Fallback xmlns="">
          <p:sp>
            <p:nvSpPr>
              <p:cNvPr id="12" name="テキスト ボックス 11"/>
              <p:cNvSpPr txBox="1">
                <a:spLocks noRot="1" noChangeAspect="1" noMove="1" noResize="1" noEditPoints="1" noAdjustHandles="1" noChangeArrowheads="1" noChangeShapeType="1" noTextEdit="1"/>
              </p:cNvSpPr>
              <p:nvPr/>
            </p:nvSpPr>
            <p:spPr>
              <a:xfrm>
                <a:off x="9126017" y="5644342"/>
                <a:ext cx="958404" cy="280077"/>
              </a:xfrm>
              <a:prstGeom prst="rect">
                <a:avLst/>
              </a:prstGeom>
              <a:blipFill>
                <a:blip r:embed="rId4"/>
                <a:stretch>
                  <a:fillRect l="-4459" t="-6522" r="-5732" b="-4348"/>
                </a:stretch>
              </a:blipFill>
            </p:spPr>
            <p:txBody>
              <a:bodyPr/>
              <a:lstStyle/>
              <a:p>
                <a:r>
                  <a:rPr lang="ja-JP" altLang="en-US">
                    <a:noFill/>
                  </a:rPr>
                  <a:t> </a:t>
                </a:r>
              </a:p>
            </p:txBody>
          </p:sp>
        </mc:Fallback>
      </mc:AlternateContent>
      <p:sp>
        <p:nvSpPr>
          <p:cNvPr id="13" name="テキスト ボックス 12"/>
          <p:cNvSpPr txBox="1"/>
          <p:nvPr/>
        </p:nvSpPr>
        <p:spPr>
          <a:xfrm>
            <a:off x="7049503" y="4736895"/>
            <a:ext cx="2219187" cy="523220"/>
          </a:xfrm>
          <a:prstGeom prst="rect">
            <a:avLst/>
          </a:prstGeom>
          <a:solidFill>
            <a:schemeClr val="bg1"/>
          </a:solidFill>
          <a:ln w="15875">
            <a:solidFill>
              <a:srgbClr val="FF0000"/>
            </a:solidFill>
          </a:ln>
        </p:spPr>
        <p:txBody>
          <a:bodyPr wrap="square" rtlCol="0">
            <a:spAutoFit/>
          </a:bodyPr>
          <a:lstStyle/>
          <a:p>
            <a:r>
              <a:rPr lang="en-US" altLang="ja-JP" sz="2800" dirty="0">
                <a:solidFill>
                  <a:srgbClr val="FF0000"/>
                </a:solidFill>
              </a:rPr>
              <a:t>k</a:t>
            </a:r>
            <a:r>
              <a:rPr kumimoji="1" lang="en-US" altLang="ja-JP" sz="2800" dirty="0" smtClean="0">
                <a:solidFill>
                  <a:srgbClr val="FF0000"/>
                </a:solidFill>
              </a:rPr>
              <a:t>nee energy</a:t>
            </a:r>
            <a:endParaRPr kumimoji="1" lang="ja-JP" altLang="en-US" sz="2800" dirty="0">
              <a:solidFill>
                <a:srgbClr val="FF0000"/>
              </a:solidFill>
            </a:endParaRPr>
          </a:p>
        </p:txBody>
      </p:sp>
    </p:spTree>
    <p:extLst>
      <p:ext uri="{BB962C8B-B14F-4D97-AF65-F5344CB8AC3E}">
        <p14:creationId xmlns:p14="http://schemas.microsoft.com/office/powerpoint/2010/main" val="3986210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サマースクールの参加動機、成果</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動機</a:t>
            </a:r>
            <a:r>
              <a:rPr lang="en-US" altLang="ja-JP" smtClean="0"/>
              <a:t>…</a:t>
            </a:r>
            <a:r>
              <a:rPr lang="en-US" altLang="ja-JP"/>
              <a:t>M</a:t>
            </a:r>
            <a:r>
              <a:rPr kumimoji="1" lang="en-US" altLang="ja-JP" smtClean="0"/>
              <a:t>HD</a:t>
            </a:r>
            <a:r>
              <a:rPr kumimoji="1" lang="ja-JP" altLang="en-US" dirty="0" smtClean="0"/>
              <a:t>方程式の数値計算を理解する</a:t>
            </a:r>
            <a:endParaRPr kumimoji="1" lang="en-US" altLang="ja-JP" dirty="0" smtClean="0"/>
          </a:p>
          <a:p>
            <a:endParaRPr lang="en-US" altLang="ja-JP" dirty="0"/>
          </a:p>
          <a:p>
            <a:r>
              <a:rPr kumimoji="1" lang="ja-JP" altLang="en-US" dirty="0" smtClean="0"/>
              <a:t>成果</a:t>
            </a:r>
            <a:r>
              <a:rPr kumimoji="1" lang="en-US" altLang="ja-JP" dirty="0" smtClean="0"/>
              <a:t>…1</a:t>
            </a:r>
            <a:r>
              <a:rPr kumimoji="1" lang="ja-JP" altLang="en-US" dirty="0" smtClean="0"/>
              <a:t>次元の衝撃波管問題を</a:t>
            </a:r>
            <a:r>
              <a:rPr kumimoji="1" lang="en-US" altLang="ja-JP" dirty="0" smtClean="0"/>
              <a:t>HLLD</a:t>
            </a:r>
            <a:r>
              <a:rPr kumimoji="1" lang="ja-JP" altLang="en-US" dirty="0" smtClean="0"/>
              <a:t>を用いて、</a:t>
            </a:r>
            <a:endParaRPr kumimoji="1" lang="en-US" altLang="ja-JP" dirty="0" smtClean="0"/>
          </a:p>
          <a:p>
            <a:pPr marL="0" indent="0">
              <a:buNone/>
            </a:pPr>
            <a:r>
              <a:rPr lang="ja-JP" altLang="en-US" dirty="0"/>
              <a:t>　</a:t>
            </a:r>
            <a:r>
              <a:rPr lang="ja-JP" altLang="en-US" dirty="0" smtClean="0"/>
              <a:t>　　　</a:t>
            </a:r>
            <a:r>
              <a:rPr lang="en-US" altLang="ja-JP" dirty="0" smtClean="0"/>
              <a:t>1</a:t>
            </a:r>
            <a:r>
              <a:rPr lang="ja-JP" altLang="en-US" dirty="0" smtClean="0"/>
              <a:t>次精度、</a:t>
            </a:r>
            <a:r>
              <a:rPr lang="en-US" altLang="ja-JP" dirty="0" smtClean="0"/>
              <a:t>2</a:t>
            </a:r>
            <a:r>
              <a:rPr lang="ja-JP" altLang="en-US" dirty="0" smtClean="0"/>
              <a:t>次精度で</a:t>
            </a:r>
            <a:r>
              <a:rPr kumimoji="1" lang="ja-JP" altLang="en-US" dirty="0" smtClean="0"/>
              <a:t>解いた</a:t>
            </a:r>
            <a:endParaRPr kumimoji="1" lang="en-US" altLang="ja-JP" dirty="0" smtClean="0"/>
          </a:p>
          <a:p>
            <a:endParaRPr lang="en-US" altLang="ja-JP" dirty="0"/>
          </a:p>
          <a:p>
            <a:endParaRPr kumimoji="1" lang="ja-JP" altLang="en-US" dirty="0"/>
          </a:p>
        </p:txBody>
      </p:sp>
    </p:spTree>
    <p:extLst>
      <p:ext uri="{BB962C8B-B14F-4D97-AF65-F5344CB8AC3E}">
        <p14:creationId xmlns:p14="http://schemas.microsoft.com/office/powerpoint/2010/main" val="2804901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計算</a:t>
            </a:r>
            <a:r>
              <a:rPr lang="ja-JP" altLang="en-US" dirty="0"/>
              <a:t>結果</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962120"/>
            <a:ext cx="3330633" cy="2497975"/>
          </a:xfrm>
          <a:prstGeom prst="rect">
            <a:avLst/>
          </a:prstGeom>
        </p:spPr>
      </p:pic>
      <mc:AlternateContent xmlns:mc="http://schemas.openxmlformats.org/markup-compatibility/2006">
        <mc:Choice xmlns:a14="http://schemas.microsoft.com/office/drawing/2010/main" Requires="a14">
          <p:sp>
            <p:nvSpPr>
              <p:cNvPr id="5" name="テキスト ボックス 4"/>
              <p:cNvSpPr txBox="1"/>
              <p:nvPr/>
            </p:nvSpPr>
            <p:spPr>
              <a:xfrm>
                <a:off x="590763" y="4072607"/>
                <a:ext cx="198388" cy="27699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kumimoji="1" lang="en-US" altLang="ja-JP" b="0" i="1" smtClean="0">
                          <a:latin typeface="Cambria Math" panose="02040503050406030204" pitchFamily="18" charset="0"/>
                        </a:rPr>
                        <m:t>𝜌</m:t>
                      </m:r>
                    </m:oMath>
                  </m:oMathPara>
                </a14:m>
                <a:endParaRPr kumimoji="1" lang="en-US" altLang="ja-JP" b="0" dirty="0" smtClean="0"/>
              </a:p>
            </p:txBody>
          </p:sp>
        </mc:Choice>
        <mc:Fallback>
          <p:sp>
            <p:nvSpPr>
              <p:cNvPr id="5" name="テキスト ボックス 4"/>
              <p:cNvSpPr txBox="1">
                <a:spLocks noRot="1" noChangeAspect="1" noMove="1" noResize="1" noEditPoints="1" noAdjustHandles="1" noChangeArrowheads="1" noChangeShapeType="1" noTextEdit="1"/>
              </p:cNvSpPr>
              <p:nvPr/>
            </p:nvSpPr>
            <p:spPr>
              <a:xfrm>
                <a:off x="590763" y="4072607"/>
                <a:ext cx="198388" cy="276999"/>
              </a:xfrm>
              <a:prstGeom prst="rect">
                <a:avLst/>
              </a:prstGeom>
              <a:blipFill>
                <a:blip r:embed="rId3"/>
                <a:stretch>
                  <a:fillRect l="-28125" r="-25000" b="-23913"/>
                </a:stretch>
              </a:blipFill>
            </p:spPr>
            <p:txBody>
              <a:bodyPr/>
              <a:lstStyle/>
              <a:p>
                <a:r>
                  <a:rPr lang="ja-JP" altLang="en-US">
                    <a:noFill/>
                  </a:rPr>
                  <a:t> </a:t>
                </a:r>
              </a:p>
            </p:txBody>
          </p:sp>
        </mc:Fallback>
      </mc:AlternateContent>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254731" y="2920557"/>
            <a:ext cx="3386051" cy="2539538"/>
          </a:xfrm>
          <a:prstGeom prst="rect">
            <a:avLst/>
          </a:prstGeom>
        </p:spPr>
      </p:pic>
      <p:pic>
        <p:nvPicPr>
          <p:cNvPr id="7" name="図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58052" y="2915359"/>
            <a:ext cx="3455324" cy="2591493"/>
          </a:xfrm>
          <a:prstGeom prst="rect">
            <a:avLst/>
          </a:prstGeom>
        </p:spPr>
      </p:pic>
      <p:sp>
        <p:nvSpPr>
          <p:cNvPr id="8" name="テキスト ボックス 7"/>
          <p:cNvSpPr txBox="1"/>
          <p:nvPr/>
        </p:nvSpPr>
        <p:spPr>
          <a:xfrm>
            <a:off x="1921625" y="2686848"/>
            <a:ext cx="1163782" cy="369332"/>
          </a:xfrm>
          <a:prstGeom prst="rect">
            <a:avLst/>
          </a:prstGeom>
          <a:noFill/>
        </p:spPr>
        <p:txBody>
          <a:bodyPr wrap="square" rtlCol="0">
            <a:spAutoFit/>
          </a:bodyPr>
          <a:lstStyle/>
          <a:p>
            <a:r>
              <a:rPr kumimoji="1" lang="en-US" altLang="ja-JP" dirty="0" smtClean="0"/>
              <a:t>1</a:t>
            </a:r>
            <a:r>
              <a:rPr kumimoji="1" lang="ja-JP" altLang="en-US" dirty="0" smtClean="0"/>
              <a:t>次精度</a:t>
            </a:r>
            <a:endParaRPr kumimoji="1" lang="ja-JP" altLang="en-US" dirty="0"/>
          </a:p>
        </p:txBody>
      </p:sp>
      <p:sp>
        <p:nvSpPr>
          <p:cNvPr id="9" name="テキスト ボックス 8"/>
          <p:cNvSpPr txBox="1"/>
          <p:nvPr/>
        </p:nvSpPr>
        <p:spPr>
          <a:xfrm>
            <a:off x="5365865" y="2686848"/>
            <a:ext cx="1163782" cy="369332"/>
          </a:xfrm>
          <a:prstGeom prst="rect">
            <a:avLst/>
          </a:prstGeom>
          <a:noFill/>
        </p:spPr>
        <p:txBody>
          <a:bodyPr wrap="square" rtlCol="0">
            <a:spAutoFit/>
          </a:bodyPr>
          <a:lstStyle/>
          <a:p>
            <a:r>
              <a:rPr lang="en-US" altLang="ja-JP" dirty="0"/>
              <a:t>2</a:t>
            </a:r>
            <a:r>
              <a:rPr kumimoji="1" lang="ja-JP" altLang="en-US" dirty="0" smtClean="0"/>
              <a:t>次精度</a:t>
            </a:r>
            <a:endParaRPr kumimoji="1" lang="ja-JP" altLang="en-US" dirty="0"/>
          </a:p>
        </p:txBody>
      </p:sp>
      <p:sp>
        <p:nvSpPr>
          <p:cNvPr id="10" name="テキスト ボックス 9"/>
          <p:cNvSpPr txBox="1"/>
          <p:nvPr/>
        </p:nvSpPr>
        <p:spPr>
          <a:xfrm>
            <a:off x="9005453" y="2686848"/>
            <a:ext cx="2239455" cy="369332"/>
          </a:xfrm>
          <a:prstGeom prst="rect">
            <a:avLst/>
          </a:prstGeom>
          <a:noFill/>
        </p:spPr>
        <p:txBody>
          <a:bodyPr wrap="square" rtlCol="0">
            <a:spAutoFit/>
          </a:bodyPr>
          <a:lstStyle/>
          <a:p>
            <a:r>
              <a:rPr lang="en-US" altLang="ja-JP" dirty="0"/>
              <a:t>2</a:t>
            </a:r>
            <a:r>
              <a:rPr kumimoji="1" lang="ja-JP" altLang="en-US" dirty="0" smtClean="0"/>
              <a:t>次精度</a:t>
            </a:r>
            <a:r>
              <a:rPr kumimoji="1" lang="en-US" altLang="ja-JP" dirty="0" smtClean="0"/>
              <a:t>(</a:t>
            </a:r>
            <a:r>
              <a:rPr kumimoji="1" lang="en-US" altLang="ja-JP" dirty="0" err="1" smtClean="0"/>
              <a:t>minmod</a:t>
            </a:r>
            <a:r>
              <a:rPr kumimoji="1" lang="en-US" altLang="ja-JP" dirty="0" smtClean="0"/>
              <a:t>)</a:t>
            </a:r>
            <a:endParaRPr kumimoji="1" lang="ja-JP" altLang="en-US" dirty="0"/>
          </a:p>
        </p:txBody>
      </p:sp>
      <p:pic>
        <p:nvPicPr>
          <p:cNvPr id="11" name="図 10"/>
          <p:cNvPicPr>
            <a:picLocks noChangeAspect="1"/>
          </p:cNvPicPr>
          <p:nvPr/>
        </p:nvPicPr>
        <p:blipFill>
          <a:blip r:embed="rId6"/>
          <a:stretch>
            <a:fillRect/>
          </a:stretch>
        </p:blipFill>
        <p:spPr>
          <a:xfrm rot="5400000">
            <a:off x="4543939" y="29177"/>
            <a:ext cx="2123911" cy="2986348"/>
          </a:xfrm>
          <a:prstGeom prst="rect">
            <a:avLst/>
          </a:prstGeom>
        </p:spPr>
      </p:pic>
      <p:sp>
        <p:nvSpPr>
          <p:cNvPr id="12" name="テキスト ボックス 11"/>
          <p:cNvSpPr txBox="1"/>
          <p:nvPr/>
        </p:nvSpPr>
        <p:spPr>
          <a:xfrm>
            <a:off x="1246909" y="5744095"/>
            <a:ext cx="2865811" cy="646331"/>
          </a:xfrm>
          <a:prstGeom prst="rect">
            <a:avLst/>
          </a:prstGeom>
          <a:noFill/>
        </p:spPr>
        <p:txBody>
          <a:bodyPr wrap="square" rtlCol="0">
            <a:spAutoFit/>
          </a:bodyPr>
          <a:lstStyle/>
          <a:p>
            <a:r>
              <a:rPr lang="ja-JP" altLang="en-US" dirty="0"/>
              <a:t>シャープ</a:t>
            </a:r>
            <a:r>
              <a:rPr lang="ja-JP" altLang="en-US" dirty="0" smtClean="0"/>
              <a:t>な構造のなまりが大きい</a:t>
            </a:r>
            <a:endParaRPr lang="en-US" altLang="ja-JP" dirty="0" smtClean="0"/>
          </a:p>
        </p:txBody>
      </p:sp>
      <p:sp>
        <p:nvSpPr>
          <p:cNvPr id="13" name="テキスト ボックス 12"/>
          <p:cNvSpPr txBox="1"/>
          <p:nvPr/>
        </p:nvSpPr>
        <p:spPr>
          <a:xfrm>
            <a:off x="4663094" y="5744095"/>
            <a:ext cx="2865811" cy="646331"/>
          </a:xfrm>
          <a:prstGeom prst="rect">
            <a:avLst/>
          </a:prstGeom>
          <a:noFill/>
        </p:spPr>
        <p:txBody>
          <a:bodyPr wrap="square" rtlCol="0">
            <a:spAutoFit/>
          </a:bodyPr>
          <a:lstStyle/>
          <a:p>
            <a:r>
              <a:rPr lang="ja-JP" altLang="en-US" dirty="0"/>
              <a:t>シャープ</a:t>
            </a:r>
            <a:r>
              <a:rPr lang="ja-JP" altLang="en-US" dirty="0" smtClean="0"/>
              <a:t>な構造のなまりが少ないががたつく</a:t>
            </a:r>
            <a:endParaRPr lang="en-US" altLang="ja-JP" dirty="0" smtClean="0"/>
          </a:p>
        </p:txBody>
      </p:sp>
      <p:sp>
        <p:nvSpPr>
          <p:cNvPr id="14" name="テキスト ボックス 13"/>
          <p:cNvSpPr txBox="1"/>
          <p:nvPr/>
        </p:nvSpPr>
        <p:spPr>
          <a:xfrm>
            <a:off x="8487989" y="5744095"/>
            <a:ext cx="2865811" cy="923330"/>
          </a:xfrm>
          <a:prstGeom prst="rect">
            <a:avLst/>
          </a:prstGeom>
          <a:noFill/>
        </p:spPr>
        <p:txBody>
          <a:bodyPr wrap="square" rtlCol="0">
            <a:spAutoFit/>
          </a:bodyPr>
          <a:lstStyle/>
          <a:p>
            <a:r>
              <a:rPr lang="ja-JP" altLang="en-US" dirty="0"/>
              <a:t>シャープ</a:t>
            </a:r>
            <a:r>
              <a:rPr lang="ja-JP" altLang="en-US" dirty="0" smtClean="0"/>
              <a:t>な構造のなまりが少なく、がたつきも少ない</a:t>
            </a:r>
            <a:endParaRPr lang="en-US" altLang="ja-JP" dirty="0" smtClean="0"/>
          </a:p>
        </p:txBody>
      </p:sp>
    </p:spTree>
    <p:extLst>
      <p:ext uri="{BB962C8B-B14F-4D97-AF65-F5344CB8AC3E}">
        <p14:creationId xmlns:p14="http://schemas.microsoft.com/office/powerpoint/2010/main" val="80443324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85</Words>
  <Application>Microsoft Office PowerPoint</Application>
  <PresentationFormat>ワイド画面</PresentationFormat>
  <Paragraphs>22</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游ゴシック</vt:lpstr>
      <vt:lpstr>游ゴシック Light</vt:lpstr>
      <vt:lpstr>Arial</vt:lpstr>
      <vt:lpstr>Cambria Math</vt:lpstr>
      <vt:lpstr>Office テーマ</vt:lpstr>
      <vt:lpstr>サマースクール報告</vt:lpstr>
      <vt:lpstr>研究紹介</vt:lpstr>
      <vt:lpstr>サマースクールの参加動機、成果</vt:lpstr>
      <vt:lpstr>計算結果</vt:lpstr>
    </vt:vector>
  </TitlesOfParts>
  <Company>千葉大学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サマースクール報告</dc:title>
  <dc:creator>総合メディア基盤センター</dc:creator>
  <cp:lastModifiedBy>総合メディア基盤センター</cp:lastModifiedBy>
  <cp:revision>5</cp:revision>
  <dcterms:created xsi:type="dcterms:W3CDTF">2019-08-30T03:30:04Z</dcterms:created>
  <dcterms:modified xsi:type="dcterms:W3CDTF">2019-08-30T06:42:36Z</dcterms:modified>
</cp:coreProperties>
</file>