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CE66A-9209-40D8-8E2E-EC29562D1182}" type="datetimeFigureOut">
              <a:rPr kumimoji="1" lang="ja-JP" altLang="en-US" smtClean="0"/>
              <a:t>2019/8/30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B7987-57B6-43EC-BC8B-A1CD199B92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7379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CE66A-9209-40D8-8E2E-EC29562D1182}" type="datetimeFigureOut">
              <a:rPr kumimoji="1" lang="ja-JP" altLang="en-US" smtClean="0"/>
              <a:t>2019/8/30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B7987-57B6-43EC-BC8B-A1CD199B92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4023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CE66A-9209-40D8-8E2E-EC29562D1182}" type="datetimeFigureOut">
              <a:rPr kumimoji="1" lang="ja-JP" altLang="en-US" smtClean="0"/>
              <a:t>2019/8/30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B7987-57B6-43EC-BC8B-A1CD199B92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1846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CE66A-9209-40D8-8E2E-EC29562D1182}" type="datetimeFigureOut">
              <a:rPr kumimoji="1" lang="ja-JP" altLang="en-US" smtClean="0"/>
              <a:t>2019/8/30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B7987-57B6-43EC-BC8B-A1CD199B92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518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CE66A-9209-40D8-8E2E-EC29562D1182}" type="datetimeFigureOut">
              <a:rPr kumimoji="1" lang="ja-JP" altLang="en-US" smtClean="0"/>
              <a:t>2019/8/30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B7987-57B6-43EC-BC8B-A1CD199B92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0552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CE66A-9209-40D8-8E2E-EC29562D1182}" type="datetimeFigureOut">
              <a:rPr kumimoji="1" lang="ja-JP" altLang="en-US" smtClean="0"/>
              <a:t>2019/8/30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B7987-57B6-43EC-BC8B-A1CD199B92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8242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CE66A-9209-40D8-8E2E-EC29562D1182}" type="datetimeFigureOut">
              <a:rPr kumimoji="1" lang="ja-JP" altLang="en-US" smtClean="0"/>
              <a:t>2019/8/30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B7987-57B6-43EC-BC8B-A1CD199B92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1123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CE66A-9209-40D8-8E2E-EC29562D1182}" type="datetimeFigureOut">
              <a:rPr kumimoji="1" lang="ja-JP" altLang="en-US" smtClean="0"/>
              <a:t>2019/8/30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B7987-57B6-43EC-BC8B-A1CD199B92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4155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CE66A-9209-40D8-8E2E-EC29562D1182}" type="datetimeFigureOut">
              <a:rPr kumimoji="1" lang="ja-JP" altLang="en-US" smtClean="0"/>
              <a:t>2019/8/30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B7987-57B6-43EC-BC8B-A1CD199B92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253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CE66A-9209-40D8-8E2E-EC29562D1182}" type="datetimeFigureOut">
              <a:rPr kumimoji="1" lang="ja-JP" altLang="en-US" smtClean="0"/>
              <a:t>2019/8/30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B7987-57B6-43EC-BC8B-A1CD199B92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2846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CE66A-9209-40D8-8E2E-EC29562D1182}" type="datetimeFigureOut">
              <a:rPr kumimoji="1" lang="ja-JP" altLang="en-US" smtClean="0"/>
              <a:t>2019/8/30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B7987-57B6-43EC-BC8B-A1CD199B92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0582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CE66A-9209-40D8-8E2E-EC29562D1182}" type="datetimeFigureOut">
              <a:rPr kumimoji="1" lang="ja-JP" altLang="en-US" smtClean="0"/>
              <a:t>2019/8/30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AB7987-57B6-43EC-BC8B-A1CD199B92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5659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tro.phys.s.chiba-u.ac.jp/cans/doc/index.html" TargetMode="External"/><Relationship Id="rId2" Type="http://schemas.openxmlformats.org/officeDocument/2006/relationships/hyperlink" Target="https://home.hiroshima-u.ac.jp/miyoshi/SS2019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>2</a:t>
            </a:r>
            <a:r>
              <a:rPr lang="en-US" altLang="ja-JP" dirty="0" smtClean="0"/>
              <a:t>DMHD</a:t>
            </a:r>
            <a:r>
              <a:rPr lang="ja-JP" altLang="en-US" dirty="0" smtClean="0"/>
              <a:t>コードの作成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名古屋大学　宇宙地球環境研究所</a:t>
            </a:r>
            <a:endParaRPr kumimoji="1" lang="en-US" altLang="ja-JP" dirty="0" smtClean="0"/>
          </a:p>
          <a:p>
            <a:r>
              <a:rPr lang="en-US" altLang="ja-JP" dirty="0" smtClean="0"/>
              <a:t>M1</a:t>
            </a:r>
            <a:r>
              <a:rPr lang="ja-JP" altLang="en-US" dirty="0" smtClean="0"/>
              <a:t>　村上享平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18090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目的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kumimoji="1" lang="ja-JP" altLang="en-US" dirty="0" smtClean="0"/>
              <a:t>研究で</a:t>
            </a:r>
            <a:r>
              <a:rPr kumimoji="1" lang="en-US" altLang="ja-JP" dirty="0" smtClean="0"/>
              <a:t>2D</a:t>
            </a:r>
            <a:r>
              <a:rPr kumimoji="1" lang="ja-JP" altLang="en-US" dirty="0" smtClean="0"/>
              <a:t>理想</a:t>
            </a:r>
            <a:r>
              <a:rPr kumimoji="1" lang="en-US" altLang="ja-JP" dirty="0" smtClean="0"/>
              <a:t>MHD</a:t>
            </a:r>
            <a:r>
              <a:rPr kumimoji="1" lang="ja-JP" altLang="en-US" dirty="0" smtClean="0"/>
              <a:t>→</a:t>
            </a:r>
            <a:r>
              <a:rPr kumimoji="1" lang="en-US" altLang="ja-JP" dirty="0" smtClean="0"/>
              <a:t>2DHallMHD</a:t>
            </a:r>
            <a:r>
              <a:rPr kumimoji="1" lang="ja-JP" altLang="en-US" dirty="0" smtClean="0"/>
              <a:t>にする</a:t>
            </a:r>
            <a:endParaRPr kumimoji="1" lang="en-US" altLang="ja-JP" dirty="0" smtClean="0"/>
          </a:p>
          <a:p>
            <a:pPr marL="0" indent="0" algn="ctr">
              <a:buNone/>
            </a:pPr>
            <a:r>
              <a:rPr lang="ja-JP" altLang="en-US" dirty="0" smtClean="0"/>
              <a:t>⇓</a:t>
            </a:r>
            <a:endParaRPr lang="en-US" altLang="ja-JP" dirty="0"/>
          </a:p>
          <a:p>
            <a:pPr marL="0" indent="0" algn="ctr">
              <a:buNone/>
            </a:pPr>
            <a:r>
              <a:rPr kumimoji="1" lang="ja-JP" altLang="en-US" dirty="0" smtClean="0"/>
              <a:t>理想</a:t>
            </a:r>
            <a:r>
              <a:rPr kumimoji="1" lang="en-US" altLang="ja-JP" dirty="0" smtClean="0"/>
              <a:t>MHD</a:t>
            </a:r>
            <a:r>
              <a:rPr kumimoji="1" lang="ja-JP" altLang="en-US" dirty="0" smtClean="0"/>
              <a:t>を理解する</a:t>
            </a:r>
            <a:endParaRPr kumimoji="1" lang="en-US" altLang="ja-JP" dirty="0" smtClean="0"/>
          </a:p>
          <a:p>
            <a:pPr marL="0" indent="0" algn="ctr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今回</a:t>
            </a:r>
            <a:r>
              <a:rPr lang="ja-JP" altLang="en-US" dirty="0" smtClean="0"/>
              <a:t>の</a:t>
            </a:r>
            <a:r>
              <a:rPr lang="ja-JP" altLang="en-US" dirty="0"/>
              <a:t>目的</a:t>
            </a:r>
            <a:endParaRPr lang="en-US" altLang="ja-JP" dirty="0"/>
          </a:p>
          <a:p>
            <a:pPr marL="0" indent="0">
              <a:buNone/>
            </a:pP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次精度線形移流方程式→</a:t>
            </a:r>
            <a:r>
              <a:rPr kumimoji="1" lang="en-US" altLang="ja-JP" dirty="0" smtClean="0"/>
              <a:t>2DMHD</a:t>
            </a:r>
            <a:r>
              <a:rPr kumimoji="1" lang="ja-JP" altLang="en-US" dirty="0" smtClean="0"/>
              <a:t>方程式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28649" y="5378335"/>
            <a:ext cx="58469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参考</a:t>
            </a:r>
            <a:endParaRPr kumimoji="1" lang="en-US" altLang="ja-JP" dirty="0" smtClean="0"/>
          </a:p>
          <a:p>
            <a:r>
              <a:rPr kumimoji="1" lang="en-US" altLang="ja-JP" dirty="0" smtClean="0">
                <a:hlinkClick r:id="rId2"/>
              </a:rPr>
              <a:t>https://home.Hiroshima-u.ac.jp/miyoshi/SS2019/</a:t>
            </a:r>
            <a:endParaRPr kumimoji="1" lang="en-US" altLang="ja-JP" dirty="0" smtClean="0"/>
          </a:p>
          <a:p>
            <a:r>
              <a:rPr kumimoji="1" lang="en-US" altLang="ja-JP" dirty="0" smtClean="0">
                <a:hlinkClick r:id="rId3"/>
              </a:rPr>
              <a:t>http://www.astro.phys.s.chiba-u.ac.jp/cans/doc/index.html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952725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/>
              <a:t>手法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HLL</a:t>
            </a:r>
            <a:r>
              <a:rPr kumimoji="1" lang="ja-JP" altLang="en-US" dirty="0" smtClean="0"/>
              <a:t>型近似リーマン解法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en-US" altLang="ja-JP" dirty="0" smtClean="0"/>
              <a:t>MUSCL</a:t>
            </a:r>
            <a:r>
              <a:rPr kumimoji="1" lang="ja-JP" altLang="en-US" dirty="0" smtClean="0"/>
              <a:t>法</a:t>
            </a:r>
            <a:r>
              <a:rPr kumimoji="1" lang="en-US" altLang="ja-JP" dirty="0" smtClean="0"/>
              <a:t>(2</a:t>
            </a:r>
            <a:r>
              <a:rPr kumimoji="1" lang="ja-JP" altLang="en-US" dirty="0" smtClean="0"/>
              <a:t>次精度風上差分法</a:t>
            </a:r>
            <a:r>
              <a:rPr kumimoji="1" lang="en-US" altLang="ja-JP" dirty="0" smtClean="0"/>
              <a:t>)</a:t>
            </a:r>
          </a:p>
          <a:p>
            <a:endParaRPr lang="en-US" altLang="ja-JP" dirty="0"/>
          </a:p>
          <a:p>
            <a:r>
              <a:rPr kumimoji="1" lang="ja-JP" altLang="en-US" dirty="0" smtClean="0"/>
              <a:t>流束制限関数</a:t>
            </a:r>
            <a:r>
              <a:rPr kumimoji="1" lang="en-US" altLang="ja-JP" dirty="0" smtClean="0"/>
              <a:t>(CFL=0.4)</a:t>
            </a:r>
          </a:p>
          <a:p>
            <a:pPr marL="0" indent="0">
              <a:buNone/>
            </a:pPr>
            <a:r>
              <a:rPr kumimoji="1" lang="ja-JP" altLang="en-US" dirty="0" smtClean="0"/>
              <a:t>　</a:t>
            </a:r>
            <a:r>
              <a:rPr kumimoji="1" lang="en-US" altLang="ja-JP" dirty="0" err="1" smtClean="0"/>
              <a:t>minimod</a:t>
            </a:r>
            <a:r>
              <a:rPr kumimoji="1" lang="en-US" altLang="ja-JP" dirty="0" smtClean="0"/>
              <a:t> limiter</a:t>
            </a:r>
          </a:p>
          <a:p>
            <a:pPr marL="0" indent="0">
              <a:buNone/>
            </a:pPr>
            <a:r>
              <a:rPr lang="ja-JP" altLang="en-US" dirty="0" smtClean="0"/>
              <a:t>　</a:t>
            </a:r>
            <a:r>
              <a:rPr lang="en-US" altLang="ja-JP" dirty="0" err="1" smtClean="0"/>
              <a:t>monotonized</a:t>
            </a:r>
            <a:r>
              <a:rPr lang="en-US" altLang="ja-JP" dirty="0" smtClean="0"/>
              <a:t> central (MC) limiter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テキスト ボックス 3"/>
              <p:cNvSpPr txBox="1"/>
              <p:nvPr/>
            </p:nvSpPr>
            <p:spPr>
              <a:xfrm>
                <a:off x="4962698" y="4414058"/>
                <a:ext cx="284545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1" lang="el-GR" altLang="ja-JP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Φ</m:t>
                      </m:r>
                      <m:d>
                        <m:dPr>
                          <m:ctrlPr>
                            <a:rPr kumimoji="1" lang="el-GR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  <m:r>
                        <a:rPr kumimoji="1" lang="en-US" altLang="ja-JP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kumimoji="1" lang="en-US" altLang="ja-JP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max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⁡</m:t>
                      </m:r>
                      <m:d>
                        <m:d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</m:t>
                          </m:r>
                          <m:func>
                            <m:funcPr>
                              <m:ctrlPr>
                                <a:rPr kumimoji="1" lang="en-US" altLang="ja-JP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kumimoji="1" lang="en-US" altLang="ja-JP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min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kumimoji="1" lang="en-US" altLang="ja-JP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kumimoji="1" lang="en-US" altLang="ja-JP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1,</m:t>
                                  </m:r>
                                  <m:r>
                                    <a:rPr kumimoji="1" lang="en-US" altLang="ja-JP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d>
                            </m:e>
                          </m:func>
                          <m:r>
                            <m:rPr>
                              <m:nor/>
                            </m:rPr>
                            <a:rPr kumimoji="1" lang="ja-JP" altLang="en-US" dirty="0"/>
                            <m:t> </m:t>
                          </m:r>
                        </m:e>
                      </m:d>
                    </m:oMath>
                  </m:oMathPara>
                </a14:m>
                <a:endParaRPr kumimoji="1" lang="ja-JP" altLang="en-US" dirty="0"/>
              </a:p>
            </p:txBody>
          </p:sp>
        </mc:Choice>
        <mc:Fallback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2698" y="4414058"/>
                <a:ext cx="2845459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テキスト ボックス 4"/>
              <p:cNvSpPr txBox="1"/>
              <p:nvPr/>
            </p:nvSpPr>
            <p:spPr>
              <a:xfrm>
                <a:off x="5031971" y="5372792"/>
                <a:ext cx="39742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1" lang="el-GR" altLang="ja-JP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Φ</m:t>
                      </m:r>
                      <m:d>
                        <m:dPr>
                          <m:ctrlPr>
                            <a:rPr kumimoji="1" lang="el-GR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  <m:r>
                        <a:rPr kumimoji="1" lang="en-US" altLang="ja-JP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kumimoji="1" lang="en-US" altLang="ja-JP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max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⁡</m:t>
                      </m:r>
                      <m:d>
                        <m:d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</m:t>
                          </m:r>
                          <m:func>
                            <m:funcPr>
                              <m:ctrlPr>
                                <a:rPr kumimoji="1" lang="en-US" altLang="ja-JP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kumimoji="1" lang="en-US" altLang="ja-JP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min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kumimoji="1" lang="en-US" altLang="ja-JP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kumimoji="1" lang="en-US" altLang="ja-JP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kumimoji="1" lang="en-US" altLang="ja-JP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  <m:r>
                                    <a:rPr kumimoji="1" lang="en-US" altLang="ja-JP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kumimoji="1" lang="en-US" altLang="ja-JP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(1+</m:t>
                                  </m:r>
                                  <m:r>
                                    <a:rPr kumimoji="1" lang="en-US" altLang="ja-JP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  <m:r>
                                    <a:rPr kumimoji="1" lang="en-US" altLang="ja-JP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)/2,2</m:t>
                                  </m:r>
                                </m:e>
                              </m:d>
                            </m:e>
                          </m:func>
                          <m:r>
                            <m:rPr>
                              <m:nor/>
                            </m:rPr>
                            <a:rPr kumimoji="1" lang="ja-JP" altLang="en-US" dirty="0"/>
                            <m:t> </m:t>
                          </m:r>
                        </m:e>
                      </m:d>
                    </m:oMath>
                  </m:oMathPara>
                </a14:m>
                <a:endParaRPr kumimoji="1" lang="ja-JP" altLang="en-US" dirty="0"/>
              </a:p>
            </p:txBody>
          </p:sp>
        </mc:Choice>
        <mc:Fallback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1971" y="5372792"/>
                <a:ext cx="3974229" cy="369332"/>
              </a:xfrm>
              <a:prstGeom prst="rect">
                <a:avLst/>
              </a:prstGeom>
              <a:blipFill>
                <a:blip r:embed="rId3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テキスト ボックス 5"/>
              <p:cNvSpPr txBox="1"/>
              <p:nvPr/>
            </p:nvSpPr>
            <p:spPr>
              <a:xfrm>
                <a:off x="7144435" y="3629251"/>
                <a:ext cx="1616340" cy="6999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bSup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Sup>
                            <m:sSubSupPr>
                              <m:ctrlP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  <m:sup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bSup>
                        </m:num>
                        <m:den>
                          <m:sSubSup>
                            <m:sSubSupPr>
                              <m:ctrlP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  <m:sup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bSup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Sup>
                            <m:sSubSupPr>
                              <m:ctrlP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>
          <p:sp>
            <p:nvSpPr>
              <p:cNvPr id="6" name="テキスト ボックス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4435" y="3629251"/>
                <a:ext cx="1616340" cy="69993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72912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Orszag</a:t>
            </a:r>
            <a:r>
              <a:rPr kumimoji="1" lang="en-US" altLang="ja-JP" dirty="0" smtClean="0"/>
              <a:t>-Tang</a:t>
            </a:r>
            <a:r>
              <a:rPr lang="ja-JP" altLang="en-US" dirty="0" smtClean="0"/>
              <a:t>渦</a:t>
            </a:r>
            <a:r>
              <a:rPr lang="ja-JP" altLang="en-US" dirty="0"/>
              <a:t>問題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コンテンツ プレースホルダー 4"/>
              <p:cNvSpPr>
                <a:spLocks noGrp="1"/>
              </p:cNvSpPr>
              <p:nvPr>
                <p:ph sz="half" idx="1"/>
              </p:nvPr>
            </p:nvSpPr>
            <p:spPr>
              <a:xfrm>
                <a:off x="628650" y="1825624"/>
                <a:ext cx="3886200" cy="4600113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kumimoji="1" lang="ja-JP" altLang="en-US" dirty="0" smtClean="0"/>
                  <a:t>初期条件</a:t>
                </a:r>
                <a:endParaRPr kumimoji="1" lang="en-US" altLang="ja-JP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i="1" smtClean="0">
                          <a:latin typeface="Cambria Math" panose="02040503050406030204" pitchFamily="18" charset="0"/>
                        </a:rPr>
                        <m:t>𝛾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type m:val="lin"/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1" lang="en-US" altLang="ja-JP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b="0" i="1" smtClean="0">
                          <a:latin typeface="Cambria Math" panose="02040503050406030204" pitchFamily="18" charset="0"/>
                        </a:rPr>
                        <m:t>𝜌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ja-JP" altLang="en-US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p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1" lang="en-US" altLang="ja-JP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1" lang="ja-JP" altLang="en-US" b="0" i="1" smtClean="0">
                          <a:latin typeface="Cambria Math" panose="02040503050406030204" pitchFamily="18" charset="0"/>
                        </a:rPr>
                        <m:t>𝛾</m:t>
                      </m:r>
                    </m:oMath>
                  </m:oMathPara>
                </a14:m>
                <a:endParaRPr kumimoji="1" lang="en-US" altLang="ja-JP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=−</m:t>
                      </m:r>
                      <m:func>
                        <m:func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kumimoji="1" lang="en-US" altLang="ja-JP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kumimoji="1" lang="en-US" altLang="ja-JP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n-US" altLang="ja-JP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ja-JP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altLang="ja-JP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altLang="ja-JP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altLang="ja-JP" i="1">
                          <a:latin typeface="Cambria Math" panose="02040503050406030204" pitchFamily="18" charset="0"/>
                        </a:rPr>
                        <m:t>=−</m:t>
                      </m:r>
                      <m:func>
                        <m:func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ja-JP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𝑌</m:t>
                          </m:r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altLang="ja-JP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n-US" altLang="ja-JP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ja-JP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altLang="ja-JP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r>
                        <a:rPr lang="en-US" altLang="ja-JP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altLang="ja-JP" dirty="0" smtClean="0"/>
              </a:p>
              <a:p>
                <a:r>
                  <a:rPr lang="ja-JP" altLang="en-US" dirty="0" smtClean="0"/>
                  <a:t>境界条件</a:t>
                </a:r>
                <a:endParaRPr lang="en-US" altLang="ja-JP" dirty="0" smtClean="0"/>
              </a:p>
              <a:p>
                <a:pPr marL="0" indent="0">
                  <a:buNone/>
                </a:pPr>
                <a:r>
                  <a:rPr lang="ja-JP" altLang="en-US" dirty="0"/>
                  <a:t>　</a:t>
                </a:r>
                <a:r>
                  <a:rPr lang="ja-JP" altLang="en-US" dirty="0" smtClean="0"/>
                  <a:t>周期境界条件</a:t>
                </a:r>
                <a:endParaRPr lang="en-US" altLang="ja-JP" dirty="0"/>
              </a:p>
              <a:p>
                <a:pPr marL="0" indent="0">
                  <a:buNone/>
                </a:pPr>
                <a:endParaRPr lang="en-US" altLang="ja-JP" dirty="0"/>
              </a:p>
              <a:p>
                <a:pPr marL="0" indent="0">
                  <a:buNone/>
                </a:pPr>
                <a:endParaRPr lang="en-US" altLang="ja-JP" dirty="0"/>
              </a:p>
              <a:p>
                <a:pPr marL="0" indent="0">
                  <a:buNone/>
                </a:pPr>
                <a:endParaRPr lang="en-US" altLang="ja-JP" dirty="0"/>
              </a:p>
              <a:p>
                <a:pPr marL="0" indent="0">
                  <a:buNone/>
                </a:pPr>
                <a:endParaRPr kumimoji="1" lang="ja-JP" altLang="en-US" dirty="0"/>
              </a:p>
            </p:txBody>
          </p:sp>
        </mc:Choice>
        <mc:Fallback>
          <p:sp>
            <p:nvSpPr>
              <p:cNvPr id="5" name="コンテンツ プレースホルダー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628650" y="1825624"/>
                <a:ext cx="3886200" cy="4600113"/>
              </a:xfrm>
              <a:blipFill>
                <a:blip r:embed="rId2"/>
                <a:stretch>
                  <a:fillRect l="-2351" t="-7020" b="-278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コンテンツ プレースホルダー 6"/>
          <p:cNvPicPr>
            <a:picLocks noGrp="1" noChangeAspect="1"/>
          </p:cNvPicPr>
          <p:nvPr>
            <p:ph sz="half" idx="2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700"/>
          <a:stretch/>
        </p:blipFill>
        <p:spPr>
          <a:xfrm>
            <a:off x="4828654" y="1965715"/>
            <a:ext cx="3766705" cy="3981762"/>
          </a:xfr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" name="テキスト ボックス 7"/>
              <p:cNvSpPr txBox="1"/>
              <p:nvPr/>
            </p:nvSpPr>
            <p:spPr>
              <a:xfrm>
                <a:off x="5082711" y="5947477"/>
                <a:ext cx="325858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dirty="0" smtClean="0"/>
                  <a:t>時刻</a:t>
                </a:r>
                <a14:m>
                  <m:oMath xmlns:m="http://schemas.openxmlformats.org/officeDocument/2006/math"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kumimoji="1" lang="ja-JP" altLang="en-US" b="0" i="1" smtClean="0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kumimoji="1" lang="ja-JP" altLang="en-US" dirty="0" smtClean="0"/>
                  <a:t>における温度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1" lang="en-US" altLang="ja-JP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lin"/>
                            <m:ctrlPr>
                              <a:rPr kumimoji="1" lang="en-US" altLang="ja-JP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num>
                          <m:den>
                            <m:r>
                              <a:rPr kumimoji="1" lang="ja-JP" altLang="en-US" i="1" smtClean="0">
                                <a:latin typeface="Cambria Math" panose="02040503050406030204" pitchFamily="18" charset="0"/>
                              </a:rPr>
                              <m:t>𝜌</m:t>
                            </m:r>
                          </m:den>
                        </m:f>
                      </m:e>
                    </m:d>
                  </m:oMath>
                </a14:m>
                <a:endParaRPr kumimoji="1" lang="ja-JP" altLang="en-US" dirty="0"/>
              </a:p>
            </p:txBody>
          </p:sp>
        </mc:Choice>
        <mc:Fallback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2711" y="5947477"/>
                <a:ext cx="3258589" cy="369332"/>
              </a:xfrm>
              <a:prstGeom prst="rect">
                <a:avLst/>
              </a:prstGeom>
              <a:blipFill>
                <a:blip r:embed="rId4"/>
                <a:stretch>
                  <a:fillRect l="-1685" t="-118333" r="-11049" b="-180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テキスト ボックス 8"/>
              <p:cNvSpPr txBox="1"/>
              <p:nvPr/>
            </p:nvSpPr>
            <p:spPr>
              <a:xfrm>
                <a:off x="6022050" y="1965715"/>
                <a:ext cx="162435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𝑋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𝑌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≤2</m:t>
                      </m:r>
                      <m:r>
                        <a:rPr kumimoji="1" lang="ja-JP" alt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2050" y="1965715"/>
                <a:ext cx="1624355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70172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結果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idx="1"/>
          </p:nvPr>
        </p:nvSpPr>
        <p:spPr>
          <a:xfrm>
            <a:off x="629842" y="1415155"/>
            <a:ext cx="3868340" cy="823912"/>
          </a:xfrm>
        </p:spPr>
        <p:txBody>
          <a:bodyPr/>
          <a:lstStyle/>
          <a:p>
            <a:r>
              <a:rPr kumimoji="1" lang="en-US" altLang="ja-JP" dirty="0" err="1" smtClean="0"/>
              <a:t>Minimod</a:t>
            </a:r>
            <a:r>
              <a:rPr kumimoji="1" lang="en-US" altLang="ja-JP" dirty="0" smtClean="0"/>
              <a:t> limiter</a:t>
            </a:r>
            <a:endParaRPr kumimoji="1" lang="ja-JP" altLang="en-US" dirty="0"/>
          </a:p>
        </p:txBody>
      </p:sp>
      <p:pic>
        <p:nvPicPr>
          <p:cNvPr id="9" name="コンテンツ プレースホルダー 8"/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63" t="13049" r="14657" b="12462"/>
          <a:stretch/>
        </p:blipFill>
        <p:spPr>
          <a:xfrm>
            <a:off x="629840" y="2593570"/>
            <a:ext cx="3554907" cy="3000895"/>
          </a:xfrm>
        </p:spPr>
      </p:pic>
      <p:sp>
        <p:nvSpPr>
          <p:cNvPr id="7" name="テキスト プレースホルダー 6"/>
          <p:cNvSpPr>
            <a:spLocks noGrp="1"/>
          </p:cNvSpPr>
          <p:nvPr>
            <p:ph type="body" sz="quarter" idx="3"/>
          </p:nvPr>
        </p:nvSpPr>
        <p:spPr>
          <a:xfrm>
            <a:off x="4629150" y="1415155"/>
            <a:ext cx="3887391" cy="823912"/>
          </a:xfrm>
        </p:spPr>
        <p:txBody>
          <a:bodyPr/>
          <a:lstStyle/>
          <a:p>
            <a:r>
              <a:rPr kumimoji="1" lang="en-US" altLang="ja-JP" dirty="0" smtClean="0"/>
              <a:t>MC limiter</a:t>
            </a:r>
            <a:endParaRPr kumimoji="1" lang="ja-JP" altLang="en-US" dirty="0"/>
          </a:p>
        </p:txBody>
      </p:sp>
      <p:pic>
        <p:nvPicPr>
          <p:cNvPr id="10" name="コンテンツ プレースホルダー 9"/>
          <p:cNvPicPr>
            <a:picLocks noGrp="1" noChangeAspect="1"/>
          </p:cNvPicPr>
          <p:nvPr>
            <p:ph sz="quarter" idx="4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70" t="14370" r="14660" b="13217"/>
          <a:stretch/>
        </p:blipFill>
        <p:spPr>
          <a:xfrm>
            <a:off x="4629150" y="2593570"/>
            <a:ext cx="3650695" cy="3000895"/>
          </a:xfrm>
        </p:spPr>
      </p:pic>
      <p:sp>
        <p:nvSpPr>
          <p:cNvPr id="11" name="テキスト ボックス 10"/>
          <p:cNvSpPr txBox="1"/>
          <p:nvPr/>
        </p:nvSpPr>
        <p:spPr>
          <a:xfrm>
            <a:off x="629840" y="5777345"/>
            <a:ext cx="81147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|div B|</a:t>
            </a:r>
            <a:r>
              <a:rPr kumimoji="1" lang="ja-JP" altLang="en-US" dirty="0" smtClean="0"/>
              <a:t>による影響は見られなかった→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次精度が原因</a:t>
            </a:r>
            <a:endParaRPr kumimoji="1" lang="en-US" altLang="ja-JP" dirty="0" smtClean="0"/>
          </a:p>
          <a:p>
            <a:r>
              <a:rPr kumimoji="1" lang="en-US" altLang="ja-JP" dirty="0" err="1" smtClean="0"/>
              <a:t>Minimod</a:t>
            </a:r>
            <a:r>
              <a:rPr kumimoji="1" lang="ja-JP" altLang="en-US" dirty="0" smtClean="0"/>
              <a:t>では滑らかに</a:t>
            </a:r>
            <a:r>
              <a:rPr kumimoji="1" lang="en-US" altLang="ja-JP" dirty="0" smtClean="0"/>
              <a:t>MC</a:t>
            </a:r>
            <a:r>
              <a:rPr kumimoji="1" lang="ja-JP" altLang="en-US" dirty="0" smtClean="0"/>
              <a:t>では</a:t>
            </a:r>
            <a:r>
              <a:rPr kumimoji="1" lang="en-US" altLang="ja-JP" dirty="0" smtClean="0"/>
              <a:t>sharp</a:t>
            </a:r>
            <a:r>
              <a:rPr kumimoji="1" lang="ja-JP" altLang="en-US" dirty="0" smtClean="0"/>
              <a:t>になり、制限関数による違いが確認できた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テキスト ボックス 11"/>
              <p:cNvSpPr txBox="1"/>
              <p:nvPr/>
            </p:nvSpPr>
            <p:spPr>
              <a:xfrm>
                <a:off x="777998" y="2224238"/>
                <a:ext cx="325858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dirty="0" smtClean="0"/>
                  <a:t>時刻</a:t>
                </a:r>
                <a14:m>
                  <m:oMath xmlns:m="http://schemas.openxmlformats.org/officeDocument/2006/math"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kumimoji="1" lang="ja-JP" altLang="en-US" b="0" i="1" smtClean="0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kumimoji="1" lang="ja-JP" altLang="en-US" dirty="0" smtClean="0"/>
                  <a:t>における温度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1" lang="en-US" altLang="ja-JP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lin"/>
                            <m:ctrlPr>
                              <a:rPr kumimoji="1" lang="en-US" altLang="ja-JP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num>
                          <m:den>
                            <m:r>
                              <a:rPr kumimoji="1" lang="ja-JP" altLang="en-US" i="1" smtClean="0">
                                <a:latin typeface="Cambria Math" panose="02040503050406030204" pitchFamily="18" charset="0"/>
                              </a:rPr>
                              <m:t>𝜌</m:t>
                            </m:r>
                          </m:den>
                        </m:f>
                      </m:e>
                    </m:d>
                  </m:oMath>
                </a14:m>
                <a:endParaRPr kumimoji="1" lang="ja-JP" altLang="en-US" dirty="0"/>
              </a:p>
            </p:txBody>
          </p:sp>
        </mc:Choice>
        <mc:Fallback>
          <p:sp>
            <p:nvSpPr>
              <p:cNvPr id="12" name="テキスト ボックス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998" y="2224238"/>
                <a:ext cx="3258589" cy="369332"/>
              </a:xfrm>
              <a:prstGeom prst="rect">
                <a:avLst/>
              </a:prstGeom>
              <a:blipFill>
                <a:blip r:embed="rId4"/>
                <a:stretch>
                  <a:fillRect l="-1685" t="-118333" r="-11049" b="-180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テキスト ボックス 12"/>
              <p:cNvSpPr txBox="1"/>
              <p:nvPr/>
            </p:nvSpPr>
            <p:spPr>
              <a:xfrm>
                <a:off x="4825202" y="2224238"/>
                <a:ext cx="325858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dirty="0" smtClean="0"/>
                  <a:t>時刻</a:t>
                </a:r>
                <a14:m>
                  <m:oMath xmlns:m="http://schemas.openxmlformats.org/officeDocument/2006/math"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kumimoji="1" lang="ja-JP" altLang="en-US" b="0" i="1" smtClean="0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kumimoji="1" lang="ja-JP" altLang="en-US" dirty="0" smtClean="0"/>
                  <a:t>における温度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1" lang="en-US" altLang="ja-JP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lin"/>
                            <m:ctrlPr>
                              <a:rPr kumimoji="1" lang="en-US" altLang="ja-JP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num>
                          <m:den>
                            <m:r>
                              <a:rPr kumimoji="1" lang="ja-JP" altLang="en-US" i="1" smtClean="0">
                                <a:latin typeface="Cambria Math" panose="02040503050406030204" pitchFamily="18" charset="0"/>
                              </a:rPr>
                              <m:t>𝜌</m:t>
                            </m:r>
                          </m:den>
                        </m:f>
                      </m:e>
                    </m:d>
                  </m:oMath>
                </a14:m>
                <a:endParaRPr kumimoji="1" lang="ja-JP" altLang="en-US" dirty="0"/>
              </a:p>
            </p:txBody>
          </p:sp>
        </mc:Choice>
        <mc:Fallback>
          <p:sp>
            <p:nvSpPr>
              <p:cNvPr id="13" name="テキスト ボックス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5202" y="2224238"/>
                <a:ext cx="3258589" cy="369332"/>
              </a:xfrm>
              <a:prstGeom prst="rect">
                <a:avLst/>
              </a:prstGeom>
              <a:blipFill>
                <a:blip r:embed="rId5"/>
                <a:stretch>
                  <a:fillRect l="-1685" t="-118333" r="-11049" b="-180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直線矢印コネクタ 14"/>
          <p:cNvCxnSpPr/>
          <p:nvPr/>
        </p:nvCxnSpPr>
        <p:spPr>
          <a:xfrm>
            <a:off x="777998" y="5594465"/>
            <a:ext cx="310404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/>
          <p:nvPr/>
        </p:nvCxnSpPr>
        <p:spPr>
          <a:xfrm flipV="1">
            <a:off x="539655" y="2593570"/>
            <a:ext cx="15141" cy="28845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3864487" y="5408012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X</a:t>
            </a:r>
            <a:endParaRPr kumimoji="1" lang="ja-JP" altLang="en-US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27707" y="2439673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Y</a:t>
            </a:r>
            <a:endParaRPr kumimoji="1" lang="ja-JP" altLang="en-US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036587" y="3377709"/>
            <a:ext cx="461665" cy="127214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ja-JP">
                <a:latin typeface="Arial Unicode MS"/>
              </a:rPr>
              <a:t>temperature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8397265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</TotalTime>
  <Words>146</Words>
  <Application>Microsoft Office PowerPoint</Application>
  <PresentationFormat>画面に合わせる (4:3)</PresentationFormat>
  <Paragraphs>51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3" baseType="lpstr">
      <vt:lpstr>Arial Unicode MS</vt:lpstr>
      <vt:lpstr>游ゴシック</vt:lpstr>
      <vt:lpstr>游ゴシック Light</vt:lpstr>
      <vt:lpstr>Arial</vt:lpstr>
      <vt:lpstr>Calibri</vt:lpstr>
      <vt:lpstr>Calibri Light</vt:lpstr>
      <vt:lpstr>Cambria Math</vt:lpstr>
      <vt:lpstr>Office テーマ</vt:lpstr>
      <vt:lpstr>2DMHDコードの作成</vt:lpstr>
      <vt:lpstr>目的</vt:lpstr>
      <vt:lpstr> 手法</vt:lpstr>
      <vt:lpstr>Orszag-Tang渦問題</vt:lpstr>
      <vt:lpstr>結果</vt:lpstr>
    </vt:vector>
  </TitlesOfParts>
  <Company>千葉大学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2D MHD</dc:title>
  <dc:creator>総合メディア基盤センター</dc:creator>
  <cp:lastModifiedBy>総合メディア基盤センター</cp:lastModifiedBy>
  <cp:revision>15</cp:revision>
  <dcterms:created xsi:type="dcterms:W3CDTF">2019-08-30T03:06:27Z</dcterms:created>
  <dcterms:modified xsi:type="dcterms:W3CDTF">2019-08-30T04:25:56Z</dcterms:modified>
</cp:coreProperties>
</file>