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44"/>
  </p:notesMasterIdLst>
  <p:sldIdLst>
    <p:sldId id="265" r:id="rId2"/>
    <p:sldId id="305" r:id="rId3"/>
    <p:sldId id="542" r:id="rId4"/>
    <p:sldId id="546" r:id="rId5"/>
    <p:sldId id="504" r:id="rId6"/>
    <p:sldId id="310" r:id="rId7"/>
    <p:sldId id="316" r:id="rId8"/>
    <p:sldId id="356" r:id="rId9"/>
    <p:sldId id="361" r:id="rId10"/>
    <p:sldId id="327" r:id="rId11"/>
    <p:sldId id="335" r:id="rId12"/>
    <p:sldId id="329" r:id="rId13"/>
    <p:sldId id="331" r:id="rId14"/>
    <p:sldId id="338" r:id="rId15"/>
    <p:sldId id="340" r:id="rId16"/>
    <p:sldId id="339" r:id="rId17"/>
    <p:sldId id="341" r:id="rId18"/>
    <p:sldId id="360" r:id="rId19"/>
    <p:sldId id="353" r:id="rId20"/>
    <p:sldId id="343" r:id="rId21"/>
    <p:sldId id="543" r:id="rId22"/>
    <p:sldId id="544" r:id="rId23"/>
    <p:sldId id="545" r:id="rId24"/>
    <p:sldId id="352" r:id="rId25"/>
    <p:sldId id="280" r:id="rId26"/>
    <p:sldId id="267" r:id="rId27"/>
    <p:sldId id="336" r:id="rId28"/>
    <p:sldId id="342" r:id="rId29"/>
    <p:sldId id="328" r:id="rId30"/>
    <p:sldId id="317" r:id="rId31"/>
    <p:sldId id="346" r:id="rId32"/>
    <p:sldId id="349" r:id="rId33"/>
    <p:sldId id="344" r:id="rId34"/>
    <p:sldId id="348" r:id="rId35"/>
    <p:sldId id="318" r:id="rId36"/>
    <p:sldId id="322" r:id="rId37"/>
    <p:sldId id="321" r:id="rId38"/>
    <p:sldId id="325" r:id="rId39"/>
    <p:sldId id="320" r:id="rId40"/>
    <p:sldId id="337" r:id="rId41"/>
    <p:sldId id="323" r:id="rId42"/>
    <p:sldId id="32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元谷臣吾" initials="元谷臣吾" lastIdx="1" clrIdx="0">
    <p:extLst>
      <p:ext uri="{19B8F6BF-5375-455C-9EA6-DF929625EA0E}">
        <p15:presenceInfo xmlns:p15="http://schemas.microsoft.com/office/powerpoint/2012/main" userId="479b017bc4adf3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C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79005" autoAdjust="0"/>
  </p:normalViewPr>
  <p:slideViewPr>
    <p:cSldViewPr snapToGrid="0">
      <p:cViewPr varScale="1">
        <p:scale>
          <a:sx n="77" d="100"/>
          <a:sy n="77" d="100"/>
        </p:scale>
        <p:origin x="3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4685-8F0D-4687-8CE0-DAACC7A2DECB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8E7E1-9587-4DB4-B4D6-0E7989A11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7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Alt+F5</a:t>
            </a:r>
            <a:r>
              <a:rPr kumimoji="1" lang="ja-JP" altLang="en-US" dirty="0"/>
              <a:t>で一気に発表者ビューを映し、</a:t>
            </a:r>
            <a:endParaRPr kumimoji="1" lang="en-US" altLang="ja-JP" dirty="0"/>
          </a:p>
          <a:p>
            <a:r>
              <a:rPr kumimoji="1" lang="ja-JP" altLang="en-US" dirty="0"/>
              <a:t>・そして、</a:t>
            </a:r>
            <a:r>
              <a:rPr kumimoji="1" lang="en-US" altLang="ja-JP" dirty="0"/>
              <a:t>Ctrl+(O</a:t>
            </a:r>
            <a:r>
              <a:rPr kumimoji="1" lang="ja-JP" altLang="en-US" dirty="0"/>
              <a:t>→</a:t>
            </a:r>
            <a:r>
              <a:rPr kumimoji="1" lang="en-US" altLang="ja-JP" dirty="0"/>
              <a:t>L)</a:t>
            </a:r>
            <a:r>
              <a:rPr kumimoji="1" lang="ja-JP" altLang="en-US" dirty="0"/>
              <a:t>で一気にレーザーポインタにできる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Fn+F10</a:t>
            </a:r>
            <a:r>
              <a:rPr kumimoji="1" lang="ja-JP" altLang="en-US" dirty="0"/>
              <a:t>で複製コマンド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E7E1-9587-4DB4-B4D6-0E7989A114A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E7E1-9587-4DB4-B4D6-0E7989A114A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94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E7E1-9587-4DB4-B4D6-0E7989A114A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76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E7E1-9587-4DB4-B4D6-0E7989A114A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23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EC23-9F30-49BF-82BC-D02D5E815D58}" type="datetime1">
              <a:rPr lang="en-US" altLang="ja-JP" smtClean="0"/>
              <a:pPr/>
              <a:t>8/30/2019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DBEA-6F38-4C69-9084-268834F37C11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9C58-969F-4063-8935-8B86017EEB73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3394"/>
          </a:xfrm>
        </p:spPr>
        <p:txBody>
          <a:bodyPr/>
          <a:lstStyle>
            <a:lvl1pPr>
              <a:defRPr lang="ja-JP" altLang="en-US" b="1" i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0" i="0"/>
            </a:lvl1pPr>
            <a:lvl2pPr>
              <a:defRPr sz="2800" b="0" i="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778F-2725-4DDB-B317-9A2EEAE4E8C3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754-BC24-453B-A9BD-B37A2D2E5EBF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6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D98C-F643-42F3-97FC-34D5F839C8B6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4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3D48-4DA8-448F-B5D3-100DDF44436B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3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215B-9980-4FBF-93AE-3DB46825BF6E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DAE3-8CDB-4BA7-A537-53EA6E2C8C54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CC11-659E-4082-8A52-DAC88E819003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9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771C-6BAC-4258-A0AF-545D2F59CDBE}" type="datetime1">
              <a:rPr lang="en-US" altLang="ja-JP" smtClean="0"/>
              <a:t>8/30/2019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-12700" y="0"/>
            <a:ext cx="122047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4049-CF8E-4758-BA56-572A05A1264F}" type="datetime1">
              <a:rPr lang="en-US" altLang="ja-JP" smtClean="0"/>
              <a:pPr/>
              <a:t>8/30/2019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yroom.com/games/destroythemoonmokku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179597"/>
            <a:ext cx="12191999" cy="1303833"/>
          </a:xfrm>
          <a:gradFill>
            <a:gsLst>
              <a:gs pos="22000">
                <a:srgbClr val="004576"/>
              </a:gs>
              <a:gs pos="0">
                <a:srgbClr val="0070C0"/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kumimoji="1" lang="en-US" altLang="ja-JP"/>
              <a:t>2DMHD</a:t>
            </a:r>
            <a:r>
              <a:rPr kumimoji="1" lang="ja-JP" altLang="en-US" dirty="0"/>
              <a:t>のコーディング</a:t>
            </a:r>
            <a:r>
              <a:rPr kumimoji="1" lang="en-US" altLang="ja-JP" dirty="0"/>
              <a:t>@Chiba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09521" y="3566950"/>
            <a:ext cx="4149964" cy="12227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Aug.30.2019</a:t>
            </a:r>
          </a:p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Kyushu University</a:t>
            </a:r>
          </a:p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Shingo MOTODANI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"/>
    </mc:Choice>
    <mc:Fallback xmlns="">
      <p:transition spd="slow" advTm="1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5689600" y="6401488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(</a:t>
            </a:r>
            <a:r>
              <a:rPr lang="en-US" altLang="ja-JP" dirty="0" err="1"/>
              <a:t>r,t</a:t>
            </a:r>
            <a:r>
              <a:rPr lang="en-US" altLang="ja-JP" dirty="0"/>
              <a:t>)=(1st,1st),T=0.15  cell=100 </a:t>
            </a:r>
            <a:r>
              <a:rPr lang="en-US" altLang="ja-JP" dirty="0" err="1"/>
              <a:t>cfl</a:t>
            </a:r>
            <a:r>
              <a:rPr lang="en-US" altLang="ja-JP" dirty="0"/>
              <a:t>=0.1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C60975-7B9E-4126-AC19-98C64314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12"/>
            <a:ext cx="12192000" cy="61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セル数</a:t>
            </a:r>
            <a:r>
              <a:rPr kumimoji="1" lang="en-US" altLang="ja-JP" dirty="0"/>
              <a:t>10</a:t>
            </a:r>
            <a:r>
              <a:rPr kumimoji="1" lang="ja-JP" altLang="en-US" dirty="0"/>
              <a:t>倍化！ほぼ解答通りに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5970218" y="6365768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1stOrder; T=0.15  cell=1000  </a:t>
            </a:r>
            <a:r>
              <a:rPr lang="en-US" altLang="ja-JP" dirty="0" err="1"/>
              <a:t>cfl</a:t>
            </a:r>
            <a:r>
              <a:rPr lang="en-US" altLang="ja-JP" dirty="0"/>
              <a:t>=0.1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6CC19D-8536-41EE-ACAB-B1B6716D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4" y="892684"/>
            <a:ext cx="11293404" cy="5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lang="en-US" altLang="ja-JP" dirty="0"/>
              <a:t>CFL</a:t>
            </a:r>
            <a:r>
              <a:rPr lang="ja-JP" altLang="en-US" dirty="0"/>
              <a:t>条件も変化させてみた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5740400" y="6477000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1stOrder; T=0.15  cell=1000  </a:t>
            </a:r>
            <a:r>
              <a:rPr lang="en-US" altLang="ja-JP" dirty="0" err="1"/>
              <a:t>cfl</a:t>
            </a:r>
            <a:r>
              <a:rPr lang="en-US" altLang="ja-JP" dirty="0"/>
              <a:t>=0.01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236B25-6056-474E-821A-9F8003D7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5" y="1032377"/>
            <a:ext cx="11114762" cy="55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lang="en-US" altLang="ja-JP" dirty="0"/>
              <a:t>CFL</a:t>
            </a:r>
            <a:r>
              <a:rPr lang="ja-JP" altLang="en-US" dirty="0"/>
              <a:t>条件も変化させてみた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5365462" y="6385622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1stOrder; T=0.15  cell=1000  </a:t>
            </a:r>
            <a:r>
              <a:rPr lang="en-US" altLang="ja-JP" dirty="0" err="1"/>
              <a:t>cfl</a:t>
            </a:r>
            <a:r>
              <a:rPr lang="en-US" altLang="ja-JP" dirty="0"/>
              <a:t>=0.001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4E954C-6D0E-4606-8BE5-4208468B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1" y="938655"/>
            <a:ext cx="10937136" cy="5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空間二次精度化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695A55-133E-4345-AD31-9E3C98932A51}"/>
              </a:ext>
            </a:extLst>
          </p:cNvPr>
          <p:cNvSpPr txBox="1">
            <a:spLocks/>
          </p:cNvSpPr>
          <p:nvPr/>
        </p:nvSpPr>
        <p:spPr>
          <a:xfrm>
            <a:off x="4158641" y="6441946"/>
            <a:ext cx="8932101" cy="237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2ndOrder;atT=0.15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3D5C66-7D98-4FA6-8778-609C4DD34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0" y="1084891"/>
            <a:ext cx="10776559" cy="54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空間二次 </a:t>
            </a:r>
            <a:r>
              <a:rPr kumimoji="1" lang="en-US" altLang="ja-JP" dirty="0"/>
              <a:t>with RK2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AF8A8E93-7F7A-4D0E-A0A1-9A72BCF3F141}"/>
              </a:ext>
            </a:extLst>
          </p:cNvPr>
          <p:cNvSpPr txBox="1">
            <a:spLocks/>
          </p:cNvSpPr>
          <p:nvPr/>
        </p:nvSpPr>
        <p:spPr>
          <a:xfrm>
            <a:off x="4459266" y="6521495"/>
            <a:ext cx="8982205" cy="416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2ndSpace RK2nd;atT=0.15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6DFB2F-9DDC-4713-84EF-02A0610E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28" y="1350297"/>
            <a:ext cx="10268672" cy="51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lang="en-US" altLang="ja-JP" dirty="0"/>
              <a:t>MUSCL</a:t>
            </a:r>
            <a:r>
              <a:rPr lang="ja-JP" altLang="en-US" dirty="0"/>
              <a:t>法</a:t>
            </a:r>
            <a:r>
              <a:rPr lang="en-US" altLang="ja-JP" dirty="0"/>
              <a:t>(</a:t>
            </a:r>
            <a:r>
              <a:rPr lang="en-US" altLang="ja-JP" dirty="0" err="1"/>
              <a:t>Minmod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695A55-133E-4345-AD31-9E3C98932A51}"/>
              </a:ext>
            </a:extLst>
          </p:cNvPr>
          <p:cNvSpPr txBox="1">
            <a:spLocks/>
          </p:cNvSpPr>
          <p:nvPr/>
        </p:nvSpPr>
        <p:spPr>
          <a:xfrm>
            <a:off x="4521896" y="6400801"/>
            <a:ext cx="8243169" cy="2461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/>
              <a:t>minmod;atT</a:t>
            </a:r>
            <a:r>
              <a:rPr lang="en-US" altLang="ja-JP" dirty="0"/>
              <a:t>=0.15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A5855F-6D26-4985-8FA6-CE0F44EE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68" y="1080928"/>
            <a:ext cx="10776559" cy="54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Minmod</a:t>
            </a:r>
            <a:r>
              <a:rPr lang="en-US" altLang="ja-JP" dirty="0"/>
              <a:t> with RK2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695A55-133E-4345-AD31-9E3C98932A51}"/>
              </a:ext>
            </a:extLst>
          </p:cNvPr>
          <p:cNvSpPr txBox="1">
            <a:spLocks/>
          </p:cNvSpPr>
          <p:nvPr/>
        </p:nvSpPr>
        <p:spPr>
          <a:xfrm>
            <a:off x="3522946" y="6492875"/>
            <a:ext cx="866905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2rk </a:t>
            </a:r>
            <a:r>
              <a:rPr lang="en-US" altLang="ja-JP" dirty="0" err="1"/>
              <a:t>minmod;atT</a:t>
            </a:r>
            <a:r>
              <a:rPr lang="en-US" altLang="ja-JP" dirty="0"/>
              <a:t>=0.15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24D710-1E10-4FF7-B53A-26774968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5" y="1102849"/>
            <a:ext cx="10939397" cy="54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C26D50E4-A2DE-4E14-A4F5-7557EB1D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3708326"/>
            <a:ext cx="4724511" cy="31496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 err="1"/>
              <a:t>ro</a:t>
            </a:r>
            <a:r>
              <a:rPr lang="en-US" altLang="ja-JP" dirty="0" err="1"/>
              <a:t>,By,Vy</a:t>
            </a:r>
            <a:r>
              <a:rPr lang="ja-JP" altLang="en-US" dirty="0"/>
              <a:t>変化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6502510" y="4528152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計算条件</a:t>
            </a:r>
            <a:endParaRPr lang="en-US" altLang="ja-JP" dirty="0"/>
          </a:p>
          <a:p>
            <a:r>
              <a:rPr lang="en-US" altLang="ja-JP" dirty="0"/>
              <a:t>1stOrder;at  dt=1e-6</a:t>
            </a:r>
          </a:p>
          <a:p>
            <a:r>
              <a:rPr lang="en-US" altLang="ja-JP" dirty="0"/>
              <a:t> cell= 300 </a:t>
            </a:r>
            <a:r>
              <a:rPr lang="en-US" altLang="ja-JP" dirty="0" err="1"/>
              <a:t>cfl</a:t>
            </a:r>
            <a:r>
              <a:rPr lang="en-US" altLang="ja-JP" dirty="0"/>
              <a:t>=1e-4 </a:t>
            </a: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57B8DA9-845C-48B8-B4E8-4D8D9092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849217"/>
            <a:ext cx="4724510" cy="31496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A45EC80-02C0-4D40-A079-5F913647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603" y="849217"/>
            <a:ext cx="4724512" cy="31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00518B"/>
            </a:gs>
            <a:gs pos="0">
              <a:srgbClr val="0070C0"/>
            </a:gs>
            <a:gs pos="10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179597"/>
            <a:ext cx="12191999" cy="1303833"/>
          </a:xfrm>
          <a:gradFill>
            <a:gsLst>
              <a:gs pos="22000">
                <a:srgbClr val="004576"/>
              </a:gs>
              <a:gs pos="0">
                <a:srgbClr val="0070C0"/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                                           2</a:t>
            </a:r>
            <a:r>
              <a:rPr lang="ja-JP" altLang="en-US" dirty="0"/>
              <a:t>次元</a:t>
            </a:r>
            <a:r>
              <a:rPr lang="en-US" altLang="ja-JP" dirty="0" err="1"/>
              <a:t>ShockTube</a:t>
            </a:r>
            <a:r>
              <a:rPr lang="ja-JP" altLang="en-US" dirty="0"/>
              <a:t>問題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3008" y="1874800"/>
            <a:ext cx="11570036" cy="87147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(1) </a:t>
            </a:r>
            <a:r>
              <a:rPr kumimoji="1" lang="ja-JP" altLang="en-US" dirty="0"/>
              <a:t>本日の内容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3009" y="2897763"/>
            <a:ext cx="8433492" cy="374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Contents</a:t>
            </a:r>
          </a:p>
          <a:p>
            <a:pPr lvl="1"/>
            <a:r>
              <a:rPr lang="en-US" altLang="ja-JP" dirty="0"/>
              <a:t>(1-1)</a:t>
            </a:r>
            <a:r>
              <a:rPr lang="ja-JP" altLang="en-US" dirty="0"/>
              <a:t>自己紹介</a:t>
            </a:r>
            <a:endParaRPr lang="en-US" altLang="ja-JP" dirty="0"/>
          </a:p>
          <a:p>
            <a:pPr lvl="1"/>
            <a:r>
              <a:rPr lang="en-US" altLang="ja-JP" dirty="0"/>
              <a:t>(1-2)1</a:t>
            </a:r>
            <a:r>
              <a:rPr lang="ja-JP" altLang="en-US" dirty="0"/>
              <a:t>次元</a:t>
            </a:r>
            <a:r>
              <a:rPr lang="en-US" altLang="ja-JP" dirty="0" err="1"/>
              <a:t>ShockTube</a:t>
            </a:r>
            <a:r>
              <a:rPr lang="ja-JP" altLang="en-US" dirty="0"/>
              <a:t>問題の高精度化</a:t>
            </a:r>
            <a:r>
              <a:rPr lang="en-US" altLang="ja-JP" dirty="0"/>
              <a:t>(HLLD</a:t>
            </a:r>
            <a:r>
              <a:rPr lang="ja-JP" altLang="en-US" dirty="0"/>
              <a:t>近似</a:t>
            </a:r>
            <a:r>
              <a:rPr lang="en-US" altLang="ja-JP" dirty="0"/>
              <a:t>)</a:t>
            </a:r>
          </a:p>
          <a:p>
            <a:pPr marL="457200" lvl="1" indent="0">
              <a:buNone/>
            </a:pPr>
            <a:r>
              <a:rPr lang="ja-JP" altLang="en-US" dirty="0"/>
              <a:t>　　　・時空間 一次精度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　　　・空間二次精度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　　　・</a:t>
            </a:r>
            <a:r>
              <a:rPr lang="en-US" altLang="ja-JP" dirty="0"/>
              <a:t>M</a:t>
            </a:r>
            <a:r>
              <a:rPr lang="ja-JP" altLang="en-US" dirty="0"/>
              <a:t>ＵＳＣＬ法（</a:t>
            </a:r>
            <a:r>
              <a:rPr lang="en-US" altLang="ja-JP" dirty="0" err="1"/>
              <a:t>Minmod</a:t>
            </a:r>
            <a:r>
              <a:rPr lang="en-US" altLang="ja-JP" dirty="0"/>
              <a:t>(</a:t>
            </a:r>
            <a:r>
              <a:rPr lang="en-US" altLang="ja-JP" dirty="0" err="1"/>
              <a:t>a,b</a:t>
            </a:r>
            <a:r>
              <a:rPr lang="en-US" altLang="ja-JP" dirty="0"/>
              <a:t>)</a:t>
            </a:r>
            <a:r>
              <a:rPr lang="ja-JP" altLang="en-US" dirty="0"/>
              <a:t>）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         ・時間</a:t>
            </a:r>
            <a:r>
              <a:rPr lang="en-US" altLang="ja-JP" dirty="0"/>
              <a:t>-&gt;RK2</a:t>
            </a:r>
          </a:p>
          <a:p>
            <a:pPr lvl="1"/>
            <a:r>
              <a:rPr lang="en-US" altLang="ja-JP" dirty="0"/>
              <a:t>(1-3)2</a:t>
            </a:r>
            <a:r>
              <a:rPr lang="ja-JP" altLang="en-US" dirty="0"/>
              <a:t>次元</a:t>
            </a:r>
            <a:r>
              <a:rPr lang="en-US" altLang="ja-JP" dirty="0" err="1"/>
              <a:t>ShockTube</a:t>
            </a:r>
            <a:r>
              <a:rPr lang="ja-JP" altLang="en-US" dirty="0"/>
              <a:t>問題</a:t>
            </a:r>
            <a:r>
              <a:rPr lang="en-US" altLang="ja-JP" dirty="0"/>
              <a:t>(</a:t>
            </a:r>
            <a:r>
              <a:rPr lang="ja-JP" altLang="en-US" dirty="0"/>
              <a:t>時空間</a:t>
            </a:r>
            <a:r>
              <a:rPr lang="en-US" altLang="ja-JP" dirty="0"/>
              <a:t>1</a:t>
            </a:r>
            <a:r>
              <a:rPr lang="ja-JP" altLang="en-US" dirty="0"/>
              <a:t>次精度</a:t>
            </a:r>
            <a:r>
              <a:rPr lang="en-US" altLang="ja-JP" dirty="0"/>
              <a:t>)</a:t>
            </a:r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"/>
    </mc:Choice>
    <mc:Fallback xmlns="">
      <p:transition spd="slow" advTm="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430050" y="6410060"/>
            <a:ext cx="10146228" cy="2581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2d(</a:t>
            </a:r>
            <a:r>
              <a:rPr lang="en-US" altLang="ja-JP" dirty="0" err="1"/>
              <a:t>r,t</a:t>
            </a:r>
            <a:r>
              <a:rPr lang="en-US" altLang="ja-JP" dirty="0"/>
              <a:t>)=(1st,1st),</a:t>
            </a:r>
            <a:r>
              <a:rPr lang="en-US" altLang="ja-JP" dirty="0" err="1"/>
              <a:t>atT</a:t>
            </a:r>
            <a:r>
              <a:rPr lang="en-US" altLang="ja-JP" dirty="0"/>
              <a:t>=0.00 dt=1e-3 </a:t>
            </a:r>
            <a:r>
              <a:rPr lang="en-US" altLang="ja-JP" dirty="0" err="1"/>
              <a:t>nx</a:t>
            </a:r>
            <a:r>
              <a:rPr lang="en-US" altLang="ja-JP" dirty="0"/>
              <a:t>=100 </a:t>
            </a:r>
            <a:r>
              <a:rPr lang="en-US" altLang="ja-JP" dirty="0" err="1"/>
              <a:t>nx</a:t>
            </a:r>
            <a:r>
              <a:rPr lang="en-US" altLang="ja-JP" dirty="0"/>
              <a:t>=100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EB77F0-C005-475A-B86C-93D013FB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940"/>
            <a:ext cx="12192000" cy="59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925871" y="63887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/>
              <a:t>atT</a:t>
            </a:r>
            <a:r>
              <a:rPr lang="en-US" altLang="ja-JP" dirty="0"/>
              <a:t>=0.01  dt=1e-3  </a:t>
            </a:r>
            <a:r>
              <a:rPr lang="en-US" altLang="ja-JP" dirty="0" err="1"/>
              <a:t>nx</a:t>
            </a:r>
            <a:r>
              <a:rPr lang="en-US" altLang="ja-JP" dirty="0"/>
              <a:t>=100  </a:t>
            </a:r>
            <a:r>
              <a:rPr lang="en-US" altLang="ja-JP" dirty="0" err="1"/>
              <a:t>ny</a:t>
            </a:r>
            <a:r>
              <a:rPr lang="en-US" altLang="ja-JP" dirty="0"/>
              <a:t>=100 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9FB11B-A5B5-4386-8F03-26FC930A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865"/>
            <a:ext cx="12192000" cy="59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925871" y="63887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/>
              <a:t>atT</a:t>
            </a:r>
            <a:r>
              <a:rPr lang="en-US" altLang="ja-JP" dirty="0"/>
              <a:t>=0.15  dt=1e-3  </a:t>
            </a:r>
            <a:r>
              <a:rPr lang="en-US" altLang="ja-JP" dirty="0" err="1"/>
              <a:t>nx</a:t>
            </a:r>
            <a:r>
              <a:rPr lang="en-US" altLang="ja-JP" dirty="0"/>
              <a:t>=100  </a:t>
            </a:r>
            <a:r>
              <a:rPr lang="en-US" altLang="ja-JP" dirty="0" err="1"/>
              <a:t>ny</a:t>
            </a:r>
            <a:r>
              <a:rPr lang="en-US" altLang="ja-JP" dirty="0"/>
              <a:t>=100 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CA1224-DFFF-4E7F-81EB-9E9543B8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477"/>
            <a:ext cx="12192000" cy="59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925871" y="63887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/>
              <a:t>atT</a:t>
            </a:r>
            <a:r>
              <a:rPr lang="en-US" altLang="ja-JP" dirty="0"/>
              <a:t>=0.8  dt=1e-3  </a:t>
            </a:r>
            <a:r>
              <a:rPr lang="en-US" altLang="ja-JP" dirty="0" err="1"/>
              <a:t>nx</a:t>
            </a:r>
            <a:r>
              <a:rPr lang="en-US" altLang="ja-JP" dirty="0"/>
              <a:t>=100  </a:t>
            </a:r>
            <a:r>
              <a:rPr lang="en-US" altLang="ja-JP" dirty="0" err="1"/>
              <a:t>ny</a:t>
            </a:r>
            <a:r>
              <a:rPr lang="en-US" altLang="ja-JP" dirty="0"/>
              <a:t>=100 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9C1051-611C-42FD-83B0-20E75483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164"/>
            <a:ext cx="12192000" cy="60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925871" y="63887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/>
              <a:t>atT</a:t>
            </a:r>
            <a:r>
              <a:rPr lang="en-US" altLang="ja-JP" dirty="0"/>
              <a:t>=0.15  dt=1e-3  </a:t>
            </a:r>
            <a:r>
              <a:rPr lang="en-US" altLang="ja-JP" dirty="0" err="1"/>
              <a:t>nx</a:t>
            </a:r>
            <a:r>
              <a:rPr lang="en-US" altLang="ja-JP" dirty="0"/>
              <a:t>=100  </a:t>
            </a:r>
            <a:r>
              <a:rPr lang="en-US" altLang="ja-JP" dirty="0" err="1"/>
              <a:t>ny</a:t>
            </a:r>
            <a:r>
              <a:rPr lang="en-US" altLang="ja-JP" dirty="0"/>
              <a:t>=100 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81081C-E331-42B8-9AD4-B2158360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164"/>
            <a:ext cx="12192000" cy="60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00518B"/>
            </a:gs>
            <a:gs pos="0">
              <a:srgbClr val="0070C0"/>
            </a:gs>
            <a:gs pos="10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179597"/>
            <a:ext cx="12191999" cy="1303833"/>
          </a:xfrm>
          <a:gradFill>
            <a:gsLst>
              <a:gs pos="22000">
                <a:srgbClr val="004576"/>
              </a:gs>
              <a:gs pos="0">
                <a:srgbClr val="0070C0"/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                                           END 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9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(-)Back up Slide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Others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24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ja-JP" altLang="en-US" dirty="0"/>
              <a:t>次元</a:t>
            </a:r>
            <a:r>
              <a:rPr lang="en-US" altLang="ja-JP" dirty="0"/>
              <a:t>1000cell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4183171" y="64014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1stOrder;atT=0.15  dt=1e-4 cell= 1000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846729-A98A-489A-B437-B3727CED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139782"/>
            <a:ext cx="10706100" cy="53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3395771" y="6485925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1stOrder;at y=0.5 T=0.15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B9110F-A482-4092-9870-28F55BB0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074"/>
            <a:ext cx="12192000" cy="61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7035800" y="6492875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T=0.15  cell=10000 </a:t>
            </a:r>
            <a:r>
              <a:rPr lang="en-US" altLang="ja-JP" dirty="0" err="1"/>
              <a:t>cfl</a:t>
            </a:r>
            <a:r>
              <a:rPr lang="en-US" altLang="ja-JP" dirty="0"/>
              <a:t>=0.01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ACC68F-8B32-444A-9509-1793F838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" y="0"/>
            <a:ext cx="109442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5"/>
            <a:ext cx="12648276" cy="121274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自己紹介（ピアノ；</a:t>
            </a:r>
            <a:r>
              <a:rPr kumimoji="1" lang="en-US" altLang="ja-JP" dirty="0" err="1"/>
              <a:t>Youtube</a:t>
            </a:r>
            <a:r>
              <a:rPr kumimoji="1" lang="en-US" altLang="ja-JP" dirty="0"/>
              <a:t>【</a:t>
            </a:r>
            <a:r>
              <a:rPr kumimoji="1" lang="ja-JP" altLang="en-US" dirty="0"/>
              <a:t>島のもっくん</a:t>
            </a:r>
            <a:r>
              <a:rPr lang="en-US" altLang="ja-JP" dirty="0"/>
              <a:t>】</a:t>
            </a:r>
            <a:r>
              <a:rPr kumimoji="1" lang="ja-JP" altLang="en-US" dirty="0"/>
              <a:t>で探してみて下さい！</a:t>
            </a:r>
            <a:r>
              <a:rPr kumimoji="1" lang="en-US" altLang="ja-JP" dirty="0"/>
              <a:t>)</a:t>
            </a:r>
            <a:r>
              <a:rPr kumimoji="1" lang="ja-JP" altLang="en-US" dirty="0"/>
              <a:t>　　　</a:t>
            </a:r>
            <a:r>
              <a:rPr lang="ja-JP" altLang="en-US" dirty="0"/>
              <a:t>　　　　　　　　　　　　　　　興味</a:t>
            </a:r>
            <a:r>
              <a:rPr kumimoji="1" lang="ja-JP" altLang="en-US" dirty="0"/>
              <a:t>：宇宙工学，弓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6541502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07355" y="2353483"/>
            <a:ext cx="4516321" cy="704897"/>
          </a:xfrm>
        </p:spPr>
        <p:txBody>
          <a:bodyPr>
            <a:normAutofit/>
          </a:bodyPr>
          <a:lstStyle/>
          <a:p>
            <a:r>
              <a:rPr lang="ja-JP" altLang="en-US" dirty="0">
                <a:hlinkClick r:id="rId3"/>
              </a:rPr>
              <a:t>軌道力学</a:t>
            </a:r>
            <a:endParaRPr kumimoji="1" lang="en-US" altLang="ja-JP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030E751-6FA5-49A5-90CD-F4615399E517}"/>
              </a:ext>
            </a:extLst>
          </p:cNvPr>
          <p:cNvSpPr txBox="1">
            <a:spLocks/>
          </p:cNvSpPr>
          <p:nvPr/>
        </p:nvSpPr>
        <p:spPr>
          <a:xfrm>
            <a:off x="1147864" y="2162613"/>
            <a:ext cx="11865463" cy="5685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DEE255-FB38-4B11-A027-187328665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145" y="2350467"/>
            <a:ext cx="6924675" cy="43624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A195CF-3602-4668-A6FB-1EDDDEDB7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94" y="1403052"/>
            <a:ext cx="5456379" cy="4272257"/>
          </a:xfrm>
          <a:prstGeom prst="rect">
            <a:avLst/>
          </a:prstGeom>
        </p:spPr>
      </p:pic>
      <p:pic>
        <p:nvPicPr>
          <p:cNvPr id="14" name="図 13" descr="木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181FB151-922F-4FF8-98CE-F9D848FB1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396" y="1174609"/>
            <a:ext cx="4065004" cy="21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9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Mistake</a:t>
            </a:r>
            <a:r>
              <a:rPr kumimoji="1" lang="ja-JP" altLang="en-US" dirty="0"/>
              <a:t>集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7303E3-8F0F-4623-BCAD-E76540C4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9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00518B"/>
            </a:gs>
            <a:gs pos="0">
              <a:srgbClr val="0070C0"/>
            </a:gs>
            <a:gs pos="10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179597"/>
            <a:ext cx="12191999" cy="1303833"/>
          </a:xfrm>
          <a:gradFill>
            <a:gsLst>
              <a:gs pos="22000">
                <a:srgbClr val="004576"/>
              </a:gs>
              <a:gs pos="0">
                <a:srgbClr val="0070C0"/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                                           2</a:t>
            </a:r>
            <a:r>
              <a:rPr lang="ja-JP" altLang="en-US" dirty="0"/>
              <a:t>次元</a:t>
            </a:r>
            <a:r>
              <a:rPr lang="en-US" altLang="ja-JP" dirty="0" err="1"/>
              <a:t>ShockTube</a:t>
            </a:r>
            <a:r>
              <a:rPr lang="ja-JP" altLang="en-US" dirty="0"/>
              <a:t>問題</a:t>
            </a:r>
            <a:r>
              <a:rPr lang="en-US" altLang="ja-JP" dirty="0"/>
              <a:t>_miss1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88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925871" y="63887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2d(</a:t>
            </a:r>
            <a:r>
              <a:rPr lang="en-US" altLang="ja-JP" dirty="0" err="1"/>
              <a:t>r,t</a:t>
            </a:r>
            <a:r>
              <a:rPr lang="en-US" altLang="ja-JP" dirty="0"/>
              <a:t>)=(1st,1st),</a:t>
            </a:r>
            <a:r>
              <a:rPr lang="en-US" altLang="ja-JP" dirty="0" err="1"/>
              <a:t>atT</a:t>
            </a:r>
            <a:r>
              <a:rPr lang="en-US" altLang="ja-JP" dirty="0"/>
              <a:t>=0.01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ABB3D9-6E83-458D-807E-41033713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238"/>
            <a:ext cx="12192000" cy="60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925871" y="63887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2d(</a:t>
            </a:r>
            <a:r>
              <a:rPr lang="en-US" altLang="ja-JP" dirty="0" err="1"/>
              <a:t>r,t</a:t>
            </a:r>
            <a:r>
              <a:rPr lang="en-US" altLang="ja-JP" dirty="0"/>
              <a:t>)=(1st,1st),</a:t>
            </a:r>
            <a:r>
              <a:rPr lang="en-US" altLang="ja-JP" dirty="0" err="1"/>
              <a:t>atT</a:t>
            </a:r>
            <a:r>
              <a:rPr lang="en-US" altLang="ja-JP" dirty="0"/>
              <a:t>=0.03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147878-07E4-4501-B053-00DDB545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089"/>
            <a:ext cx="12192000" cy="59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2925871" y="6388788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2d(</a:t>
            </a:r>
            <a:r>
              <a:rPr lang="en-US" altLang="ja-JP" dirty="0" err="1"/>
              <a:t>r,t</a:t>
            </a:r>
            <a:r>
              <a:rPr lang="en-US" altLang="ja-JP" dirty="0"/>
              <a:t>)=(1st,1st),</a:t>
            </a:r>
            <a:r>
              <a:rPr lang="en-US" altLang="ja-JP" dirty="0" err="1"/>
              <a:t>atT</a:t>
            </a:r>
            <a:r>
              <a:rPr lang="en-US" altLang="ja-JP" dirty="0"/>
              <a:t>=0.8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A29F3C-B576-4B35-87C9-AD46D4E5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90140C-354C-4287-832E-DBAA9850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224"/>
            <a:ext cx="12192000" cy="6149552"/>
          </a:xfrm>
          <a:prstGeom prst="rect">
            <a:avLst/>
          </a:prstGeom>
        </p:spPr>
      </p:pic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4921B3C5-A08E-45E6-8F38-50811C345A88}"/>
              </a:ext>
            </a:extLst>
          </p:cNvPr>
          <p:cNvSpPr txBox="1">
            <a:spLocks/>
          </p:cNvSpPr>
          <p:nvPr/>
        </p:nvSpPr>
        <p:spPr>
          <a:xfrm>
            <a:off x="10934700" y="6481462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T=1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3B688F-E24A-421D-89C1-88503E694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686"/>
            <a:ext cx="12192000" cy="6140627"/>
          </a:xfrm>
          <a:prstGeom prst="rect">
            <a:avLst/>
          </a:prstGeom>
        </p:spPr>
      </p:pic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561D9655-C4FE-4802-B854-3D118AFBA0AF}"/>
              </a:ext>
            </a:extLst>
          </p:cNvPr>
          <p:cNvSpPr txBox="1">
            <a:spLocks/>
          </p:cNvSpPr>
          <p:nvPr/>
        </p:nvSpPr>
        <p:spPr>
          <a:xfrm>
            <a:off x="10934700" y="6481462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T=2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7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F3D4DB-B158-4099-B199-2769D744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686"/>
            <a:ext cx="12192000" cy="6140627"/>
          </a:xfrm>
          <a:prstGeom prst="rect">
            <a:avLst/>
          </a:prstGeom>
        </p:spPr>
      </p:pic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0DB74C85-85B9-4180-BB10-56FB0FAF975E}"/>
              </a:ext>
            </a:extLst>
          </p:cNvPr>
          <p:cNvSpPr txBox="1">
            <a:spLocks/>
          </p:cNvSpPr>
          <p:nvPr/>
        </p:nvSpPr>
        <p:spPr>
          <a:xfrm>
            <a:off x="10934700" y="6481462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T=3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43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597056-41A1-4541-B114-CCB9604E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074"/>
            <a:ext cx="12192000" cy="6113851"/>
          </a:xfrm>
          <a:prstGeom prst="rect">
            <a:avLst/>
          </a:prstGeom>
        </p:spPr>
      </p:pic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1574B5A-E144-4B09-92A7-18D7067FD268}"/>
              </a:ext>
            </a:extLst>
          </p:cNvPr>
          <p:cNvSpPr txBox="1">
            <a:spLocks/>
          </p:cNvSpPr>
          <p:nvPr/>
        </p:nvSpPr>
        <p:spPr>
          <a:xfrm>
            <a:off x="10934700" y="6481462"/>
            <a:ext cx="6957164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T=4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0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B5F304-5DDE-4A94-A9AA-5CECE776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700" y="6481462"/>
            <a:ext cx="6957164" cy="2369051"/>
          </a:xfrm>
        </p:spPr>
        <p:txBody>
          <a:bodyPr/>
          <a:lstStyle/>
          <a:p>
            <a:r>
              <a:rPr lang="en-US" altLang="ja-JP" dirty="0"/>
              <a:t>T=5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A3A23E-5A83-44EB-9E02-3AF45A2D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537"/>
            <a:ext cx="12192000" cy="6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はやぶさ２でも使ってる軌道力学の裏側いじってます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6541502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9" y="1139782"/>
            <a:ext cx="12083941" cy="57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695A55-133E-4345-AD31-9E3C98932A51}"/>
              </a:ext>
            </a:extLst>
          </p:cNvPr>
          <p:cNvSpPr txBox="1">
            <a:spLocks/>
          </p:cNvSpPr>
          <p:nvPr/>
        </p:nvSpPr>
        <p:spPr>
          <a:xfrm>
            <a:off x="4165600" y="6492875"/>
            <a:ext cx="8599465" cy="236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1stOrder;atT=0.15  dt=1e-3 cell= 100 </a:t>
            </a:r>
            <a:r>
              <a:rPr lang="en-US" altLang="ja-JP" dirty="0" err="1"/>
              <a:t>cfl</a:t>
            </a:r>
            <a:r>
              <a:rPr lang="en-US" altLang="ja-JP" dirty="0"/>
              <a:t>=0.1 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7F7974-F92A-47E5-983B-5F8B262E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9" y="991375"/>
            <a:ext cx="10738981" cy="53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B5F304-5DDE-4A94-A9AA-5CECE776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9100" y="6491076"/>
            <a:ext cx="6957164" cy="2369051"/>
          </a:xfrm>
        </p:spPr>
        <p:txBody>
          <a:bodyPr/>
          <a:lstStyle/>
          <a:p>
            <a:r>
              <a:rPr lang="en-US" altLang="ja-JP" dirty="0"/>
              <a:t>T=10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663377-38E5-40D8-84E4-9A89A9EA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12"/>
            <a:ext cx="12192000" cy="61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BE098D-446B-4D4D-BA7E-72109003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537"/>
            <a:ext cx="12192000" cy="6104925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B5F304-5DDE-4A94-A9AA-5CECE776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2100" y="6379911"/>
            <a:ext cx="6957164" cy="2369051"/>
          </a:xfrm>
        </p:spPr>
        <p:txBody>
          <a:bodyPr/>
          <a:lstStyle/>
          <a:p>
            <a:r>
              <a:rPr lang="en-US" altLang="ja-JP" dirty="0"/>
              <a:t>T=500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6" y="1647540"/>
            <a:ext cx="3514725" cy="4838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軌道力学（希望＋電磁流体の効果を入れたい）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6541502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1774" y="1172649"/>
            <a:ext cx="6824133" cy="546298"/>
          </a:xfrm>
        </p:spPr>
        <p:txBody>
          <a:bodyPr>
            <a:normAutofit/>
          </a:bodyPr>
          <a:lstStyle/>
          <a:p>
            <a:r>
              <a:rPr lang="en-US" altLang="ja-JP" dirty="0"/>
              <a:t>(1)Summary </a:t>
            </a:r>
            <a:endParaRPr kumimoji="1" lang="en-US" altLang="ja-JP" dirty="0"/>
          </a:p>
        </p:txBody>
      </p:sp>
      <p:cxnSp>
        <p:nvCxnSpPr>
          <p:cNvPr id="8" name="直線矢印コネクタ 7"/>
          <p:cNvCxnSpPr>
            <a:cxnSpLocks/>
          </p:cNvCxnSpPr>
          <p:nvPr/>
        </p:nvCxnSpPr>
        <p:spPr>
          <a:xfrm flipH="1" flipV="1">
            <a:off x="1106905" y="2053389"/>
            <a:ext cx="8022" cy="275924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1103358" y="4791575"/>
            <a:ext cx="1493508" cy="143122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cxnSpLocks/>
          </p:cNvCxnSpPr>
          <p:nvPr/>
        </p:nvCxnSpPr>
        <p:spPr>
          <a:xfrm flipV="1">
            <a:off x="1098883" y="1878916"/>
            <a:ext cx="1913541" cy="293371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37328" y="2023232"/>
            <a:ext cx="6824133" cy="5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(1)Electro-Magnetic field 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037328" y="2713514"/>
            <a:ext cx="6824133" cy="5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(2)Relativity Effect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037328" y="3465503"/>
            <a:ext cx="6824133" cy="5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(3)Radiation (losing Energy) </a:t>
            </a: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014986" y="4212300"/>
            <a:ext cx="6824133" cy="5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(4)Radiation Angle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014987" y="5004797"/>
            <a:ext cx="6824133" cy="5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(5)Numerical Calculation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75816" y="6008288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-y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46145" y="1582584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z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0546" y="4671892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o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88638" y="1859687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矢印: 右 31"/>
          <p:cNvSpPr/>
          <p:nvPr/>
        </p:nvSpPr>
        <p:spPr>
          <a:xfrm rot="2861560">
            <a:off x="2978450" y="1870575"/>
            <a:ext cx="713371" cy="686192"/>
          </a:xfrm>
          <a:prstGeom prst="rightArrow">
            <a:avLst>
              <a:gd name="adj1" fmla="val 50000"/>
              <a:gd name="adj2" fmla="val 5541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>
            <a:cxnSpLocks/>
          </p:cNvCxnSpPr>
          <p:nvPr/>
        </p:nvCxnSpPr>
        <p:spPr>
          <a:xfrm flipH="1">
            <a:off x="2488638" y="3691968"/>
            <a:ext cx="2431020" cy="245092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/>
          </p:cNvCxnSpPr>
          <p:nvPr/>
        </p:nvCxnSpPr>
        <p:spPr>
          <a:xfrm flipH="1" flipV="1">
            <a:off x="3355236" y="2136903"/>
            <a:ext cx="1564422" cy="90743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弧 38"/>
          <p:cNvSpPr/>
          <p:nvPr/>
        </p:nvSpPr>
        <p:spPr>
          <a:xfrm>
            <a:off x="2323594" y="1437200"/>
            <a:ext cx="1082224" cy="1172065"/>
          </a:xfrm>
          <a:prstGeom prst="arc">
            <a:avLst>
              <a:gd name="adj1" fmla="val 3060440"/>
              <a:gd name="adj2" fmla="val 12754868"/>
            </a:avLst>
          </a:prstGeom>
          <a:ln w="730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>
            <a:off x="1820872" y="1271383"/>
            <a:ext cx="2125756" cy="1912527"/>
          </a:xfrm>
          <a:prstGeom prst="arc">
            <a:avLst>
              <a:gd name="adj1" fmla="val 3060440"/>
              <a:gd name="adj2" fmla="val 12680307"/>
            </a:avLst>
          </a:prstGeom>
          <a:ln w="730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>
            <a:cxnSpLocks/>
          </p:cNvCxnSpPr>
          <p:nvPr/>
        </p:nvCxnSpPr>
        <p:spPr>
          <a:xfrm flipH="1">
            <a:off x="3114852" y="2948978"/>
            <a:ext cx="1804806" cy="234932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cxnSpLocks/>
            <a:stCxn id="23" idx="1"/>
          </p:cNvCxnSpPr>
          <p:nvPr/>
        </p:nvCxnSpPr>
        <p:spPr>
          <a:xfrm flipH="1">
            <a:off x="1931310" y="5277946"/>
            <a:ext cx="3083677" cy="88845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/>
          </p:cNvCxnSpPr>
          <p:nvPr/>
        </p:nvCxnSpPr>
        <p:spPr>
          <a:xfrm flipH="1" flipV="1">
            <a:off x="1624372" y="4016427"/>
            <a:ext cx="3295286" cy="390820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158907" y="4255671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x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106905" y="4812632"/>
            <a:ext cx="2283387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1768680" y="2970558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>
                <a:solidFill>
                  <a:schemeClr val="accent6"/>
                </a:solidFill>
              </a:rPr>
              <a:t>r</a:t>
            </a:r>
            <a:endParaRPr kumimoji="1" lang="ja-JP" altLang="en-US" sz="2800" b="1" i="1" dirty="0">
              <a:solidFill>
                <a:schemeClr val="accent6"/>
              </a:solidFill>
            </a:endParaRPr>
          </a:p>
        </p:txBody>
      </p:sp>
      <p:cxnSp>
        <p:nvCxnSpPr>
          <p:cNvPr id="55" name="コネクタ: 曲線 54"/>
          <p:cNvCxnSpPr>
            <a:cxnSpLocks/>
          </p:cNvCxnSpPr>
          <p:nvPr/>
        </p:nvCxnSpPr>
        <p:spPr>
          <a:xfrm rot="16200000" flipV="1">
            <a:off x="1333195" y="4385625"/>
            <a:ext cx="807470" cy="388759"/>
          </a:xfrm>
          <a:prstGeom prst="curvedConnector3">
            <a:avLst>
              <a:gd name="adj1" fmla="val 102716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3078931" y="4896697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>
                <a:solidFill>
                  <a:schemeClr val="accent6"/>
                </a:solidFill>
              </a:rPr>
              <a:t>-φ</a:t>
            </a:r>
            <a:endParaRPr kumimoji="1" lang="ja-JP" altLang="en-US" sz="2800" b="1" i="1" dirty="0">
              <a:solidFill>
                <a:schemeClr val="accent6"/>
              </a:solidFill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410CBEF-21B6-483D-B4C6-911BB45BFDAF}"/>
              </a:ext>
            </a:extLst>
          </p:cNvPr>
          <p:cNvCxnSpPr>
            <a:cxnSpLocks/>
          </p:cNvCxnSpPr>
          <p:nvPr/>
        </p:nvCxnSpPr>
        <p:spPr>
          <a:xfrm>
            <a:off x="1138834" y="4805683"/>
            <a:ext cx="1811962" cy="591816"/>
          </a:xfrm>
          <a:prstGeom prst="straightConnector1">
            <a:avLst/>
          </a:prstGeom>
          <a:ln w="254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1F1558A8-F546-4179-8215-28082819D9EF}"/>
              </a:ext>
            </a:extLst>
          </p:cNvPr>
          <p:cNvCxnSpPr>
            <a:cxnSpLocks/>
          </p:cNvCxnSpPr>
          <p:nvPr/>
        </p:nvCxnSpPr>
        <p:spPr>
          <a:xfrm>
            <a:off x="1768680" y="5428043"/>
            <a:ext cx="1259915" cy="1568"/>
          </a:xfrm>
          <a:prstGeom prst="straightConnector1">
            <a:avLst/>
          </a:prstGeom>
          <a:ln w="254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7EF3E73-370B-4DEB-9570-1C32EF50BE5E}"/>
              </a:ext>
            </a:extLst>
          </p:cNvPr>
          <p:cNvCxnSpPr>
            <a:cxnSpLocks/>
          </p:cNvCxnSpPr>
          <p:nvPr/>
        </p:nvCxnSpPr>
        <p:spPr>
          <a:xfrm>
            <a:off x="2346499" y="4801965"/>
            <a:ext cx="677990" cy="627178"/>
          </a:xfrm>
          <a:prstGeom prst="straightConnector1">
            <a:avLst/>
          </a:prstGeom>
          <a:ln w="254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コネクタ: 曲線 59">
            <a:extLst>
              <a:ext uri="{FF2B5EF4-FFF2-40B4-BE49-F238E27FC236}">
                <a16:creationId xmlns:a16="http://schemas.microsoft.com/office/drawing/2014/main" id="{CC54BD97-C772-447C-9803-44BD279A6D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6282" y="4831862"/>
            <a:ext cx="403234" cy="400813"/>
          </a:xfrm>
          <a:prstGeom prst="curvedConnector3">
            <a:avLst>
              <a:gd name="adj1" fmla="val -22302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2D42969-F50A-43DA-9910-2BFAC823D196}"/>
              </a:ext>
            </a:extLst>
          </p:cNvPr>
          <p:cNvSpPr txBox="1"/>
          <p:nvPr/>
        </p:nvSpPr>
        <p:spPr>
          <a:xfrm>
            <a:off x="1884906" y="4076394"/>
            <a:ext cx="61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>
                <a:solidFill>
                  <a:schemeClr val="accent6"/>
                </a:solidFill>
              </a:rPr>
              <a:t>θ</a:t>
            </a:r>
            <a:endParaRPr kumimoji="1" lang="ja-JP" altLang="en-US" sz="2800" b="1" i="1" dirty="0">
              <a:solidFill>
                <a:schemeClr val="accent6"/>
              </a:solidFill>
            </a:endParaRPr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DB8CB8F6-7E07-4D7A-8C9B-CB28A6B85785}"/>
              </a:ext>
            </a:extLst>
          </p:cNvPr>
          <p:cNvCxnSpPr>
            <a:cxnSpLocks/>
          </p:cNvCxnSpPr>
          <p:nvPr/>
        </p:nvCxnSpPr>
        <p:spPr>
          <a:xfrm flipV="1">
            <a:off x="3007708" y="1957997"/>
            <a:ext cx="20887" cy="3458349"/>
          </a:xfrm>
          <a:prstGeom prst="straightConnector1">
            <a:avLst/>
          </a:prstGeom>
          <a:ln w="254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4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lang="ja-JP" altLang="en-US" dirty="0"/>
              <a:t>双曲線磁場とプラズマ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2CF4612-8588-409B-9FDC-33BC35A8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9120"/>
            <a:ext cx="11865463" cy="5685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523238-B623-4877-AB62-83FD26C5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133" y="1689857"/>
            <a:ext cx="5565781" cy="480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移流方程式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FC08A06C-8584-4C44-9A9D-ACE4AED03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222" y="1162662"/>
            <a:ext cx="8041709" cy="5361140"/>
          </a:xfrm>
        </p:spPr>
      </p:pic>
    </p:spTree>
    <p:extLst>
      <p:ext uri="{BB962C8B-B14F-4D97-AF65-F5344CB8AC3E}">
        <p14:creationId xmlns:p14="http://schemas.microsoft.com/office/powerpoint/2010/main" val="21501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00518B"/>
            </a:gs>
            <a:gs pos="0">
              <a:srgbClr val="0070C0"/>
            </a:gs>
            <a:gs pos="10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179597"/>
            <a:ext cx="12191999" cy="1303833"/>
          </a:xfrm>
          <a:gradFill>
            <a:gsLst>
              <a:gs pos="22000">
                <a:srgbClr val="004576"/>
              </a:gs>
              <a:gs pos="0">
                <a:srgbClr val="0070C0"/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                                           1</a:t>
            </a:r>
            <a:r>
              <a:rPr lang="ja-JP" altLang="en-US" dirty="0"/>
              <a:t>次元</a:t>
            </a:r>
            <a:r>
              <a:rPr lang="en-US" altLang="ja-JP" dirty="0" err="1"/>
              <a:t>ShockTube</a:t>
            </a:r>
            <a:r>
              <a:rPr lang="ja-JP" altLang="en-US" dirty="0"/>
              <a:t>問題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6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774" y="2456"/>
            <a:ext cx="12344400" cy="11373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MHD×HLLD</a:t>
            </a:r>
            <a:r>
              <a:rPr kumimoji="1" lang="ja-JP" altLang="en-US" dirty="0"/>
              <a:t>初期条件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コンテンツ プレースホルダー 5">
            <a:extLst>
              <a:ext uri="{FF2B5EF4-FFF2-40B4-BE49-F238E27FC236}">
                <a16:creationId xmlns:a16="http://schemas.microsoft.com/office/drawing/2014/main" id="{3D7A761B-8F67-4FEF-B34D-36F7628CD18A}"/>
              </a:ext>
            </a:extLst>
          </p:cNvPr>
          <p:cNvSpPr txBox="1">
            <a:spLocks/>
          </p:cNvSpPr>
          <p:nvPr/>
        </p:nvSpPr>
        <p:spPr>
          <a:xfrm>
            <a:off x="8437671" y="6477000"/>
            <a:ext cx="9086735" cy="2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Initial Condition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F1FC82-6D14-4BAC-8128-A9F34A75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6282</TotalTime>
  <Words>708</Words>
  <Application>Microsoft Office PowerPoint</Application>
  <PresentationFormat>ワイド画面</PresentationFormat>
  <Paragraphs>152</Paragraphs>
  <Slides>42</Slides>
  <Notes>4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テーマ</vt:lpstr>
      <vt:lpstr>2DMHDのコーディング@Chiba </vt:lpstr>
      <vt:lpstr>(1) 本日の内容</vt:lpstr>
      <vt:lpstr>自己紹介（ピアノ；Youtube【島のもっくん】で探してみて下さい！)　　　　　　　　　　　　　　　　　　興味：宇宙工学，弓</vt:lpstr>
      <vt:lpstr>はやぶさ２でも使ってる軌道力学の裏側いじってます</vt:lpstr>
      <vt:lpstr>軌道力学（希望＋電磁流体の効果を入れたい）</vt:lpstr>
      <vt:lpstr>双曲線磁場とプラズマ</vt:lpstr>
      <vt:lpstr>移流方程式</vt:lpstr>
      <vt:lpstr>                                           1次元ShockTube問題</vt:lpstr>
      <vt:lpstr>MHD×HLLD初期条件</vt:lpstr>
      <vt:lpstr>MHD×HLLD初期条件</vt:lpstr>
      <vt:lpstr>セル数10倍化！ほぼ解答通りに</vt:lpstr>
      <vt:lpstr>CFL条件も変化させてみた</vt:lpstr>
      <vt:lpstr>CFL条件も変化させてみた</vt:lpstr>
      <vt:lpstr>空間二次精度化</vt:lpstr>
      <vt:lpstr>空間二次 with RK2</vt:lpstr>
      <vt:lpstr>MUSCL法(Minmod)</vt:lpstr>
      <vt:lpstr>Minmod with RK2</vt:lpstr>
      <vt:lpstr>ro,By,Vy変化</vt:lpstr>
      <vt:lpstr>                                           2次元ShockTube問題</vt:lpstr>
      <vt:lpstr>MHD×HLLD初期条件</vt:lpstr>
      <vt:lpstr>MHD×HLLD</vt:lpstr>
      <vt:lpstr>MHD×HLLD</vt:lpstr>
      <vt:lpstr>MHD×HLLD</vt:lpstr>
      <vt:lpstr>MHD×HLLD初期条件</vt:lpstr>
      <vt:lpstr>                                           END </vt:lpstr>
      <vt:lpstr>(-)Back up Slide</vt:lpstr>
      <vt:lpstr>1次元1000cell</vt:lpstr>
      <vt:lpstr>MHD×HLLD初期条件</vt:lpstr>
      <vt:lpstr>MHD×HLLD初期条件</vt:lpstr>
      <vt:lpstr>Mistake集</vt:lpstr>
      <vt:lpstr>                                           2次元ShockTube問題_miss1</vt:lpstr>
      <vt:lpstr>MHD×HLLD初期条件</vt:lpstr>
      <vt:lpstr>MHD×HLLD初期条件</vt:lpstr>
      <vt:lpstr>MHD×HLLD初期条件</vt:lpstr>
      <vt:lpstr>MHD×HLLD初期条件</vt:lpstr>
      <vt:lpstr>MHD×HLLD</vt:lpstr>
      <vt:lpstr>MHD×HLLD</vt:lpstr>
      <vt:lpstr>MHD×HLLD</vt:lpstr>
      <vt:lpstr>MHD×HLLD</vt:lpstr>
      <vt:lpstr>MHD×HLLD初期条件</vt:lpstr>
      <vt:lpstr>MHD×HLLD</vt:lpstr>
      <vt:lpstr>MHD×HLLD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</dc:title>
  <dc:creator>元谷臣吾</dc:creator>
  <cp:lastModifiedBy>臣吾 元谷</cp:lastModifiedBy>
  <cp:revision>184</cp:revision>
  <dcterms:created xsi:type="dcterms:W3CDTF">2016-05-16T02:17:50Z</dcterms:created>
  <dcterms:modified xsi:type="dcterms:W3CDTF">2019-08-30T05:20:36Z</dcterms:modified>
</cp:coreProperties>
</file>