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5" r:id="rId3"/>
    <p:sldId id="263" r:id="rId4"/>
    <p:sldId id="258" r:id="rId5"/>
    <p:sldId id="259" r:id="rId6"/>
    <p:sldId id="264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241DB-FC13-4B0F-BB2F-69A1EBE50390}" type="datetimeFigureOut">
              <a:rPr kumimoji="1" lang="ja-JP" altLang="en-US" smtClean="0"/>
              <a:t>2019/8/30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1D1C4-466A-4C50-8DB9-2A66CEB4E9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48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Radiation and RSST for Deep Dynamics</a:t>
            </a:r>
          </a:p>
          <a:p>
            <a:pPr algn="l"/>
            <a:r>
              <a:rPr kumimoji="1" lang="ja-JP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解像度</a:t>
            </a:r>
            <a:r>
              <a:rPr kumimoji="1" lang="en-US" altLang="ja-JP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y,z</a:t>
            </a:r>
            <a:r>
              <a:rPr kumimoji="1"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=48,x=24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1D1C4-466A-4C50-8DB9-2A66CEB4E9C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07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1D1C4-466A-4C50-8DB9-2A66CEB4E9C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85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15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16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222DC2-41E5-4830-B77D-77504AE9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4" y="194779"/>
            <a:ext cx="2561052" cy="10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3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2655" b="-5"/>
          <a:stretch/>
        </p:blipFill>
        <p:spPr>
          <a:xfrm>
            <a:off x="0" y="2524"/>
            <a:ext cx="12192000" cy="685547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2524"/>
            <a:ext cx="12192000" cy="685547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0" name="図 9" descr="d15177-73-290198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0" name="図 9" descr="d15177-73-290198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94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ユーザー設定レイアウト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5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609758-DB82-4B9E-BBB8-1A3B7D00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440"/>
            <a:ext cx="1436914" cy="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9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5" b="84789"/>
          <a:stretch/>
        </p:blipFill>
        <p:spPr>
          <a:xfrm>
            <a:off x="0" y="2524"/>
            <a:ext cx="12192000" cy="104275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2524"/>
            <a:ext cx="12192000" cy="104275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104527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8" r="12655"/>
          <a:stretch/>
        </p:blipFill>
        <p:spPr>
          <a:xfrm>
            <a:off x="0" y="6367908"/>
            <a:ext cx="12192000" cy="48756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6358360"/>
            <a:ext cx="12192000" cy="49964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6358360"/>
            <a:ext cx="12192000" cy="9548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9" y="6444159"/>
            <a:ext cx="565920" cy="353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5" b="84789"/>
          <a:stretch/>
        </p:blipFill>
        <p:spPr>
          <a:xfrm>
            <a:off x="0" y="2524"/>
            <a:ext cx="12192000" cy="104275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0" y="2524"/>
            <a:ext cx="12192000" cy="104275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0" y="104527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図 16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8" r="12655"/>
          <a:stretch/>
        </p:blipFill>
        <p:spPr>
          <a:xfrm>
            <a:off x="0" y="6367908"/>
            <a:ext cx="12192000" cy="487568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0" y="6358360"/>
            <a:ext cx="12192000" cy="49964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0" y="6358360"/>
            <a:ext cx="12192000" cy="9548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図 21" descr="d15177-73-290198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9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2655" b="-5"/>
          <a:stretch/>
        </p:blipFill>
        <p:spPr>
          <a:xfrm>
            <a:off x="0" y="2524"/>
            <a:ext cx="12192000" cy="685547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2524"/>
            <a:ext cx="12192000" cy="685547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9" y="6444159"/>
            <a:ext cx="565920" cy="353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図 9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2655" b="-5"/>
          <a:stretch/>
        </p:blipFill>
        <p:spPr>
          <a:xfrm>
            <a:off x="0" y="2524"/>
            <a:ext cx="12192000" cy="6855476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0" y="2524"/>
            <a:ext cx="12192000" cy="6855477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4" name="図 13" descr="d15177-73-290198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9" y="6444159"/>
            <a:ext cx="565920" cy="353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22239" y="1045280"/>
            <a:ext cx="11156237" cy="531308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pic>
        <p:nvPicPr>
          <p:cNvPr id="12" name="図 11" descr="d15177-73-290198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ユーザー設定レイアウト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90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152778" y="6358360"/>
            <a:ext cx="11840293" cy="954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90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0090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 flipV="1">
            <a:off x="152778" y="1035731"/>
            <a:ext cx="11840293" cy="9548"/>
          </a:xfrm>
          <a:prstGeom prst="line">
            <a:avLst/>
          </a:prstGeom>
          <a:ln>
            <a:solidFill>
              <a:srgbClr val="00009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 descr="d15177-73-290198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5" b="84789"/>
          <a:stretch/>
        </p:blipFill>
        <p:spPr>
          <a:xfrm>
            <a:off x="0" y="2524"/>
            <a:ext cx="12192000" cy="104275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0" y="2524"/>
            <a:ext cx="12192000" cy="104275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2239" y="202921"/>
            <a:ext cx="11156236" cy="6722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0" y="104527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 descr="スクリーンショット 2015-02-15 12.42.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8" r="12655"/>
          <a:stretch/>
        </p:blipFill>
        <p:spPr>
          <a:xfrm>
            <a:off x="0" y="6367908"/>
            <a:ext cx="12192000" cy="48756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0" y="6358360"/>
            <a:ext cx="12192000" cy="49964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6358360"/>
            <a:ext cx="12192000" cy="9548"/>
          </a:xfrm>
          <a:prstGeom prst="line">
            <a:avLst/>
          </a:prstGeom>
          <a:ln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432735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432735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fld id="{2BB5FF7B-0878-4058-9F57-BC45039B46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2" name="図 11" descr="d15177-73-290198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" y="6459269"/>
            <a:ext cx="1585223" cy="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70664" y="152853"/>
            <a:ext cx="9654296" cy="782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7865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3200" kern="1200">
          <a:solidFill>
            <a:srgbClr val="000090"/>
          </a:solidFill>
          <a:latin typeface="ヒラギノ角ゴ ProN W3"/>
          <a:ea typeface="ヒラギノ角ゴ ProN W3"/>
          <a:cs typeface="ヒラギノ角ゴ ProN W3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0.gif"/><Relationship Id="rId10" Type="http://schemas.openxmlformats.org/officeDocument/2006/relationships/image" Target="../media/image17.png"/><Relationship Id="rId4" Type="http://schemas.openxmlformats.org/officeDocument/2006/relationships/image" Target="../media/image9.gi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12" Type="http://schemas.openxmlformats.org/officeDocument/2006/relationships/image" Target="../media/image1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6.png"/><Relationship Id="rId5" Type="http://schemas.openxmlformats.org/officeDocument/2006/relationships/image" Target="../media/image25.gif"/><Relationship Id="rId10" Type="http://schemas.openxmlformats.org/officeDocument/2006/relationships/image" Target="../media/image17.png"/><Relationship Id="rId4" Type="http://schemas.openxmlformats.org/officeDocument/2006/relationships/image" Target="../media/image24.gi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image" Target="../media/image29.gif"/><Relationship Id="rId7" Type="http://schemas.openxmlformats.org/officeDocument/2006/relationships/image" Target="../media/image27.gif"/><Relationship Id="rId12" Type="http://schemas.openxmlformats.org/officeDocument/2006/relationships/image" Target="../media/image1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45.png"/><Relationship Id="rId5" Type="http://schemas.openxmlformats.org/officeDocument/2006/relationships/image" Target="../media/image30.gif"/><Relationship Id="rId10" Type="http://schemas.openxmlformats.org/officeDocument/2006/relationships/image" Target="../media/image44.png"/><Relationship Id="rId4" Type="http://schemas.openxmlformats.org/officeDocument/2006/relationships/image" Target="../media/image24.gif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4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BD024-5380-4499-8374-3E658BBF3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プラズマシミュレーションサマーセミナー</a:t>
            </a:r>
            <a:r>
              <a:rPr kumimoji="1" lang="en-US" altLang="ja-JP" dirty="0"/>
              <a:t>2019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18BCD12-7FAA-4238-B77E-8EB5C6C71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千葉大学</a:t>
            </a:r>
            <a:endParaRPr kumimoji="1" lang="en-US" altLang="ja-JP" dirty="0"/>
          </a:p>
          <a:p>
            <a:r>
              <a:rPr lang="ja-JP" altLang="en-US" dirty="0"/>
              <a:t>石倉秋人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01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BE1740-5D4C-4211-8825-2F62B848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自己紹介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DDB912-C90B-46A0-9062-C2AF13842472}"/>
              </a:ext>
            </a:extLst>
          </p:cNvPr>
          <p:cNvSpPr txBox="1"/>
          <p:nvPr/>
        </p:nvSpPr>
        <p:spPr>
          <a:xfrm>
            <a:off x="136110" y="3513330"/>
            <a:ext cx="3685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太陽流体シミュレーションコード</a:t>
            </a: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R2D2</a:t>
            </a:r>
          </a:p>
          <a:p>
            <a:pPr algn="l"/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(</a:t>
            </a:r>
            <a:r>
              <a:rPr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Hotta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 +2019</a:t>
            </a:r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)</a:t>
            </a:r>
          </a:p>
          <a:p>
            <a:pPr algn="l"/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を使用して太陽黒点を計算。</a:t>
            </a: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3EB341-C7E4-477A-B281-E11D493AD84D}"/>
              </a:ext>
            </a:extLst>
          </p:cNvPr>
          <p:cNvSpPr txBox="1"/>
          <p:nvPr/>
        </p:nvSpPr>
        <p:spPr>
          <a:xfrm>
            <a:off x="136110" y="1167618"/>
            <a:ext cx="35918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千葉大学融合理工学府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先進理化学専攻物理コース</a:t>
            </a: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宇宙物理学研究室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M1 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石倉秋人</a:t>
            </a:r>
          </a:p>
        </p:txBody>
      </p:sp>
      <p:pic>
        <p:nvPicPr>
          <p:cNvPr id="6" name="py">
            <a:hlinkClick r:id="" action="ppaction://media"/>
            <a:extLst>
              <a:ext uri="{FF2B5EF4-FFF2-40B4-BE49-F238E27FC236}">
                <a16:creationId xmlns:a16="http://schemas.microsoft.com/office/drawing/2014/main" id="{455F043E-E46B-4CE5-A499-6DDFE09A0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1847" y="811575"/>
            <a:ext cx="8234044" cy="50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16F589-8BD8-4C01-B5F2-96607631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衝撃波管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61A1B4-89BF-41FD-87E7-304FB0454701}"/>
                  </a:ext>
                </a:extLst>
              </p:cNvPr>
              <p:cNvSpPr txBox="1"/>
              <p:nvPr/>
            </p:nvSpPr>
            <p:spPr>
              <a:xfrm>
                <a:off x="3460651" y="1932244"/>
                <a:ext cx="1626151" cy="2993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  <m:r>
                        <a:rPr kumimoji="1" lang="en-US" altLang="ja-JP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=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1.0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Cambria Math" panose="02040503050406030204" pitchFamily="18" charset="0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=1.0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kumimoji="1"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:endParaRPr kumimoji="1" lang="ja-JP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61A1B4-89BF-41FD-87E7-304FB0454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651" y="1932244"/>
                <a:ext cx="1626151" cy="29935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35B8462-D1B2-46CD-AD8F-7D3A7D6464F2}"/>
                  </a:ext>
                </a:extLst>
              </p:cNvPr>
              <p:cNvSpPr txBox="1"/>
              <p:nvPr/>
            </p:nvSpPr>
            <p:spPr>
              <a:xfrm>
                <a:off x="7105200" y="1932244"/>
                <a:ext cx="2030492" cy="2993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  <m:r>
                        <a:rPr kumimoji="1" lang="en-US" altLang="ja-JP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=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0.125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Cambria Math" panose="02040503050406030204" pitchFamily="18" charset="0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=0.1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kumimoji="1"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:endParaRPr kumimoji="1" lang="ja-JP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35B8462-D1B2-46CD-AD8F-7D3A7D646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200" y="1932244"/>
                <a:ext cx="2030492" cy="2993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70B7C7-1F1D-423D-957B-C5C2EFF955DD}"/>
              </a:ext>
            </a:extLst>
          </p:cNvPr>
          <p:cNvSpPr txBox="1"/>
          <p:nvPr/>
        </p:nvSpPr>
        <p:spPr>
          <a:xfrm>
            <a:off x="3615397" y="1237957"/>
            <a:ext cx="119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左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BB46E6-C180-4D78-AB0E-9816105CFCD8}"/>
              </a:ext>
            </a:extLst>
          </p:cNvPr>
          <p:cNvSpPr txBox="1"/>
          <p:nvPr/>
        </p:nvSpPr>
        <p:spPr>
          <a:xfrm>
            <a:off x="7399606" y="1248295"/>
            <a:ext cx="108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右</a:t>
            </a:r>
          </a:p>
        </p:txBody>
      </p:sp>
    </p:spTree>
    <p:extLst>
      <p:ext uri="{BB962C8B-B14F-4D97-AF65-F5344CB8AC3E}">
        <p14:creationId xmlns:p14="http://schemas.microsoft.com/office/powerpoint/2010/main" val="42359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5D2294-B81D-40A8-9FE7-BF23B517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衝撃波管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ADF026-C517-451E-9229-1A85E8EDCCBD}"/>
              </a:ext>
            </a:extLst>
          </p:cNvPr>
          <p:cNvSpPr txBox="1"/>
          <p:nvPr/>
        </p:nvSpPr>
        <p:spPr>
          <a:xfrm>
            <a:off x="152400" y="1728235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18044C-FCAF-46FE-9833-C0A6A1D37FDD}"/>
              </a:ext>
            </a:extLst>
          </p:cNvPr>
          <p:cNvSpPr txBox="1"/>
          <p:nvPr/>
        </p:nvSpPr>
        <p:spPr>
          <a:xfrm>
            <a:off x="152400" y="4261026"/>
            <a:ext cx="2813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MUSCL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法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3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次</a:t>
            </a:r>
            <a:r>
              <a:rPr kumimoji="1"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rk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pic>
        <p:nvPicPr>
          <p:cNvPr id="16" name="図 15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BC50F055-7235-42C0-BD0D-C7A66BC94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70" y="1178389"/>
            <a:ext cx="3152780" cy="2127519"/>
          </a:xfrm>
          <a:prstGeom prst="rect">
            <a:avLst/>
          </a:prstGeom>
        </p:spPr>
      </p:pic>
      <p:pic>
        <p:nvPicPr>
          <p:cNvPr id="18" name="図 17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59EB920D-0C63-42B0-99F1-DC3FA7D65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67" y="1174083"/>
            <a:ext cx="3474720" cy="2254917"/>
          </a:xfrm>
          <a:prstGeom prst="rect">
            <a:avLst/>
          </a:prstGeom>
        </p:spPr>
      </p:pic>
      <p:pic>
        <p:nvPicPr>
          <p:cNvPr id="20" name="図 19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497D5B8E-D582-4F4C-B96C-65A9BFC72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28" y="1174083"/>
            <a:ext cx="3341572" cy="2254917"/>
          </a:xfrm>
          <a:prstGeom prst="rect">
            <a:avLst/>
          </a:prstGeom>
        </p:spPr>
      </p:pic>
      <p:pic>
        <p:nvPicPr>
          <p:cNvPr id="23" name="図 22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863C0BC8-E16E-48D3-8597-92315F5BC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69" y="3727869"/>
            <a:ext cx="3152780" cy="2127519"/>
          </a:xfrm>
          <a:prstGeom prst="rect">
            <a:avLst/>
          </a:prstGeom>
        </p:spPr>
      </p:pic>
      <p:pic>
        <p:nvPicPr>
          <p:cNvPr id="25" name="図 24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5C395EAF-1223-4267-92D6-AAD83797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66" y="3674394"/>
            <a:ext cx="3474720" cy="2254917"/>
          </a:xfrm>
          <a:prstGeom prst="rect">
            <a:avLst/>
          </a:prstGeom>
        </p:spPr>
      </p:pic>
      <p:pic>
        <p:nvPicPr>
          <p:cNvPr id="27" name="図 26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A4594542-618F-4A7C-86D4-324230909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28" y="3674394"/>
            <a:ext cx="3341572" cy="2254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F3BE2E1-0058-4277-A5E6-5596B07F711B}"/>
                  </a:ext>
                </a:extLst>
              </p:cNvPr>
              <p:cNvSpPr txBox="1"/>
              <p:nvPr/>
            </p:nvSpPr>
            <p:spPr>
              <a:xfrm>
                <a:off x="5752594" y="2670594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9F3BE2E1-0058-4277-A5E6-5596B07F7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94" y="2670594"/>
                <a:ext cx="337272" cy="307777"/>
              </a:xfrm>
              <a:prstGeom prst="rect">
                <a:avLst/>
              </a:prstGeom>
              <a:blipFill>
                <a:blip r:embed="rId8"/>
                <a:stretch>
                  <a:fillRect l="-7273" b="-39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D6F7DF5-7F52-453F-936A-31AD3EB4FD46}"/>
                  </a:ext>
                </a:extLst>
              </p:cNvPr>
              <p:cNvSpPr txBox="1"/>
              <p:nvPr/>
            </p:nvSpPr>
            <p:spPr>
              <a:xfrm>
                <a:off x="5781446" y="5199095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D6F7DF5-7F52-453F-936A-31AD3EB4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446" y="5199095"/>
                <a:ext cx="337272" cy="307777"/>
              </a:xfrm>
              <a:prstGeom prst="rect">
                <a:avLst/>
              </a:prstGeom>
              <a:blipFill>
                <a:blip r:embed="rId9"/>
                <a:stretch>
                  <a:fillRect l="-5357" b="-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798078D-5539-48A4-B816-526EAE53578C}"/>
                  </a:ext>
                </a:extLst>
              </p:cNvPr>
              <p:cNvSpPr txBox="1"/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798078D-5539-48A4-B816-526EAE535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blipFill>
                <a:blip r:embed="rId10"/>
                <a:stretch>
                  <a:fillRect l="-21053" r="-21053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75CFB0D8-317E-4A24-9A11-54277139D1F8}"/>
                  </a:ext>
                </a:extLst>
              </p:cNvPr>
              <p:cNvSpPr txBox="1"/>
              <p:nvPr/>
            </p:nvSpPr>
            <p:spPr>
              <a:xfrm>
                <a:off x="2143224" y="4975947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75CFB0D8-317E-4A24-9A11-54277139D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24" y="4975947"/>
                <a:ext cx="233974" cy="307777"/>
              </a:xfrm>
              <a:prstGeom prst="rect">
                <a:avLst/>
              </a:prstGeom>
              <a:blipFill>
                <a:blip r:embed="rId11"/>
                <a:stretch>
                  <a:fillRect l="-21053" r="-21053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BE9BA63-AB4D-4A0E-9D06-A0DFA8706F82}"/>
                  </a:ext>
                </a:extLst>
              </p:cNvPr>
              <p:cNvSpPr txBox="1"/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BE9BA63-AB4D-4A0E-9D06-A0DFA8706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blipFill>
                <a:blip r:embed="rId12"/>
                <a:stretch>
                  <a:fillRect l="-19512"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10EF5CEE-2021-42A3-BB1A-A2285726AAFD}"/>
                  </a:ext>
                </a:extLst>
              </p:cNvPr>
              <p:cNvSpPr txBox="1"/>
              <p:nvPr/>
            </p:nvSpPr>
            <p:spPr>
              <a:xfrm>
                <a:off x="9278828" y="5160697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10EF5CEE-2021-42A3-BB1A-A2285726A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828" y="5160697"/>
                <a:ext cx="251544" cy="307777"/>
              </a:xfrm>
              <a:prstGeom prst="rect">
                <a:avLst/>
              </a:prstGeom>
              <a:blipFill>
                <a:blip r:embed="rId13"/>
                <a:stretch>
                  <a:fillRect l="-17073" r="-170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22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D0919-9400-4E12-9576-E9AA5002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0.1</a:t>
            </a:r>
            <a:r>
              <a:rPr lang="ja-JP" altLang="en-US" dirty="0"/>
              <a:t>秒経過時</a:t>
            </a:r>
            <a:endParaRPr kumimoji="1" lang="ja-JP" altLang="en-US" dirty="0"/>
          </a:p>
        </p:txBody>
      </p:sp>
      <p:pic>
        <p:nvPicPr>
          <p:cNvPr id="4" name="図 3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F8710A7-48F3-47C2-A92C-D5DA8A1A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7" y="667797"/>
            <a:ext cx="4584935" cy="3056623"/>
          </a:xfrm>
          <a:prstGeom prst="rect">
            <a:avLst/>
          </a:prstGeom>
        </p:spPr>
      </p:pic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FA71B70-C00F-4999-A7FA-4B9AB7853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9" y="3523964"/>
            <a:ext cx="4584936" cy="3056624"/>
          </a:xfrm>
          <a:prstGeom prst="rect">
            <a:avLst/>
          </a:prstGeom>
        </p:spPr>
      </p:pic>
      <p:pic>
        <p:nvPicPr>
          <p:cNvPr id="8" name="図 7" descr="スクリーンショット が含まれている画像&#10;&#10;自動的に生成された説明">
            <a:extLst>
              <a:ext uri="{FF2B5EF4-FFF2-40B4-BE49-F238E27FC236}">
                <a16:creationId xmlns:a16="http://schemas.microsoft.com/office/drawing/2014/main" id="{C3532040-17E7-4359-97E1-252A49695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8" y="707141"/>
            <a:ext cx="4584935" cy="3056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F464AFC-20E4-4930-BBD4-F41546D00B00}"/>
                  </a:ext>
                </a:extLst>
              </p:cNvPr>
              <p:cNvSpPr txBox="1"/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F464AFC-20E4-4930-BBD4-F41546D00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blipFill>
                <a:blip r:embed="rId5"/>
                <a:stretch>
                  <a:fillRect l="-21053" r="-21053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A4B8900-EFC9-42F0-BD65-31CC8CED7242}"/>
                  </a:ext>
                </a:extLst>
              </p:cNvPr>
              <p:cNvSpPr txBox="1"/>
              <p:nvPr/>
            </p:nvSpPr>
            <p:spPr>
              <a:xfrm>
                <a:off x="7188943" y="2629709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A4B8900-EFC9-42F0-BD65-31CC8CED7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943" y="2629709"/>
                <a:ext cx="337272" cy="307777"/>
              </a:xfrm>
              <a:prstGeom prst="rect">
                <a:avLst/>
              </a:prstGeom>
              <a:blipFill>
                <a:blip r:embed="rId6"/>
                <a:stretch>
                  <a:fillRect l="-5357" b="-39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10259BD-45C9-4A1E-82B0-9EBA826D89C0}"/>
                  </a:ext>
                </a:extLst>
              </p:cNvPr>
              <p:cNvSpPr txBox="1"/>
              <p:nvPr/>
            </p:nvSpPr>
            <p:spPr>
              <a:xfrm>
                <a:off x="4767856" y="5583924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10259BD-45C9-4A1E-82B0-9EBA826D8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856" y="5583924"/>
                <a:ext cx="251544" cy="307777"/>
              </a:xfrm>
              <a:prstGeom prst="rect">
                <a:avLst/>
              </a:prstGeom>
              <a:blipFill>
                <a:blip r:embed="rId7"/>
                <a:stretch>
                  <a:fillRect l="-17073" r="-170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46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16F589-8BD8-4C01-B5F2-96607631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磁場あり衝撃波管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61A1B4-89BF-41FD-87E7-304FB0454701}"/>
                  </a:ext>
                </a:extLst>
              </p:cNvPr>
              <p:cNvSpPr txBox="1"/>
              <p:nvPr/>
            </p:nvSpPr>
            <p:spPr>
              <a:xfrm>
                <a:off x="3275196" y="1932244"/>
                <a:ext cx="1876155" cy="4017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  <m:r>
                        <a:rPr kumimoji="1" lang="en-US" altLang="ja-JP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=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1.0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Cambria Math" panose="02040503050406030204" pitchFamily="18" charset="0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=1.0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kumimoji="1"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</m:t>
                      </m:r>
                      <m:r>
                        <a:rPr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75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</m:t>
                      </m:r>
                      <m:r>
                        <a:rPr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1</m:t>
                      </m:r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E61A1B4-89BF-41FD-87E7-304FB0454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96" y="1932244"/>
                <a:ext cx="1876155" cy="40172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35B8462-D1B2-46CD-AD8F-7D3A7D6464F2}"/>
                  </a:ext>
                </a:extLst>
              </p:cNvPr>
              <p:cNvSpPr txBox="1"/>
              <p:nvPr/>
            </p:nvSpPr>
            <p:spPr>
              <a:xfrm>
                <a:off x="7047456" y="1932244"/>
                <a:ext cx="1966820" cy="40172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  <m:r>
                        <a:rPr kumimoji="1" lang="en-US" altLang="ja-JP" sz="32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=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ヒラギノ角ゴ ProN W3"/>
                        </a:rPr>
                        <m:t>0.125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Cambria Math" panose="02040503050406030204" pitchFamily="18" charset="0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=0.1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kumimoji="1"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=0.75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</m:t>
                      </m:r>
                      <m:r>
                        <a:rPr lang="en-US" altLang="ja-JP" sz="32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−</m:t>
                      </m:r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1.0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𝑧</m:t>
                          </m:r>
                        </m:sub>
                      </m:sSub>
                      <m:r>
                        <a:rPr lang="en-US" altLang="ja-JP" sz="3200" i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=0.0</m:t>
                      </m:r>
                    </m:oMath>
                  </m:oMathPara>
                </a14:m>
                <a:endParaRPr lang="en-US" altLang="ja-JP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35B8462-D1B2-46CD-AD8F-7D3A7D646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456" y="1932244"/>
                <a:ext cx="1966820" cy="40172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70B7C7-1F1D-423D-957B-C5C2EFF955DD}"/>
              </a:ext>
            </a:extLst>
          </p:cNvPr>
          <p:cNvSpPr txBox="1"/>
          <p:nvPr/>
        </p:nvSpPr>
        <p:spPr>
          <a:xfrm>
            <a:off x="3615397" y="1237957"/>
            <a:ext cx="1195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左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BB46E6-C180-4D78-AB0E-9816105CFCD8}"/>
              </a:ext>
            </a:extLst>
          </p:cNvPr>
          <p:cNvSpPr txBox="1"/>
          <p:nvPr/>
        </p:nvSpPr>
        <p:spPr>
          <a:xfrm>
            <a:off x="7399606" y="1248295"/>
            <a:ext cx="108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右</a:t>
            </a:r>
          </a:p>
        </p:txBody>
      </p:sp>
    </p:spTree>
    <p:extLst>
      <p:ext uri="{BB962C8B-B14F-4D97-AF65-F5344CB8AC3E}">
        <p14:creationId xmlns:p14="http://schemas.microsoft.com/office/powerpoint/2010/main" val="407829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5D2294-B81D-40A8-9FE7-BF23B517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磁場あり衝撃波管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ADF026-C517-451E-9229-1A85E8EDCCBD}"/>
              </a:ext>
            </a:extLst>
          </p:cNvPr>
          <p:cNvSpPr txBox="1"/>
          <p:nvPr/>
        </p:nvSpPr>
        <p:spPr>
          <a:xfrm>
            <a:off x="152400" y="1728235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18044C-FCAF-46FE-9833-C0A6A1D37FDD}"/>
              </a:ext>
            </a:extLst>
          </p:cNvPr>
          <p:cNvSpPr txBox="1"/>
          <p:nvPr/>
        </p:nvSpPr>
        <p:spPr>
          <a:xfrm>
            <a:off x="152400" y="4261026"/>
            <a:ext cx="2813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MUSCL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法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MC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3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次</a:t>
            </a:r>
            <a:r>
              <a:rPr kumimoji="1"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rk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C50F055-7235-42C0-BD0D-C7A66BC94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170" y="1178389"/>
            <a:ext cx="3152780" cy="212751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9EB920D-0C63-42B0-99F1-DC3FA7D65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167" y="1174083"/>
            <a:ext cx="3474719" cy="22549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97D5B8E-D582-4F4C-B96C-65A9BFC72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028" y="1174083"/>
            <a:ext cx="3341572" cy="225491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63C0BC8-E16E-48D3-8597-92315F5BC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169" y="3727869"/>
            <a:ext cx="3152780" cy="212751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C395EAF-1223-4267-92D6-AAD83797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166" y="3674394"/>
            <a:ext cx="3474719" cy="225491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4594542-618F-4A7C-86D4-324230909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028" y="3674394"/>
            <a:ext cx="3341572" cy="2254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FAEF1BB-09FC-489C-8ED5-75F32D89BBE7}"/>
                  </a:ext>
                </a:extLst>
              </p:cNvPr>
              <p:cNvSpPr txBox="1"/>
              <p:nvPr/>
            </p:nvSpPr>
            <p:spPr>
              <a:xfrm>
                <a:off x="5711484" y="2682680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9FAEF1BB-09FC-489C-8ED5-75F32D89B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4" y="2682680"/>
                <a:ext cx="337272" cy="307777"/>
              </a:xfrm>
              <a:prstGeom prst="rect">
                <a:avLst/>
              </a:prstGeom>
              <a:blipFill>
                <a:blip r:embed="rId8"/>
                <a:stretch>
                  <a:fillRect l="-7273" b="-39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1906A3A-1436-4CA1-B6AC-79D4E5B059A6}"/>
                  </a:ext>
                </a:extLst>
              </p:cNvPr>
              <p:cNvSpPr txBox="1"/>
              <p:nvPr/>
            </p:nvSpPr>
            <p:spPr>
              <a:xfrm>
                <a:off x="5711484" y="5112627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1906A3A-1436-4CA1-B6AC-79D4E5B05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4" y="5112627"/>
                <a:ext cx="337272" cy="307777"/>
              </a:xfrm>
              <a:prstGeom prst="rect">
                <a:avLst/>
              </a:prstGeom>
              <a:blipFill>
                <a:blip r:embed="rId9"/>
                <a:stretch>
                  <a:fillRect l="-7273" b="-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1D0C321-1263-456F-BBAB-A49367790D16}"/>
                  </a:ext>
                </a:extLst>
              </p:cNvPr>
              <p:cNvSpPr txBox="1"/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1D0C321-1263-456F-BBAB-A49367790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24" y="2629710"/>
                <a:ext cx="233974" cy="307777"/>
              </a:xfrm>
              <a:prstGeom prst="rect">
                <a:avLst/>
              </a:prstGeom>
              <a:blipFill>
                <a:blip r:embed="rId10"/>
                <a:stretch>
                  <a:fillRect l="-21053" r="-21053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5606C7B-2B3C-4A7D-8919-190199DE28BF}"/>
                  </a:ext>
                </a:extLst>
              </p:cNvPr>
              <p:cNvSpPr txBox="1"/>
              <p:nvPr/>
            </p:nvSpPr>
            <p:spPr>
              <a:xfrm>
                <a:off x="2142982" y="5112627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5606C7B-2B3C-4A7D-8919-190199DE2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82" y="5112627"/>
                <a:ext cx="233974" cy="307777"/>
              </a:xfrm>
              <a:prstGeom prst="rect">
                <a:avLst/>
              </a:prstGeom>
              <a:blipFill>
                <a:blip r:embed="rId11"/>
                <a:stretch>
                  <a:fillRect l="-21053" r="-21053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1898B9F-C2CF-4B4C-8CBF-8F4CC8209285}"/>
                  </a:ext>
                </a:extLst>
              </p:cNvPr>
              <p:cNvSpPr txBox="1"/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1898B9F-C2CF-4B4C-8CBF-8F4CC820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blipFill>
                <a:blip r:embed="rId12"/>
                <a:stretch>
                  <a:fillRect l="-19512"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65FA0E1-FB96-4BC0-9711-6E84AA824255}"/>
                  </a:ext>
                </a:extLst>
              </p:cNvPr>
              <p:cNvSpPr txBox="1"/>
              <p:nvPr/>
            </p:nvSpPr>
            <p:spPr>
              <a:xfrm>
                <a:off x="9227314" y="5129421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65FA0E1-FB96-4BC0-9711-6E84AA824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4" y="5129421"/>
                <a:ext cx="251544" cy="307777"/>
              </a:xfrm>
              <a:prstGeom prst="rect">
                <a:avLst/>
              </a:prstGeom>
              <a:blipFill>
                <a:blip r:embed="rId13"/>
                <a:stretch>
                  <a:fillRect l="-19512"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04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5D2294-B81D-40A8-9FE7-BF23B517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磁場あり衝撃波管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ADF026-C517-451E-9229-1A85E8EDCCBD}"/>
              </a:ext>
            </a:extLst>
          </p:cNvPr>
          <p:cNvSpPr txBox="1"/>
          <p:nvPr/>
        </p:nvSpPr>
        <p:spPr>
          <a:xfrm>
            <a:off x="152400" y="1728235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418044C-FCAF-46FE-9833-C0A6A1D37FDD}"/>
              </a:ext>
            </a:extLst>
          </p:cNvPr>
          <p:cNvSpPr txBox="1"/>
          <p:nvPr/>
        </p:nvSpPr>
        <p:spPr>
          <a:xfrm>
            <a:off x="152400" y="4261026"/>
            <a:ext cx="2813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HLLD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近似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MUSCL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法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  <a:p>
            <a:pPr algn="l"/>
            <a:r>
              <a:rPr kumimoji="1"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3</a:t>
            </a:r>
            <a:r>
              <a:rPr kumimoji="1"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次</a:t>
            </a:r>
            <a:r>
              <a:rPr kumimoji="1" lang="en-US" altLang="ja-JP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角ゴ ProN W3"/>
              </a:rPr>
              <a:t>rk</a:t>
            </a:r>
            <a:endParaRPr kumimoji="1"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角ゴ ProN W3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C50F055-7235-42C0-BD0D-C7A66BC94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170" y="1219151"/>
            <a:ext cx="3152780" cy="20459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9EB920D-0C63-42B0-99F1-DC3FA7D65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085" y="1174083"/>
            <a:ext cx="3418883" cy="22549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97D5B8E-D582-4F4C-B96C-65A9BFC72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028" y="1174083"/>
            <a:ext cx="3341572" cy="225491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63C0BC8-E16E-48D3-8597-92315F5BC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169" y="3768631"/>
            <a:ext cx="3152780" cy="204599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C395EAF-1223-4267-92D6-AAD83797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084" y="3674394"/>
            <a:ext cx="3418883" cy="225491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4594542-618F-4A7C-86D4-324230909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028" y="3674394"/>
            <a:ext cx="3341572" cy="2254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5A270CD-6165-476F-8C20-1561C7366E96}"/>
                  </a:ext>
                </a:extLst>
              </p:cNvPr>
              <p:cNvSpPr txBox="1"/>
              <p:nvPr/>
            </p:nvSpPr>
            <p:spPr>
              <a:xfrm>
                <a:off x="2077148" y="2612003"/>
                <a:ext cx="366126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5A270CD-6165-476F-8C20-1561C7366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148" y="2612003"/>
                <a:ext cx="366126" cy="331950"/>
              </a:xfrm>
              <a:prstGeom prst="rect">
                <a:avLst/>
              </a:prstGeom>
              <a:blipFill>
                <a:blip r:embed="rId8"/>
                <a:stretch>
                  <a:fillRect l="-13333" r="-333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C7AE33-8B45-4DCE-841C-366214763874}"/>
                  </a:ext>
                </a:extLst>
              </p:cNvPr>
              <p:cNvSpPr txBox="1"/>
              <p:nvPr/>
            </p:nvSpPr>
            <p:spPr>
              <a:xfrm>
                <a:off x="2072716" y="5144794"/>
                <a:ext cx="366126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C7AE33-8B45-4DCE-841C-366214763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716" y="5144794"/>
                <a:ext cx="366126" cy="331950"/>
              </a:xfrm>
              <a:prstGeom prst="rect">
                <a:avLst/>
              </a:prstGeom>
              <a:blipFill>
                <a:blip r:embed="rId9"/>
                <a:stretch>
                  <a:fillRect l="-11667" r="-3333" b="-203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7CA0BF0-2932-4AA2-ADCD-B1F4B45B845C}"/>
                  </a:ext>
                </a:extLst>
              </p:cNvPr>
              <p:cNvSpPr txBox="1"/>
              <p:nvPr/>
            </p:nvSpPr>
            <p:spPr>
              <a:xfrm>
                <a:off x="5752594" y="2670594"/>
                <a:ext cx="344838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7CA0BF0-2932-4AA2-ADCD-B1F4B45B8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94" y="2670594"/>
                <a:ext cx="344838" cy="331950"/>
              </a:xfrm>
              <a:prstGeom prst="rect">
                <a:avLst/>
              </a:prstGeom>
              <a:blipFill>
                <a:blip r:embed="rId10"/>
                <a:stretch>
                  <a:fillRect l="-7143" r="-5357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3350B8A-5401-4685-8E7B-9FE93D087109}"/>
                  </a:ext>
                </a:extLst>
              </p:cNvPr>
              <p:cNvSpPr txBox="1"/>
              <p:nvPr/>
            </p:nvSpPr>
            <p:spPr>
              <a:xfrm>
                <a:off x="5773880" y="5110714"/>
                <a:ext cx="344838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3350B8A-5401-4685-8E7B-9FE93D087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880" y="5110714"/>
                <a:ext cx="344838" cy="331950"/>
              </a:xfrm>
              <a:prstGeom prst="rect">
                <a:avLst/>
              </a:prstGeom>
              <a:blipFill>
                <a:blip r:embed="rId11"/>
                <a:stretch>
                  <a:fillRect l="-5263" r="-3509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1A56001-B39B-4AA6-8752-F9D33653F123}"/>
                  </a:ext>
                </a:extLst>
              </p:cNvPr>
              <p:cNvSpPr txBox="1"/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1A56001-B39B-4AA6-8752-F9D33653F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4" y="2629709"/>
                <a:ext cx="251544" cy="307777"/>
              </a:xfrm>
              <a:prstGeom prst="rect">
                <a:avLst/>
              </a:prstGeom>
              <a:blipFill>
                <a:blip r:embed="rId12"/>
                <a:stretch>
                  <a:fillRect l="-19512"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2D0239D-CC69-468E-809E-19CDACEBD7B9}"/>
                  </a:ext>
                </a:extLst>
              </p:cNvPr>
              <p:cNvSpPr txBox="1"/>
              <p:nvPr/>
            </p:nvSpPr>
            <p:spPr>
              <a:xfrm>
                <a:off x="9227314" y="5129421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2D0239D-CC69-468E-809E-19CDACEBD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314" y="5129421"/>
                <a:ext cx="251544" cy="307777"/>
              </a:xfrm>
              <a:prstGeom prst="rect">
                <a:avLst/>
              </a:prstGeom>
              <a:blipFill>
                <a:blip r:embed="rId13"/>
                <a:stretch>
                  <a:fillRect l="-19512" r="-146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187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9D0919-9400-4E12-9576-E9AA5002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0.1</a:t>
            </a:r>
            <a:r>
              <a:rPr lang="ja-JP" altLang="en-US" dirty="0"/>
              <a:t>秒経過時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8710A7-48F3-47C2-A92C-D5DA8A1A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3" y="857244"/>
            <a:ext cx="4286458" cy="28576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A71B70-C00F-4999-A7FA-4B9AB7853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831" y="3731952"/>
            <a:ext cx="4286461" cy="28576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532040-17E7-4359-97E1-252A49695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371" y="875213"/>
            <a:ext cx="4286458" cy="28576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C43EE8-B8AE-45F2-B006-9EAEF41E0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2" y="875214"/>
            <a:ext cx="4286458" cy="2857639"/>
          </a:xfrm>
          <a:prstGeom prst="rect">
            <a:avLst/>
          </a:prstGeom>
        </p:spPr>
      </p:pic>
      <p:pic>
        <p:nvPicPr>
          <p:cNvPr id="5" name="図 4" descr="地図 が含まれている画像&#10;&#10;自動的に生成された説明">
            <a:extLst>
              <a:ext uri="{FF2B5EF4-FFF2-40B4-BE49-F238E27FC236}">
                <a16:creationId xmlns:a16="http://schemas.microsoft.com/office/drawing/2014/main" id="{8A1DD17F-C678-472E-95D0-DBC5A5A98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42" y="3752866"/>
            <a:ext cx="4286458" cy="28576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655AF34-BF66-4019-BD89-344231EF61F6}"/>
                  </a:ext>
                </a:extLst>
              </p:cNvPr>
              <p:cNvSpPr txBox="1"/>
              <p:nvPr/>
            </p:nvSpPr>
            <p:spPr>
              <a:xfrm>
                <a:off x="4782192" y="5205857"/>
                <a:ext cx="2515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𝑃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655AF34-BF66-4019-BD89-344231EF6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92" y="5205857"/>
                <a:ext cx="251544" cy="307777"/>
              </a:xfrm>
              <a:prstGeom prst="rect">
                <a:avLst/>
              </a:prstGeom>
              <a:blipFill>
                <a:blip r:embed="rId8"/>
                <a:stretch>
                  <a:fillRect l="-16667" r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89AEF14-835E-492F-BB5E-B89E84B7A701}"/>
                  </a:ext>
                </a:extLst>
              </p:cNvPr>
              <p:cNvSpPr txBox="1"/>
              <p:nvPr/>
            </p:nvSpPr>
            <p:spPr>
              <a:xfrm>
                <a:off x="1027642" y="2226403"/>
                <a:ext cx="2339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ヒラギノ角ゴ ProN W3"/>
                        </a:rPr>
                        <m:t>𝜌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89AEF14-835E-492F-BB5E-B89E84B7A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42" y="2226403"/>
                <a:ext cx="233974" cy="307777"/>
              </a:xfrm>
              <a:prstGeom prst="rect">
                <a:avLst/>
              </a:prstGeom>
              <a:blipFill>
                <a:blip r:embed="rId9"/>
                <a:stretch>
                  <a:fillRect l="-21053" r="-21053"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4512F62-ACC6-4E28-AC49-D22ECC51502D}"/>
                  </a:ext>
                </a:extLst>
              </p:cNvPr>
              <p:cNvSpPr txBox="1"/>
              <p:nvPr/>
            </p:nvSpPr>
            <p:spPr>
              <a:xfrm>
                <a:off x="6842545" y="2083090"/>
                <a:ext cx="3372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4512F62-ACC6-4E28-AC49-D22ECC51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545" y="2083090"/>
                <a:ext cx="337272" cy="307777"/>
              </a:xfrm>
              <a:prstGeom prst="rect">
                <a:avLst/>
              </a:prstGeom>
              <a:blipFill>
                <a:blip r:embed="rId10"/>
                <a:stretch>
                  <a:fillRect l="-5357" b="-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F5EE599-E060-4A1F-8313-45FFAA6B3E4F}"/>
                  </a:ext>
                </a:extLst>
              </p:cNvPr>
              <p:cNvSpPr txBox="1"/>
              <p:nvPr/>
            </p:nvSpPr>
            <p:spPr>
              <a:xfrm>
                <a:off x="8954068" y="2099633"/>
                <a:ext cx="344838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F5EE599-E060-4A1F-8313-45FFAA6B3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068" y="2099633"/>
                <a:ext cx="344838" cy="331950"/>
              </a:xfrm>
              <a:prstGeom prst="rect">
                <a:avLst/>
              </a:prstGeom>
              <a:blipFill>
                <a:blip r:embed="rId11"/>
                <a:stretch>
                  <a:fillRect l="-7143" r="-5357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B76F2D2-6582-4A82-B930-B82E37942A97}"/>
                  </a:ext>
                </a:extLst>
              </p:cNvPr>
              <p:cNvSpPr txBox="1"/>
              <p:nvPr/>
            </p:nvSpPr>
            <p:spPr>
              <a:xfrm>
                <a:off x="8954068" y="5181684"/>
                <a:ext cx="366126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ヒラギノ角ゴ ProN W3"/>
                </a:endParaRPr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8B76F2D2-6582-4A82-B930-B82E37942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068" y="5181684"/>
                <a:ext cx="366126" cy="331950"/>
              </a:xfrm>
              <a:prstGeom prst="rect">
                <a:avLst/>
              </a:prstGeom>
              <a:blipFill>
                <a:blip r:embed="rId12"/>
                <a:stretch>
                  <a:fillRect l="-13333" r="-3333" b="-203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484003"/>
      </p:ext>
    </p:extLst>
  </p:cSld>
  <p:clrMapOvr>
    <a:masterClrMapping/>
  </p:clrMapOvr>
</p:sld>
</file>

<file path=ppt/theme/theme1.xml><?xml version="1.0" encoding="utf-8"?>
<a:theme xmlns:a="http://schemas.openxmlformats.org/drawingml/2006/main" name="kitei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kumimoji="1" sz="2000" dirty="0" smtClean="0">
            <a:solidFill>
              <a:schemeClr val="tx1">
                <a:lumMod val="85000"/>
                <a:lumOff val="15000"/>
              </a:schemeClr>
            </a:solidFill>
            <a:latin typeface="メイリオ" panose="020B0604030504040204" pitchFamily="50" charset="-128"/>
            <a:ea typeface="メイリオ" panose="020B0604030504040204" pitchFamily="50" charset="-128"/>
            <a:cs typeface="ヒラギノ角ゴ ProN W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itei3" id="{11009ABB-BBAC-40DF-8221-45D8FC656E9C}" vid="{C9A3D7F2-3AC2-422E-AC51-F71DE30BBE36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kitei3</Template>
  <TotalTime>192</TotalTime>
  <Words>216</Words>
  <Application>Microsoft Office PowerPoint</Application>
  <PresentationFormat>ワイド画面</PresentationFormat>
  <Paragraphs>93</Paragraphs>
  <Slides>9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ヒラギノ角ゴ ProN W3</vt:lpstr>
      <vt:lpstr>ヒラギノ角ゴ ProN W6</vt:lpstr>
      <vt:lpstr>メイリオ</vt:lpstr>
      <vt:lpstr>游ゴシック</vt:lpstr>
      <vt:lpstr>Arial</vt:lpstr>
      <vt:lpstr>Calibri</vt:lpstr>
      <vt:lpstr>Cambria Math</vt:lpstr>
      <vt:lpstr>kitei3</vt:lpstr>
      <vt:lpstr>プラズマシミュレーションサマーセミナー2019</vt:lpstr>
      <vt:lpstr>自己紹介</vt:lpstr>
      <vt:lpstr>衝撃波管</vt:lpstr>
      <vt:lpstr>衝撃波管</vt:lpstr>
      <vt:lpstr>0.1秒経過時</vt:lpstr>
      <vt:lpstr>磁場あり衝撃波管</vt:lpstr>
      <vt:lpstr>磁場あり衝撃波管</vt:lpstr>
      <vt:lpstr>磁場あり衝撃波管</vt:lpstr>
      <vt:lpstr>0.1秒経過時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akito.i</dc:creator>
  <cp:lastModifiedBy>akito.i</cp:lastModifiedBy>
  <cp:revision>30</cp:revision>
  <dcterms:created xsi:type="dcterms:W3CDTF">2019-08-30T01:04:16Z</dcterms:created>
  <dcterms:modified xsi:type="dcterms:W3CDTF">2019-08-30T04:18:16Z</dcterms:modified>
</cp:coreProperties>
</file>