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58" r:id="rId4"/>
    <p:sldId id="259" r:id="rId5"/>
    <p:sldId id="264" r:id="rId6"/>
    <p:sldId id="260" r:id="rId7"/>
    <p:sldId id="262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7"/>
  </p:normalViewPr>
  <p:slideViewPr>
    <p:cSldViewPr snapToGrid="0" snapToObjects="1">
      <p:cViewPr varScale="1">
        <p:scale>
          <a:sx n="103" d="100"/>
          <a:sy n="103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A434E-C51A-4325-8ADF-7BBBAB54E84C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4E624-D35A-4D24-8B6E-1BEF768A0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3440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4E624-D35A-4D24-8B6E-1BEF768A033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4089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4E624-D35A-4D24-8B6E-1BEF768A033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604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6C8108-04C5-744C-80C4-94BA6C26B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93F12F8-53EA-254A-BBD2-606DEEE521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BD0F1B-E74B-2147-8D3E-BE0AAA8CD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8284-BF9B-4DAB-B01A-42301F79F5D3}" type="datetime1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2D7734-67ED-A849-9E95-09A0C54AF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SS2019, Chiba University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5DC03F-4851-8145-B753-0D48175D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BE57-42A9-7F4B-9125-0BAA1536F1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305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6F88DC-30F8-204B-A7DE-DC04CEA73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B7DAB97-5517-6941-BDFB-7052E700C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3774C5-5B82-554B-8196-553D0CF29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9296-9FD2-483D-93E2-190157202D7A}" type="datetime1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0A8405-5C96-C241-8032-AAAA7034C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SS2019, Chiba University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14C65C-65A5-5B40-98DE-D156E830D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BE57-42A9-7F4B-9125-0BAA1536F1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31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0188915-A344-C747-B907-572D4A38F0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D44A36F-C9AE-C846-BB7A-0F9CEFFD0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02E4EA-84E1-8545-A8C7-4295AA83E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FA34-AAAD-4E81-92CD-6EA8EE05B6F2}" type="datetime1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B60AB7-0EE1-F241-A2AC-695121D61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SS2019, Chiba University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5EA798-48DC-2041-8ECD-094A63EC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BE57-42A9-7F4B-9125-0BAA1536F1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054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FC129F-2971-4F40-B7E0-68BE1C3F3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BEACC6-B016-AC42-AE4E-96228F0D3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F48BEE-87FE-684D-9355-C2CCAC7CB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F3DB-5DCF-4347-B80F-FDB5B8479044}" type="datetime1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88A833-90B5-3547-85B5-0D92F93C1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SS2019, Chiba University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A0B02A-71FB-424F-973E-FB07DC2A3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BE57-42A9-7F4B-9125-0BAA1536F1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08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D8B60-415E-434B-A045-0A284FE5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D942AAE-55A5-FD4F-B0F0-787A17BD7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79B7FF-5C80-B949-B6F5-D60542F8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91DF-2062-43CB-9CA1-BB6EB4A698C9}" type="datetime1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0FA85D-6E93-5049-87A7-AE792B0FD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SS2019, Chiba University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EE8AAC-68D2-874E-AED0-1F4ED7312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BE57-42A9-7F4B-9125-0BAA1536F1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927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622F63-021B-104A-AACD-962778A14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2386EB-90F9-FA43-B079-2A4867393B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8D08101-3AAB-D24F-94FD-90D0E2304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B0AF4C1-A755-964A-BB36-ABF524B28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F56C-1A0B-40F6-B964-6BCAC11932E0}" type="datetime1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DD473F-B7E7-C145-B155-33B29AE83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SS2019, Chiba University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CD94F1C-4D1E-6B43-980E-00BDF6CC8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BE57-42A9-7F4B-9125-0BAA1536F1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7835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D10700-0FD8-154F-BB82-B841489F3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A248A9-DC76-0946-AEFB-277198EF1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1102C76-AF33-BA46-B817-72FE2A2E9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43E6609-CE9D-AA4E-AC4F-CA19F38491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9D30C76-16F1-2B40-B40F-9350A57C48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208505C-51A5-2F4F-8F65-4EEF28A9D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5543-EC0F-4E80-BAE3-C33D8AC500BD}" type="datetime1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E30BEB0-C56E-1F4E-BC37-D6FAEA4D8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SS2019, Chiba University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62DCB0E-41B5-824F-B5A3-BC405A375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BE57-42A9-7F4B-9125-0BAA1536F1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485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615CD3-6E54-C242-9E9C-E91105DB2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985FD1B-1F58-1C47-A2FF-EDA4DDA9C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6D6C-70E6-4ADF-95CE-8E3903A9D75E}" type="datetime1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6DFFEC8-4E49-9E4F-A053-B9E6C56CE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SS2019, Chiba University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BD39CEC-B901-F740-8627-AC4CE2A8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BE57-42A9-7F4B-9125-0BAA1536F1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1033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8842AFE-1150-E544-BD7C-41BBCCA0F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95F3-F642-4E85-9632-F20069C0C541}" type="datetime1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A371C5A-4512-6444-A461-299FC7DF8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SS2019, Chiba University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37FE9C-CF7E-8D41-A1B6-535FE0B5C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BE57-42A9-7F4B-9125-0BAA1536F1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56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C42D99-0CCA-9E41-9D4B-6AA5D977F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D8C63A-6145-1E4E-AA32-FCFE4577C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389D486-6A91-8049-8309-C2C0E3024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333DB07-C551-914D-A45F-37EE17B7F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45BF-10F3-4C3B-A458-BF6993225782}" type="datetime1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B93BCBF-60B1-BD4A-9E29-F1E41D8A6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SS2019, Chiba University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8A52F53-7420-7244-B2C8-DDFDFF69F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BE57-42A9-7F4B-9125-0BAA1536F1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812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D6FFCB-AF3C-EE42-975B-363192019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F205389-EB7E-E94F-B4D0-7C40438DE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563F44A-3128-114D-BCD7-EC21BC7E7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273DF1-F715-CC4A-A5EC-AAE2F024C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1528-C4A8-4047-83DA-9CB7D820958A}" type="datetime1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979E675-04C9-C741-B355-3E704D027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SS2019, Chiba University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478294F-F1CD-214F-94BD-D9A934791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BE57-42A9-7F4B-9125-0BAA1536F1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994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1679B7E-177F-D142-BA88-F96579515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3977638-76CA-194F-A2E9-22F18A069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12E2CA-96DD-2946-9A4A-3796D76058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6C153-2FFD-4616-A334-8079F0791F9D}" type="datetime1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0B88AE-23D6-EF4B-9AA3-59DE6208C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SS2019, Chiba University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6B06C7-A25A-E14E-8BA3-E28868639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EBE57-42A9-7F4B-9125-0BAA1536F1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390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31EE23-A068-EC42-BE3C-C763DBD71B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/>
              <a:t>密度揺らぎ中を伝播する衝撃波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FE6D08B-C2C4-3A41-A7C9-6782B2C2E0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000"/>
              <a:t>東京大学大学院</a:t>
            </a:r>
            <a:r>
              <a:rPr kumimoji="1" lang="en-US" altLang="ja-JP" sz="2000" dirty="0"/>
              <a:t> </a:t>
            </a:r>
            <a:r>
              <a:rPr kumimoji="1" lang="ja-JP" altLang="en-US" sz="2000"/>
              <a:t>理学系研究科</a:t>
            </a:r>
            <a:r>
              <a:rPr kumimoji="1" lang="en-US" altLang="ja-JP" sz="2000" dirty="0"/>
              <a:t> </a:t>
            </a:r>
            <a:r>
              <a:rPr kumimoji="1" lang="ja-JP" altLang="en-US" sz="2000"/>
              <a:t>地球惑星科学専攻</a:t>
            </a:r>
            <a:endParaRPr kumimoji="1" lang="en-US" altLang="ja-JP" sz="2000" dirty="0"/>
          </a:p>
          <a:p>
            <a:r>
              <a:rPr kumimoji="1" lang="ja-JP" altLang="en-US" sz="2000"/>
              <a:t>星野研</a:t>
            </a:r>
            <a:r>
              <a:rPr kumimoji="1" lang="en-US" altLang="ja-JP" sz="2000" dirty="0"/>
              <a:t> </a:t>
            </a:r>
            <a:r>
              <a:rPr kumimoji="1" lang="ja-JP" altLang="en-US" sz="2000"/>
              <a:t>修士</a:t>
            </a:r>
            <a:r>
              <a:rPr kumimoji="1" lang="en-US" altLang="ja-JP" sz="2000" dirty="0"/>
              <a:t>1</a:t>
            </a:r>
            <a:r>
              <a:rPr kumimoji="1" lang="ja-JP" altLang="en-US" sz="2000"/>
              <a:t>年　横山</a:t>
            </a:r>
            <a:r>
              <a:rPr kumimoji="1" lang="en-US" altLang="ja-JP" sz="2000" dirty="0"/>
              <a:t> </a:t>
            </a:r>
            <a:r>
              <a:rPr kumimoji="1" lang="ja-JP" altLang="en-US" sz="2000"/>
              <a:t>将汰</a:t>
            </a:r>
          </a:p>
        </p:txBody>
      </p:sp>
    </p:spTree>
    <p:extLst>
      <p:ext uri="{BB962C8B-B14F-4D97-AF65-F5344CB8AC3E}">
        <p14:creationId xmlns:p14="http://schemas.microsoft.com/office/powerpoint/2010/main" val="4230092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研究テーマ：宇宙線加速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07129"/>
          </a:xfrm>
        </p:spPr>
        <p:txBody>
          <a:bodyPr>
            <a:normAutofit/>
          </a:bodyPr>
          <a:lstStyle/>
          <a:p>
            <a:r>
              <a:rPr kumimoji="1" lang="ja-JP" altLang="en-US" sz="2000" dirty="0"/>
              <a:t>宇宙線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6612" y="2177878"/>
            <a:ext cx="5157787" cy="3684588"/>
          </a:xfrm>
        </p:spPr>
        <p:txBody>
          <a:bodyPr>
            <a:normAutofit/>
          </a:bodyPr>
          <a:lstStyle/>
          <a:p>
            <a:r>
              <a:rPr kumimoji="1" lang="ja-JP" altLang="en-US" sz="2000" dirty="0"/>
              <a:t>宇宙空間を飛び交う高エネルギー粒子</a:t>
            </a:r>
            <a:endParaRPr kumimoji="1" lang="en-US" altLang="ja-JP" sz="2000" dirty="0"/>
          </a:p>
          <a:p>
            <a:r>
              <a:rPr lang="ja-JP" altLang="en-US" sz="2000" dirty="0"/>
              <a:t>加速機構・場所は不明</a:t>
            </a:r>
            <a:endParaRPr kumimoji="1" lang="ja-JP" altLang="en-US" sz="200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07129"/>
          </a:xfrm>
        </p:spPr>
        <p:txBody>
          <a:bodyPr>
            <a:normAutofit/>
          </a:bodyPr>
          <a:lstStyle/>
          <a:p>
            <a:r>
              <a:rPr kumimoji="1" lang="ja-JP" altLang="en-US" sz="2000" dirty="0"/>
              <a:t>衝撃波統計加速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0612" y="2177878"/>
            <a:ext cx="5183188" cy="3684588"/>
          </a:xfrm>
        </p:spPr>
        <p:txBody>
          <a:bodyPr>
            <a:normAutofit/>
          </a:bodyPr>
          <a:lstStyle/>
          <a:p>
            <a:r>
              <a:rPr lang="ja-JP" altLang="en-US" sz="2000"/>
              <a:t>衝撃波面</a:t>
            </a:r>
            <a:r>
              <a:rPr lang="ja-JP" altLang="en-US" sz="2000" dirty="0"/>
              <a:t>を往復することで</a:t>
            </a:r>
            <a:r>
              <a:rPr lang="ja-JP" altLang="en-US" sz="2000"/>
              <a:t>粒子加速</a:t>
            </a:r>
            <a:endParaRPr lang="en-US" altLang="ja-JP" sz="2000" dirty="0"/>
          </a:p>
          <a:p>
            <a:r>
              <a:rPr lang="ja-JP" altLang="en-US" sz="2000"/>
              <a:t>べき乗型のスペクトルを再現</a:t>
            </a:r>
            <a:endParaRPr lang="en-US" altLang="ja-JP" sz="2000" dirty="0"/>
          </a:p>
          <a:p>
            <a:r>
              <a:rPr lang="ja-JP" altLang="en-US" sz="2000"/>
              <a:t>べき</a:t>
            </a:r>
            <a:r>
              <a:rPr kumimoji="1" lang="ja-JP" altLang="en-US" sz="2000"/>
              <a:t>指数は観測と合わない</a:t>
            </a:r>
            <a:endParaRPr kumimoji="1" lang="ja-JP" altLang="en-US" sz="2000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2ADC-E6A7-434A-A841-A1190AE2EB00}" type="datetime1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SS2019, Chiba University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BE57-42A9-7F4B-9125-0BAA1536F128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0DBFA6E-4FAC-0A41-B1D1-021B26CE9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166" y="3404330"/>
            <a:ext cx="3690080" cy="2785508"/>
          </a:xfrm>
          <a:prstGeom prst="rect">
            <a:avLst/>
          </a:prstGeom>
        </p:spPr>
      </p:pic>
      <p:pic>
        <p:nvPicPr>
          <p:cNvPr id="13" name="図 12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E423F33A-C690-C54B-837D-088210888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83" y="3024748"/>
            <a:ext cx="4315742" cy="3116559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CFA3E95-3E4B-844E-ACAD-D15D5D66CEC8}"/>
              </a:ext>
            </a:extLst>
          </p:cNvPr>
          <p:cNvSpPr txBox="1"/>
          <p:nvPr/>
        </p:nvSpPr>
        <p:spPr>
          <a:xfrm>
            <a:off x="4394950" y="6048573"/>
            <a:ext cx="1701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err="1"/>
              <a:t>Ohira</a:t>
            </a:r>
            <a:r>
              <a:rPr lang="en-US" altLang="ja-JP" sz="1400" dirty="0"/>
              <a:t> et al.(2012)</a:t>
            </a:r>
            <a:endParaRPr kumimoji="1" lang="ja-JP" altLang="en-US" sz="140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B2882B2-7404-CA4A-A15E-66E93DCBB322}"/>
              </a:ext>
            </a:extLst>
          </p:cNvPr>
          <p:cNvSpPr txBox="1"/>
          <p:nvPr/>
        </p:nvSpPr>
        <p:spPr>
          <a:xfrm>
            <a:off x="9982200" y="5987418"/>
            <a:ext cx="951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err="1"/>
              <a:t>Scholer</a:t>
            </a:r>
            <a:endParaRPr kumimoji="1"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4248018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37FBE8-CE0A-5644-BEF2-C3096B509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非一様媒質中の衝撃波加速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B9EB4A-CE67-894C-96AC-97F6BAD0B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25530" cy="4351338"/>
          </a:xfrm>
        </p:spPr>
        <p:txBody>
          <a:bodyPr lIns="90000">
            <a:normAutofit/>
          </a:bodyPr>
          <a:lstStyle/>
          <a:p>
            <a:r>
              <a:rPr lang="ja-JP" altLang="en-US" sz="2000"/>
              <a:t>標準的な衝撃波加速では、衝撃波が伝播する空間は一様と仮定。</a:t>
            </a:r>
            <a:endParaRPr lang="en-US" altLang="ja-JP" sz="2000" dirty="0"/>
          </a:p>
          <a:p>
            <a:endParaRPr lang="en-US" altLang="ja-JP" sz="2000" dirty="0"/>
          </a:p>
          <a:p>
            <a:endParaRPr lang="en-US" altLang="ja-JP" sz="2000" dirty="0"/>
          </a:p>
          <a:p>
            <a:endParaRPr lang="en-US" altLang="ja-JP" sz="2000" dirty="0"/>
          </a:p>
          <a:p>
            <a:endParaRPr lang="en-US" altLang="ja-JP" sz="2000" dirty="0"/>
          </a:p>
          <a:p>
            <a:endParaRPr lang="en-US" altLang="ja-JP" sz="2000" dirty="0"/>
          </a:p>
          <a:p>
            <a:r>
              <a:rPr lang="ja-JP" altLang="en-US" sz="2000"/>
              <a:t>これまで流体方程式の解析解を用いていた。</a:t>
            </a:r>
            <a:endParaRPr lang="en-US" altLang="ja-JP" sz="2000" dirty="0"/>
          </a:p>
          <a:p>
            <a:r>
              <a:rPr lang="ja-JP" altLang="en-US" sz="2000"/>
              <a:t>本セミナーの目標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/>
              <a:t>　：</a:t>
            </a:r>
            <a:r>
              <a:rPr lang="en-US" altLang="ja-JP" sz="2000" dirty="0"/>
              <a:t>MHD</a:t>
            </a:r>
            <a:r>
              <a:rPr lang="ja-JP" altLang="en-US" sz="2000"/>
              <a:t>方程式を用いたシミュレーション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/>
              <a:t>　　により音波の発生を再現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6CD2-4847-4588-8727-BC49CC16CBE2}" type="datetime1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SS2019, Chiba University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BE57-42A9-7F4B-9125-0BAA1536F128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13" name="図 12" descr="地図, テキスト が含まれている画像&#10;&#10;自動的に生成された説明">
            <a:extLst>
              <a:ext uri="{FF2B5EF4-FFF2-40B4-BE49-F238E27FC236}">
                <a16:creationId xmlns:a16="http://schemas.microsoft.com/office/drawing/2014/main" id="{CD2013B6-A49E-2B49-91D6-9F431560EE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31"/>
          <a:stretch/>
        </p:blipFill>
        <p:spPr>
          <a:xfrm>
            <a:off x="6300062" y="1677366"/>
            <a:ext cx="5838391" cy="419112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9D469F3-C4F0-7B46-A57C-09DAC7CF9D04}"/>
              </a:ext>
            </a:extLst>
          </p:cNvPr>
          <p:cNvSpPr txBox="1"/>
          <p:nvPr/>
        </p:nvSpPr>
        <p:spPr>
          <a:xfrm>
            <a:off x="1622853" y="2612582"/>
            <a:ext cx="4062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/>
              <a:t>密度揺らぎのある空間を伝播する衝撃波を考える。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36FCF6D-8A3B-6442-86F7-07C2CEB65F16}"/>
              </a:ext>
            </a:extLst>
          </p:cNvPr>
          <p:cNvSpPr txBox="1"/>
          <p:nvPr/>
        </p:nvSpPr>
        <p:spPr>
          <a:xfrm>
            <a:off x="1571882" y="3429000"/>
            <a:ext cx="4524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/>
              <a:t>下流に発生する音波により加速され</a:t>
            </a:r>
            <a:r>
              <a:rPr lang="ja-JP" altLang="en-US" sz="2000"/>
              <a:t>、</a:t>
            </a:r>
            <a:r>
              <a:rPr kumimoji="1" lang="ja-JP" altLang="en-US" sz="2000"/>
              <a:t>スペクトルの形状が変化する。</a:t>
            </a: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E34A0C41-1E6F-0849-B667-D12191A6A971}"/>
              </a:ext>
            </a:extLst>
          </p:cNvPr>
          <p:cNvCxnSpPr>
            <a:cxnSpLocks/>
          </p:cNvCxnSpPr>
          <p:nvPr/>
        </p:nvCxnSpPr>
        <p:spPr>
          <a:xfrm>
            <a:off x="951470" y="2990335"/>
            <a:ext cx="4736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4CEF2A09-799A-8540-9036-E47BF3146398}"/>
              </a:ext>
            </a:extLst>
          </p:cNvPr>
          <p:cNvCxnSpPr>
            <a:cxnSpLocks/>
          </p:cNvCxnSpPr>
          <p:nvPr/>
        </p:nvCxnSpPr>
        <p:spPr>
          <a:xfrm>
            <a:off x="951470" y="3772930"/>
            <a:ext cx="4736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212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697F1425-DDFF-5A40-A14A-88C3052EF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992" y="1253331"/>
            <a:ext cx="6527008" cy="435133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F99A077-9DFD-2041-8258-E3FA43B97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衝撃波管問題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F008A29-9823-7346-990D-16F302B484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ja-JP" altLang="en-US" sz="2000"/>
                  <a:t>補間</a:t>
                </a:r>
                <a:r>
                  <a:rPr lang="ja-JP" altLang="en-US" sz="2000" dirty="0"/>
                  <a:t>：</a:t>
                </a:r>
                <a:r>
                  <a:rPr lang="en-US" altLang="ja-JP" sz="2000" dirty="0"/>
                  <a:t>MUSCL</a:t>
                </a:r>
                <a:r>
                  <a:rPr lang="ja-JP" altLang="en-US" sz="2000" dirty="0"/>
                  <a:t>法</a:t>
                </a:r>
                <a:r>
                  <a:rPr lang="en-US" altLang="ja-JP" sz="2000" dirty="0"/>
                  <a:t> (</a:t>
                </a:r>
                <a:r>
                  <a:rPr lang="en-US" altLang="ja-JP" sz="2000" dirty="0" err="1"/>
                  <a:t>Monotonized</a:t>
                </a:r>
                <a:r>
                  <a:rPr lang="en-US" altLang="ja-JP" sz="2000" dirty="0"/>
                  <a:t> Central)</a:t>
                </a:r>
              </a:p>
              <a:p>
                <a:r>
                  <a:rPr kumimoji="1" lang="ja-JP" altLang="en-US" sz="2000" dirty="0"/>
                  <a:t>時間積分：</a:t>
                </a:r>
                <a:r>
                  <a:rPr kumimoji="1" lang="en-US" altLang="ja-JP" sz="2000" dirty="0"/>
                  <a:t>SSPRK(3,3)</a:t>
                </a:r>
              </a:p>
              <a:p>
                <a:r>
                  <a:rPr lang="ja-JP" altLang="en-US" sz="2000" dirty="0"/>
                  <a:t>リーマンソルバ：</a:t>
                </a:r>
                <a:r>
                  <a:rPr lang="en-US" altLang="ja-JP" sz="2000" dirty="0"/>
                  <a:t>HLL, HLLD</a:t>
                </a:r>
              </a:p>
              <a:p>
                <a:r>
                  <a:rPr kumimoji="1" lang="ja-JP" altLang="en-US" sz="2000"/>
                  <a:t>比熱比</a:t>
                </a:r>
                <a:r>
                  <a:rPr kumimoji="1"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=5/3</m:t>
                    </m:r>
                  </m:oMath>
                </a14:m>
                <a:endParaRPr kumimoji="1"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F008A29-9823-7346-990D-16F302B484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483" t="-14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85F4-6490-4B85-B66A-52A3A67CBBB2}" type="datetime1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SS2019, Chiba University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BE57-42A9-7F4B-9125-0BAA1536F12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0030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地図, テキスト が含まれている画像&#10;&#10;自動的に生成された説明">
            <a:extLst>
              <a:ext uri="{FF2B5EF4-FFF2-40B4-BE49-F238E27FC236}">
                <a16:creationId xmlns:a16="http://schemas.microsoft.com/office/drawing/2014/main" id="{1AD66B59-7320-CE4F-90CD-FC1C3E4DD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992" y="1253329"/>
            <a:ext cx="6527006" cy="435133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F99A077-9DFD-2041-8258-E3FA43B97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衝撃波管問題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F008A29-9823-7346-990D-16F302B484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ja-JP" altLang="en-US" sz="2000"/>
                  <a:t>補間</a:t>
                </a:r>
                <a:r>
                  <a:rPr lang="ja-JP" altLang="en-US" sz="2000" dirty="0"/>
                  <a:t>：</a:t>
                </a:r>
                <a:r>
                  <a:rPr lang="en-US" altLang="ja-JP" sz="2000" dirty="0"/>
                  <a:t>MUSCL</a:t>
                </a:r>
                <a:r>
                  <a:rPr lang="ja-JP" altLang="en-US" sz="2000" dirty="0"/>
                  <a:t>法</a:t>
                </a:r>
                <a:r>
                  <a:rPr lang="en-US" altLang="ja-JP" sz="2000" dirty="0"/>
                  <a:t> (</a:t>
                </a:r>
                <a:r>
                  <a:rPr lang="en-US" altLang="ja-JP" sz="2000" dirty="0" err="1"/>
                  <a:t>Monotonized</a:t>
                </a:r>
                <a:r>
                  <a:rPr lang="en-US" altLang="ja-JP" sz="2000" dirty="0"/>
                  <a:t> Central)</a:t>
                </a:r>
              </a:p>
              <a:p>
                <a:r>
                  <a:rPr kumimoji="1" lang="ja-JP" altLang="en-US" sz="2000" dirty="0"/>
                  <a:t>時間積分：</a:t>
                </a:r>
                <a:r>
                  <a:rPr kumimoji="1" lang="en-US" altLang="ja-JP" sz="2000" dirty="0"/>
                  <a:t>SSPRK(3,3)</a:t>
                </a:r>
              </a:p>
              <a:p>
                <a:r>
                  <a:rPr lang="ja-JP" altLang="en-US" sz="2000" dirty="0"/>
                  <a:t>リーマンソルバ：</a:t>
                </a:r>
                <a:r>
                  <a:rPr lang="en-US" altLang="ja-JP" sz="2000" dirty="0"/>
                  <a:t>HLL, HLLD</a:t>
                </a:r>
              </a:p>
              <a:p>
                <a:r>
                  <a:rPr kumimoji="1" lang="ja-JP" altLang="en-US" sz="2000"/>
                  <a:t>比熱比</a:t>
                </a:r>
                <a:r>
                  <a:rPr kumimoji="1"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=5/3</m:t>
                    </m:r>
                  </m:oMath>
                </a14:m>
                <a:endParaRPr kumimoji="1"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F008A29-9823-7346-990D-16F302B484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83" t="-14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85F4-6490-4B85-B66A-52A3A67CBBB2}" type="datetime1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SS2019, Chiba University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BE57-42A9-7F4B-9125-0BAA1536F12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2575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5498261C-BB19-C949-8A20-99A8FC305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992" y="1253331"/>
            <a:ext cx="6527008" cy="435133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C755B31-B7A5-B44D-9AD0-3AABA1880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Shu-</a:t>
            </a:r>
            <a:r>
              <a:rPr kumimoji="1" lang="en-US" altLang="ja-JP" dirty="0" err="1"/>
              <a:t>Osher</a:t>
            </a:r>
            <a:r>
              <a:rPr kumimoji="1" lang="en-US" altLang="ja-JP" dirty="0"/>
              <a:t> </a:t>
            </a:r>
            <a:r>
              <a:rPr kumimoji="1" lang="ja-JP" altLang="en-US"/>
              <a:t>問題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6449C2D-5B7A-CD4A-874E-8FAE031950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en-US" sz="2000"/>
                  <a:t>密度揺らぎ中を</a:t>
                </a:r>
                <a:r>
                  <a:rPr lang="ja-JP" altLang="en-US" sz="2000" dirty="0"/>
                  <a:t>衝撃波が伝播する問題</a:t>
                </a:r>
                <a:endParaRPr lang="en-US" altLang="ja-JP" sz="2000" dirty="0"/>
              </a:p>
              <a:p>
                <a:r>
                  <a:rPr kumimoji="1" lang="ja-JP" altLang="en-US" sz="2000"/>
                  <a:t>初期条件</a:t>
                </a:r>
                <a:r>
                  <a:rPr kumimoji="1" lang="en-US" altLang="ja-JP" sz="2000" dirty="0"/>
                  <a:t> ( </a:t>
                </a:r>
                <a:r>
                  <a:rPr kumimoji="1" lang="ja-JP" altLang="en-US" sz="2000"/>
                  <a:t>比熱比</a:t>
                </a:r>
                <a:r>
                  <a:rPr kumimoji="1"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=1.4</m:t>
                    </m:r>
                  </m:oMath>
                </a14:m>
                <a:r>
                  <a:rPr kumimoji="1" lang="en-US" altLang="ja-JP" sz="2000" b="0" dirty="0"/>
                  <a:t> )</a:t>
                </a:r>
              </a:p>
              <a:p>
                <a:endParaRPr kumimoji="1" lang="en-US" altLang="ja-JP" sz="2000" dirty="0"/>
              </a:p>
              <a:p>
                <a:endParaRPr kumimoji="1" lang="en-US" altLang="ja-JP" sz="2000" dirty="0"/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r>
                  <a:rPr lang="en-US" altLang="ja-JP" sz="2000" dirty="0"/>
                  <a:t>MUSCL</a:t>
                </a:r>
                <a:r>
                  <a:rPr lang="ja-JP" altLang="en-US" sz="2000" dirty="0"/>
                  <a:t>法</a:t>
                </a:r>
                <a:r>
                  <a:rPr lang="en-US" altLang="ja-JP" sz="2000" dirty="0"/>
                  <a:t> (Monotonized Central),</a:t>
                </a:r>
                <a:r>
                  <a:rPr lang="ja-JP" altLang="en-US" sz="2000"/>
                  <a:t> </a:t>
                </a:r>
                <a:r>
                  <a:rPr lang="en-US" altLang="ja-JP" sz="2000" dirty="0"/>
                  <a:t>MP5</a:t>
                </a:r>
              </a:p>
              <a:p>
                <a:r>
                  <a:rPr lang="ja-JP" altLang="en-US" sz="2000" dirty="0"/>
                  <a:t>時間積分：</a:t>
                </a:r>
                <a:r>
                  <a:rPr lang="en-US" altLang="ja-JP" sz="2000" dirty="0"/>
                  <a:t>SSPRK(3,3)</a:t>
                </a:r>
              </a:p>
              <a:p>
                <a:r>
                  <a:rPr lang="ja-JP" altLang="en-US" sz="2000" dirty="0"/>
                  <a:t>リーマンソルバ：</a:t>
                </a:r>
                <a:r>
                  <a:rPr lang="en-US" altLang="ja-JP" sz="2000" dirty="0"/>
                  <a:t>HLLD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6449C2D-5B7A-CD4A-874E-8FAE031950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483" t="-14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00DF-5D29-4BE3-A26C-671EA2494338}" type="datetime1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SS2019, Chiba University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BE57-42A9-7F4B-9125-0BAA1536F128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2B9E90C7-AF47-F146-A676-BEABF2D370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472" t="24652" r="5443" b="51583"/>
          <a:stretch/>
        </p:blipFill>
        <p:spPr>
          <a:xfrm>
            <a:off x="1327321" y="2578894"/>
            <a:ext cx="4508157" cy="162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3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地図, テキスト が含まれている画像&#10;&#10;自動的に生成された説明">
            <a:extLst>
              <a:ext uri="{FF2B5EF4-FFF2-40B4-BE49-F238E27FC236}">
                <a16:creationId xmlns:a16="http://schemas.microsoft.com/office/drawing/2014/main" id="{02658E04-1FF5-F94B-9E07-1B9E79C46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992" y="1253330"/>
            <a:ext cx="6527006" cy="435133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C755B31-B7A5-B44D-9AD0-3AABA1880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Shu-</a:t>
            </a:r>
            <a:r>
              <a:rPr kumimoji="1" lang="en-US" altLang="ja-JP" dirty="0" err="1"/>
              <a:t>Osher</a:t>
            </a:r>
            <a:r>
              <a:rPr kumimoji="1" lang="en-US" altLang="ja-JP" dirty="0"/>
              <a:t> </a:t>
            </a:r>
            <a:r>
              <a:rPr kumimoji="1" lang="ja-JP" altLang="en-US"/>
              <a:t>問題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6449C2D-5B7A-CD4A-874E-8FAE031950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en-US" sz="2000"/>
                  <a:t>密度揺らぎ中を</a:t>
                </a:r>
                <a:r>
                  <a:rPr lang="ja-JP" altLang="en-US" sz="2000" dirty="0"/>
                  <a:t>衝撃波が伝播する問題</a:t>
                </a:r>
                <a:endParaRPr lang="en-US" altLang="ja-JP" sz="2000" dirty="0"/>
              </a:p>
              <a:p>
                <a:r>
                  <a:rPr kumimoji="1" lang="ja-JP" altLang="en-US" sz="2000"/>
                  <a:t>初期条件</a:t>
                </a:r>
                <a:r>
                  <a:rPr kumimoji="1" lang="en-US" altLang="ja-JP" sz="2000" dirty="0"/>
                  <a:t> ( </a:t>
                </a:r>
                <a:r>
                  <a:rPr kumimoji="1" lang="ja-JP" altLang="en-US" sz="2000"/>
                  <a:t>比熱比</a:t>
                </a:r>
                <a:r>
                  <a:rPr kumimoji="1"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=1.4</m:t>
                    </m:r>
                  </m:oMath>
                </a14:m>
                <a:r>
                  <a:rPr kumimoji="1" lang="en-US" altLang="ja-JP" sz="2000" b="0" dirty="0"/>
                  <a:t> )</a:t>
                </a:r>
              </a:p>
              <a:p>
                <a:endParaRPr kumimoji="1" lang="en-US" altLang="ja-JP" sz="2000" dirty="0"/>
              </a:p>
              <a:p>
                <a:endParaRPr kumimoji="1" lang="en-US" altLang="ja-JP" sz="2000" dirty="0"/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r>
                  <a:rPr lang="en-US" altLang="ja-JP" sz="2000" dirty="0"/>
                  <a:t>MUSCL</a:t>
                </a:r>
                <a:r>
                  <a:rPr lang="ja-JP" altLang="en-US" sz="2000" dirty="0"/>
                  <a:t>法</a:t>
                </a:r>
                <a:r>
                  <a:rPr lang="en-US" altLang="ja-JP" sz="2000" dirty="0"/>
                  <a:t> (Monotonized Central),</a:t>
                </a:r>
                <a:r>
                  <a:rPr lang="ja-JP" altLang="en-US" sz="2000"/>
                  <a:t> </a:t>
                </a:r>
                <a:r>
                  <a:rPr lang="en-US" altLang="ja-JP" sz="2000" dirty="0"/>
                  <a:t>MP5</a:t>
                </a:r>
              </a:p>
              <a:p>
                <a:r>
                  <a:rPr lang="ja-JP" altLang="en-US" sz="2000" dirty="0"/>
                  <a:t>時間積分：</a:t>
                </a:r>
                <a:r>
                  <a:rPr lang="en-US" altLang="ja-JP" sz="2000" dirty="0"/>
                  <a:t>SSPRK(3,3)</a:t>
                </a:r>
              </a:p>
              <a:p>
                <a:r>
                  <a:rPr lang="ja-JP" altLang="en-US" sz="2000" dirty="0"/>
                  <a:t>リーマンソルバ：</a:t>
                </a:r>
                <a:r>
                  <a:rPr lang="en-US" altLang="ja-JP" sz="2000" dirty="0"/>
                  <a:t>HLLD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6449C2D-5B7A-CD4A-874E-8FAE031950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83" t="-14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00DF-5D29-4BE3-A26C-671EA2494338}" type="datetime1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SS2019, Chiba University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BE57-42A9-7F4B-9125-0BAA1536F128}" type="slidenum">
              <a:rPr kumimoji="1" lang="ja-JP" altLang="en-US" smtClean="0"/>
              <a:t>6</a:t>
            </a:fld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4502B7B5-AF6A-004B-AE8F-EDD5DF601E3D}"/>
              </a:ext>
            </a:extLst>
          </p:cNvPr>
          <p:cNvGrpSpPr/>
          <p:nvPr/>
        </p:nvGrpSpPr>
        <p:grpSpPr>
          <a:xfrm>
            <a:off x="1992527" y="5784054"/>
            <a:ext cx="8206946" cy="369332"/>
            <a:chOff x="838200" y="5807676"/>
            <a:chExt cx="8206946" cy="369332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5CA88BB5-24E2-B941-B5A9-8848C125DFA7}"/>
                </a:ext>
              </a:extLst>
            </p:cNvPr>
            <p:cNvSpPr txBox="1"/>
            <p:nvPr/>
          </p:nvSpPr>
          <p:spPr>
            <a:xfrm>
              <a:off x="838200" y="5807676"/>
              <a:ext cx="820694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/>
                <a:t>衝撃波下流での音波を再現　　　　課題：音波に対する磁場の影響の評価</a:t>
              </a:r>
              <a:endParaRPr kumimoji="1" lang="ja-JP" altLang="en-US"/>
            </a:p>
          </p:txBody>
        </p:sp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026576B2-62F6-FB48-9A00-9AE0259B5416}"/>
                </a:ext>
              </a:extLst>
            </p:cNvPr>
            <p:cNvCxnSpPr/>
            <p:nvPr/>
          </p:nvCxnSpPr>
          <p:spPr>
            <a:xfrm>
              <a:off x="4146722" y="5980671"/>
              <a:ext cx="44690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8" name="図 17">
            <a:extLst>
              <a:ext uri="{FF2B5EF4-FFF2-40B4-BE49-F238E27FC236}">
                <a16:creationId xmlns:a16="http://schemas.microsoft.com/office/drawing/2014/main" id="{6840E14A-0AAC-474D-9AF7-9741925C45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472" t="24652" r="5443" b="51583"/>
          <a:stretch/>
        </p:blipFill>
        <p:spPr>
          <a:xfrm>
            <a:off x="1327321" y="2578894"/>
            <a:ext cx="4508157" cy="162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43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302</Words>
  <Application>Microsoft Macintosh PowerPoint</Application>
  <PresentationFormat>ワイド画面</PresentationFormat>
  <Paragraphs>77</Paragraphs>
  <Slides>7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游ゴシック</vt:lpstr>
      <vt:lpstr>游ゴシック Light</vt:lpstr>
      <vt:lpstr>Arial</vt:lpstr>
      <vt:lpstr>Cambria Math</vt:lpstr>
      <vt:lpstr>Office テーマ</vt:lpstr>
      <vt:lpstr>密度揺らぎ中を伝播する衝撃波</vt:lpstr>
      <vt:lpstr>研究テーマ：宇宙線加速</vt:lpstr>
      <vt:lpstr>非一様媒質中の衝撃波加速</vt:lpstr>
      <vt:lpstr>衝撃波管問題</vt:lpstr>
      <vt:lpstr>衝撃波管問題</vt:lpstr>
      <vt:lpstr>Shu-Osher 問題</vt:lpstr>
      <vt:lpstr>Shu-Osher 問題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横山　将汰</dc:creator>
  <cp:lastModifiedBy>横山　将汰</cp:lastModifiedBy>
  <cp:revision>17</cp:revision>
  <dcterms:created xsi:type="dcterms:W3CDTF">2019-08-29T09:26:46Z</dcterms:created>
  <dcterms:modified xsi:type="dcterms:W3CDTF">2019-08-30T03:53:01Z</dcterms:modified>
</cp:coreProperties>
</file>