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4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1368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FC407-CB11-46DB-B839-B469C0F3DABA}" type="datetimeFigureOut">
              <a:rPr kumimoji="1" lang="ja-JP" altLang="en-US" smtClean="0"/>
              <a:t>2019/8/30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407B5-F62B-47D0-B937-D4D3915DEAC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95490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FC407-CB11-46DB-B839-B469C0F3DABA}" type="datetimeFigureOut">
              <a:rPr kumimoji="1" lang="ja-JP" altLang="en-US" smtClean="0"/>
              <a:t>2019/8/30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407B5-F62B-47D0-B937-D4D3915DEAC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0174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FC407-CB11-46DB-B839-B469C0F3DABA}" type="datetimeFigureOut">
              <a:rPr kumimoji="1" lang="ja-JP" altLang="en-US" smtClean="0"/>
              <a:t>2019/8/30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407B5-F62B-47D0-B937-D4D3915DEAC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121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FC407-CB11-46DB-B839-B469C0F3DABA}" type="datetimeFigureOut">
              <a:rPr kumimoji="1" lang="ja-JP" altLang="en-US" smtClean="0"/>
              <a:t>2019/8/30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407B5-F62B-47D0-B937-D4D3915DEAC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8726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FC407-CB11-46DB-B839-B469C0F3DABA}" type="datetimeFigureOut">
              <a:rPr kumimoji="1" lang="ja-JP" altLang="en-US" smtClean="0"/>
              <a:t>2019/8/30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407B5-F62B-47D0-B937-D4D3915DEAC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4399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FC407-CB11-46DB-B839-B469C0F3DABA}" type="datetimeFigureOut">
              <a:rPr kumimoji="1" lang="ja-JP" altLang="en-US" smtClean="0"/>
              <a:t>2019/8/30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407B5-F62B-47D0-B937-D4D3915DEAC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4280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FC407-CB11-46DB-B839-B469C0F3DABA}" type="datetimeFigureOut">
              <a:rPr kumimoji="1" lang="ja-JP" altLang="en-US" smtClean="0"/>
              <a:t>2019/8/30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407B5-F62B-47D0-B937-D4D3915DEAC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88659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FC407-CB11-46DB-B839-B469C0F3DABA}" type="datetimeFigureOut">
              <a:rPr kumimoji="1" lang="ja-JP" altLang="en-US" smtClean="0"/>
              <a:t>2019/8/30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407B5-F62B-47D0-B937-D4D3915DEAC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5337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FC407-CB11-46DB-B839-B469C0F3DABA}" type="datetimeFigureOut">
              <a:rPr kumimoji="1" lang="ja-JP" altLang="en-US" smtClean="0"/>
              <a:t>2019/8/30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407B5-F62B-47D0-B937-D4D3915DEAC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4083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FC407-CB11-46DB-B839-B469C0F3DABA}" type="datetimeFigureOut">
              <a:rPr kumimoji="1" lang="ja-JP" altLang="en-US" smtClean="0"/>
              <a:t>2019/8/30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407B5-F62B-47D0-B937-D4D3915DEAC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7478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FC407-CB11-46DB-B839-B469C0F3DABA}" type="datetimeFigureOut">
              <a:rPr kumimoji="1" lang="ja-JP" altLang="en-US" smtClean="0"/>
              <a:t>2019/8/30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407B5-F62B-47D0-B937-D4D3915DEAC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4212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4FC407-CB11-46DB-B839-B469C0F3DABA}" type="datetimeFigureOut">
              <a:rPr kumimoji="1" lang="ja-JP" altLang="en-US" smtClean="0"/>
              <a:t>2019/8/30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9407B5-F62B-47D0-B937-D4D3915DEAC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9433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339754"/>
            <a:ext cx="7772400" cy="949643"/>
          </a:xfrm>
        </p:spPr>
        <p:txBody>
          <a:bodyPr>
            <a:normAutofit/>
          </a:bodyPr>
          <a:lstStyle/>
          <a:p>
            <a:r>
              <a:rPr kumimoji="1" lang="en-US" altLang="ja-JP" sz="4400" dirty="0" smtClean="0">
                <a:latin typeface="+mn-ea"/>
                <a:ea typeface="+mn-ea"/>
              </a:rPr>
              <a:t>Chiral MHD</a:t>
            </a:r>
            <a:r>
              <a:rPr lang="ja-JP" altLang="en-US" sz="4400" dirty="0">
                <a:latin typeface="+mn-ea"/>
                <a:ea typeface="+mn-ea"/>
              </a:rPr>
              <a:t> </a:t>
            </a:r>
            <a:r>
              <a:rPr lang="en-US" altLang="ja-JP" sz="4400" dirty="0" smtClean="0">
                <a:latin typeface="+mn-ea"/>
                <a:ea typeface="+mn-ea"/>
              </a:rPr>
              <a:t>simulation test</a:t>
            </a:r>
            <a:endParaRPr kumimoji="1" lang="ja-JP" altLang="en-US" sz="4400" dirty="0">
              <a:latin typeface="+mn-ea"/>
              <a:ea typeface="+mn-ea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4268863"/>
            <a:ext cx="6858000" cy="1746504"/>
          </a:xfrm>
        </p:spPr>
        <p:txBody>
          <a:bodyPr>
            <a:normAutofit/>
          </a:bodyPr>
          <a:lstStyle/>
          <a:p>
            <a:r>
              <a:rPr kumimoji="1" lang="ja-JP" altLang="en-US" sz="3200" dirty="0" smtClean="0"/>
              <a:t>広島大学大学院　</a:t>
            </a:r>
            <a:endParaRPr kumimoji="1" lang="en-US" altLang="ja-JP" sz="3200" dirty="0" smtClean="0"/>
          </a:p>
          <a:p>
            <a:r>
              <a:rPr kumimoji="1" lang="ja-JP" altLang="en-US" sz="3200" dirty="0" smtClean="0"/>
              <a:t>理学研究科</a:t>
            </a:r>
            <a:r>
              <a:rPr lang="ja-JP" altLang="en-US" sz="3200" dirty="0"/>
              <a:t>物理</a:t>
            </a:r>
            <a:r>
              <a:rPr kumimoji="1" lang="ja-JP" altLang="en-US" sz="3200" dirty="0" smtClean="0"/>
              <a:t>科学専攻</a:t>
            </a:r>
            <a:endParaRPr kumimoji="1" lang="en-US" altLang="ja-JP" sz="3200" dirty="0" smtClean="0"/>
          </a:p>
          <a:p>
            <a:r>
              <a:rPr lang="ja-JP" altLang="en-US" sz="3200" dirty="0" smtClean="0"/>
              <a:t>星野　達也</a:t>
            </a:r>
            <a:endParaRPr kumimoji="1" lang="ja-JP" altLang="en-US" sz="32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718560" y="546555"/>
            <a:ext cx="51937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2000" dirty="0" smtClean="0">
                <a:latin typeface="+mn-ea"/>
              </a:rPr>
              <a:t>2019/08/30</a:t>
            </a:r>
          </a:p>
          <a:p>
            <a:pPr algn="r"/>
            <a:r>
              <a:rPr kumimoji="1" lang="ja-JP" altLang="en-US" sz="2000" dirty="0" smtClean="0">
                <a:latin typeface="+mn-ea"/>
              </a:rPr>
              <a:t>宇宙磁気流体・プラズマシミュレーション</a:t>
            </a:r>
            <a:endParaRPr kumimoji="1" lang="en-US" altLang="ja-JP" sz="2000" dirty="0" smtClean="0">
              <a:latin typeface="+mn-ea"/>
            </a:endParaRPr>
          </a:p>
          <a:p>
            <a:pPr algn="r"/>
            <a:r>
              <a:rPr kumimoji="1" lang="ja-JP" altLang="en-US" sz="2000" dirty="0" smtClean="0">
                <a:latin typeface="+mn-ea"/>
              </a:rPr>
              <a:t>サマーセミナー</a:t>
            </a:r>
            <a:r>
              <a:rPr kumimoji="1" lang="en-US" altLang="ja-JP" sz="2000" dirty="0" smtClean="0">
                <a:latin typeface="+mn-ea"/>
              </a:rPr>
              <a:t>(SS2019)</a:t>
            </a:r>
            <a:endParaRPr kumimoji="1" lang="ja-JP" altLang="en-US" sz="20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1422205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0" y="0"/>
            <a:ext cx="9144000" cy="6217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4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生じるジュール熱</a:t>
            </a:r>
            <a:endParaRPr kumimoji="1" lang="en-US" altLang="ja-JP" sz="4400" dirty="0" smtClean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テキスト ボックス 5"/>
              <p:cNvSpPr txBox="1"/>
              <p:nvPr/>
            </p:nvSpPr>
            <p:spPr>
              <a:xfrm>
                <a:off x="1423894" y="1720812"/>
                <a:ext cx="6296211" cy="9350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3200" b="0" i="1" smtClean="0">
                          <a:latin typeface="Cambria Math" panose="02040503050406030204" pitchFamily="18" charset="0"/>
                        </a:rPr>
                        <m:t>𝜌</m:t>
                      </m:r>
                      <m:f>
                        <m:fPr>
                          <m:ctrlP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kumimoji="1" lang="ja-JP" altLang="en-US" sz="3200" b="0" i="1" smtClean="0">
                          <a:latin typeface="Cambria Math" panose="02040503050406030204" pitchFamily="18" charset="0"/>
                        </a:rPr>
                        <m:t>𝜀</m:t>
                      </m:r>
                      <m:r>
                        <a:rPr kumimoji="1" lang="en-US" altLang="ja-JP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sz="3200" b="0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kumimoji="1" lang="en-US" altLang="ja-JP" sz="32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kumimoji="1" lang="en-US" altLang="ja-JP" sz="3200" b="1" i="0" smtClean="0">
                          <a:latin typeface="Cambria Math" panose="02040503050406030204" pitchFamily="18" charset="0"/>
                        </a:rPr>
                        <m:t>𝛁</m:t>
                      </m:r>
                      <m:r>
                        <a:rPr kumimoji="1" lang="ja-JP" altLang="en-US" sz="3200" i="1">
                          <a:latin typeface="Cambria Math" panose="02040503050406030204" pitchFamily="18" charset="0"/>
                        </a:rPr>
                        <m:t>・</m:t>
                      </m:r>
                      <m:r>
                        <a:rPr kumimoji="1" lang="en-US" altLang="ja-JP" sz="32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kumimoji="1" lang="en-US" altLang="ja-JP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1" lang="en-US" altLang="ja-JP" sz="3200" b="0" i="1" smtClean="0">
                          <a:latin typeface="Cambria Math" panose="02040503050406030204" pitchFamily="18" charset="0"/>
                        </a:rPr>
                        <m:t>𝜂</m:t>
                      </m:r>
                      <m:r>
                        <a:rPr kumimoji="1" lang="en-US" altLang="ja-JP" sz="3200" b="1" i="1" smtClean="0">
                          <a:latin typeface="Cambria Math" panose="02040503050406030204" pitchFamily="18" charset="0"/>
                        </a:rPr>
                        <m:t>𝑱</m:t>
                      </m:r>
                      <m:r>
                        <a:rPr kumimoji="1" lang="ja-JP" altLang="en-US" sz="3200" i="1">
                          <a:latin typeface="Cambria Math" panose="02040503050406030204" pitchFamily="18" charset="0"/>
                        </a:rPr>
                        <m:t>・</m:t>
                      </m:r>
                      <m:r>
                        <a:rPr kumimoji="1" lang="en-US" altLang="ja-JP" sz="3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ja-JP" sz="3200" b="1" i="1" smtClean="0">
                          <a:latin typeface="Cambria Math" panose="02040503050406030204" pitchFamily="18" charset="0"/>
                        </a:rPr>
                        <m:t>𝑱</m:t>
                      </m:r>
                      <m:r>
                        <a:rPr kumimoji="1" lang="en-US" altLang="ja-JP" sz="3200" b="1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kumimoji="1" lang="en-US" altLang="ja-JP" sz="32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3200" b="1" i="1" smtClean="0">
                              <a:latin typeface="Cambria Math" panose="02040503050406030204" pitchFamily="18" charset="0"/>
                            </a:rPr>
                            <m:t>𝑱</m:t>
                          </m:r>
                        </m:e>
                        <m:sub>
                          <m:r>
                            <a:rPr kumimoji="1" lang="en-US" altLang="ja-JP" sz="3200" b="1" i="1" smtClean="0">
                              <a:latin typeface="Cambria Math" panose="02040503050406030204" pitchFamily="18" charset="0"/>
                            </a:rPr>
                            <m:t>𝑴𝑯𝑫</m:t>
                          </m:r>
                        </m:sub>
                      </m:sSub>
                      <m:r>
                        <a:rPr kumimoji="1" lang="en-US" altLang="ja-JP" sz="3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>
          <p:sp>
            <p:nvSpPr>
              <p:cNvPr id="6" name="テキスト ボックス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3894" y="1720812"/>
                <a:ext cx="6296211" cy="9350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テキスト ボックス 6"/>
              <p:cNvSpPr txBox="1"/>
              <p:nvPr/>
            </p:nvSpPr>
            <p:spPr>
              <a:xfrm>
                <a:off x="2532152" y="3752000"/>
                <a:ext cx="550298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3200" b="1" i="1" smtClean="0">
                          <a:latin typeface="Cambria Math" panose="02040503050406030204" pitchFamily="18" charset="0"/>
                        </a:rPr>
                        <m:t>𝑱</m:t>
                      </m:r>
                      <m:r>
                        <a:rPr kumimoji="1" lang="en-US" altLang="ja-JP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32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3200" b="1" i="1" smtClean="0">
                              <a:latin typeface="Cambria Math" panose="02040503050406030204" pitchFamily="18" charset="0"/>
                            </a:rPr>
                            <m:t>𝑱</m:t>
                          </m:r>
                        </m:e>
                        <m:sub>
                          <m:r>
                            <a:rPr kumimoji="1" lang="en-US" altLang="ja-JP" sz="3200" b="1" i="1" smtClean="0">
                              <a:latin typeface="Cambria Math" panose="02040503050406030204" pitchFamily="18" charset="0"/>
                            </a:rPr>
                            <m:t>𝑴𝑯𝑫</m:t>
                          </m:r>
                        </m:sub>
                      </m:sSub>
                      <m:r>
                        <a:rPr kumimoji="1" lang="en-US" altLang="ja-JP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kumimoji="1" lang="en-US" altLang="ja-JP" sz="32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3200" b="1" i="1" smtClean="0">
                              <a:latin typeface="Cambria Math" panose="02040503050406030204" pitchFamily="18" charset="0"/>
                            </a:rPr>
                            <m:t>𝑱</m:t>
                          </m:r>
                        </m:e>
                        <m:sub>
                          <m:r>
                            <a:rPr kumimoji="1" lang="en-US" altLang="ja-JP" sz="3200" b="1" i="1" smtClean="0">
                              <a:latin typeface="Cambria Math" panose="02040503050406030204" pitchFamily="18" charset="0"/>
                            </a:rPr>
                            <m:t>𝑪𝑴𝑬</m:t>
                          </m:r>
                        </m:sub>
                      </m:sSub>
                      <m:r>
                        <a:rPr kumimoji="1" lang="en-US" altLang="ja-JP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32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3200" b="1" i="1" smtClean="0">
                              <a:latin typeface="Cambria Math" panose="02040503050406030204" pitchFamily="18" charset="0"/>
                            </a:rPr>
                            <m:t>𝑱</m:t>
                          </m:r>
                        </m:e>
                        <m:sub>
                          <m:r>
                            <a:rPr kumimoji="1" lang="en-US" altLang="ja-JP" sz="3200" b="1" i="1" smtClean="0">
                              <a:latin typeface="Cambria Math" panose="02040503050406030204" pitchFamily="18" charset="0"/>
                            </a:rPr>
                            <m:t>𝑴𝑯𝑫</m:t>
                          </m:r>
                        </m:sub>
                      </m:sSub>
                      <m:r>
                        <a:rPr kumimoji="1" lang="en-US" altLang="ja-JP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1" lang="en-US" altLang="ja-JP" sz="3200" b="0" i="1" smtClean="0">
                          <a:latin typeface="Cambria Math" panose="02040503050406030204" pitchFamily="18" charset="0"/>
                        </a:rPr>
                        <m:t>𝜉</m:t>
                      </m:r>
                      <m:r>
                        <a:rPr kumimoji="1" lang="en-US" altLang="ja-JP" sz="3200" b="1" i="1" smtClean="0"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kumimoji="1" lang="ja-JP" altLang="en-US" sz="3200" b="1" dirty="0"/>
              </a:p>
            </p:txBody>
          </p:sp>
        </mc:Choice>
        <mc:Fallback>
          <p:sp>
            <p:nvSpPr>
              <p:cNvPr id="7" name="テキスト ボックス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2152" y="3752000"/>
                <a:ext cx="5502981" cy="4924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上矢印 7"/>
          <p:cNvSpPr/>
          <p:nvPr/>
        </p:nvSpPr>
        <p:spPr>
          <a:xfrm rot="213397">
            <a:off x="5035360" y="2537105"/>
            <a:ext cx="274320" cy="97868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上矢印 8"/>
          <p:cNvSpPr/>
          <p:nvPr/>
        </p:nvSpPr>
        <p:spPr>
          <a:xfrm rot="1595116">
            <a:off x="5559699" y="2425084"/>
            <a:ext cx="274320" cy="129849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テキスト ボックス 9"/>
              <p:cNvSpPr txBox="1"/>
              <p:nvPr/>
            </p:nvSpPr>
            <p:spPr>
              <a:xfrm>
                <a:off x="1628821" y="4971106"/>
                <a:ext cx="5886355" cy="3695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sz="2400" i="1">
                          <a:latin typeface="Cambria Math" panose="02040503050406030204" pitchFamily="18" charset="0"/>
                        </a:rPr>
                        <m:t>通常、</m:t>
                      </m:r>
                      <m:r>
                        <a:rPr kumimoji="1" lang="ja-JP" altLang="en-US" sz="2400" i="1" smtClean="0">
                          <a:latin typeface="Cambria Math" panose="02040503050406030204" pitchFamily="18" charset="0"/>
                        </a:rPr>
                        <m:t>ジュール熱</m:t>
                      </m:r>
                      <m:r>
                        <a:rPr kumimoji="1" lang="ja-JP" altLang="en-US" sz="2400" i="1">
                          <a:latin typeface="Cambria Math" panose="02040503050406030204" pitchFamily="18" charset="0"/>
                        </a:rPr>
                        <m:t>に当たる</m:t>
                      </m:r>
                      <m:r>
                        <a:rPr kumimoji="1" lang="ja-JP" altLang="en-US" sz="2400" i="1" smtClean="0">
                          <a:latin typeface="Cambria Math" panose="02040503050406030204" pitchFamily="18" charset="0"/>
                        </a:rPr>
                        <m:t>項は</m:t>
                      </m:r>
                      <m:r>
                        <a:rPr kumimoji="1" lang="ja-JP" altLang="en-US" sz="2400" i="1">
                          <a:latin typeface="Cambria Math" panose="02040503050406030204" pitchFamily="18" charset="0"/>
                        </a:rPr>
                        <m:t>、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𝜂</m:t>
                      </m:r>
                      <m:sSup>
                        <m:sSup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1" lang="en-US" altLang="ja-JP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2400" b="1" i="1" smtClean="0">
                                      <a:latin typeface="Cambria Math" panose="02040503050406030204" pitchFamily="18" charset="0"/>
                                    </a:rPr>
                                    <m:t>𝑱</m:t>
                                  </m:r>
                                </m:e>
                                <m:sub>
                                  <m:r>
                                    <a:rPr kumimoji="1" lang="en-US" altLang="ja-JP" sz="2400" b="1" i="1" smtClean="0">
                                      <a:latin typeface="Cambria Math" panose="02040503050406030204" pitchFamily="18" charset="0"/>
                                    </a:rPr>
                                    <m:t>𝑴𝑯𝑫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1" lang="ja-JP" altLang="en-US" dirty="0"/>
              </a:p>
            </p:txBody>
          </p:sp>
        </mc:Choice>
        <mc:Fallback>
          <p:sp>
            <p:nvSpPr>
              <p:cNvPr id="10" name="テキスト ボックス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8821" y="4971106"/>
                <a:ext cx="5886355" cy="369525"/>
              </a:xfrm>
              <a:prstGeom prst="rect">
                <a:avLst/>
              </a:prstGeom>
              <a:blipFill>
                <a:blip r:embed="rId4"/>
                <a:stretch>
                  <a:fillRect l="-1346" t="-11475" b="-2786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24307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0" y="0"/>
            <a:ext cx="9144000" cy="6217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4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結論と今後の展望</a:t>
            </a:r>
            <a:endParaRPr kumimoji="1" lang="ja-JP" altLang="en-US" sz="3600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70560" y="926592"/>
            <a:ext cx="78028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200" dirty="0" smtClean="0"/>
              <a:t>CME</a:t>
            </a:r>
            <a:r>
              <a:rPr kumimoji="1" lang="ja-JP" altLang="en-US" sz="3200" dirty="0" smtClean="0"/>
              <a:t>電流を加えることで、一方向磁場は</a:t>
            </a:r>
            <a:endParaRPr kumimoji="1" lang="en-US" altLang="ja-JP" sz="3200" dirty="0" smtClean="0"/>
          </a:p>
          <a:p>
            <a:pPr algn="ctr"/>
            <a:r>
              <a:rPr kumimoji="1" lang="ja-JP" altLang="en-US" sz="3200" dirty="0" smtClean="0"/>
              <a:t>別方向の磁場成分が新たに生じる</a:t>
            </a:r>
            <a:endParaRPr kumimoji="1" lang="ja-JP" altLang="en-US" sz="32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99872" y="2447044"/>
            <a:ext cx="81442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200" dirty="0" smtClean="0"/>
              <a:t>CME</a:t>
            </a:r>
            <a:r>
              <a:rPr kumimoji="1" lang="ja-JP" altLang="en-US" sz="3200" dirty="0" smtClean="0"/>
              <a:t>電流の比例係数を時間依存とした場合、</a:t>
            </a:r>
            <a:endParaRPr kumimoji="1" lang="en-US" altLang="ja-JP" sz="3200" dirty="0" smtClean="0"/>
          </a:p>
          <a:p>
            <a:pPr algn="ctr"/>
            <a:r>
              <a:rPr kumimoji="1" lang="ja-JP" altLang="en-US" sz="3200" dirty="0" smtClean="0"/>
              <a:t>生じる磁場の強さは定数とした場合に比べとても小さい</a:t>
            </a:r>
            <a:endParaRPr kumimoji="1" lang="ja-JP" altLang="en-US" sz="32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70560" y="4352544"/>
            <a:ext cx="780288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dirty="0" smtClean="0"/>
              <a:t>・生じる磁場の強さが大きくなるように</a:t>
            </a:r>
            <a:endParaRPr kumimoji="1" lang="en-US" altLang="ja-JP" sz="3200" dirty="0" smtClean="0"/>
          </a:p>
          <a:p>
            <a:pPr algn="ctr"/>
            <a:r>
              <a:rPr kumimoji="1" lang="ja-JP" altLang="en-US" sz="3200" dirty="0" smtClean="0"/>
              <a:t>パラメータ設定を改良する</a:t>
            </a:r>
            <a:endParaRPr kumimoji="1" lang="en-US" altLang="ja-JP" sz="3200" dirty="0" smtClean="0"/>
          </a:p>
          <a:p>
            <a:pPr algn="ctr"/>
            <a:r>
              <a:rPr kumimoji="1" lang="ja-JP" altLang="en-US" sz="3200" dirty="0" smtClean="0"/>
              <a:t>・３次元</a:t>
            </a:r>
            <a:r>
              <a:rPr kumimoji="1" lang="en-US" altLang="ja-JP" sz="3200" dirty="0" smtClean="0"/>
              <a:t>MHD</a:t>
            </a:r>
            <a:r>
              <a:rPr kumimoji="1" lang="ja-JP" altLang="en-US" sz="3200" dirty="0" smtClean="0"/>
              <a:t>シミュレーションで同様のふるまいをするか確かめる</a:t>
            </a:r>
            <a:endParaRPr kumimoji="1"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2273578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893" y="1908912"/>
            <a:ext cx="6527366" cy="4216678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313152" y="1227551"/>
            <a:ext cx="88308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 smtClean="0"/>
              <a:t>ゼロベータ</a:t>
            </a:r>
            <a:r>
              <a:rPr kumimoji="1" lang="en-US" altLang="ja-JP" sz="2400" dirty="0" smtClean="0"/>
              <a:t>MHD</a:t>
            </a:r>
            <a:r>
              <a:rPr kumimoji="1" lang="ja-JP" altLang="en-US" sz="2400" dirty="0" smtClean="0"/>
              <a:t>における抵抗性磁気リコネクションの</a:t>
            </a:r>
            <a:endParaRPr kumimoji="1" lang="en-US" altLang="ja-JP" sz="2400" dirty="0" smtClean="0"/>
          </a:p>
          <a:p>
            <a:pPr algn="ctr"/>
            <a:r>
              <a:rPr kumimoji="1" lang="ja-JP" altLang="en-US" sz="2400" dirty="0" smtClean="0"/>
              <a:t>粘性率依存性</a:t>
            </a:r>
            <a:endParaRPr kumimoji="1" lang="ja-JP" altLang="en-US" sz="2400" dirty="0"/>
          </a:p>
        </p:txBody>
      </p:sp>
      <p:sp>
        <p:nvSpPr>
          <p:cNvPr id="9" name="正方形/長方形 8"/>
          <p:cNvSpPr/>
          <p:nvPr/>
        </p:nvSpPr>
        <p:spPr>
          <a:xfrm>
            <a:off x="700227" y="502722"/>
            <a:ext cx="30572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kumimoji="1" lang="ja-JP" altLang="en-US" sz="2800" dirty="0"/>
              <a:t>学部生時代の研究</a:t>
            </a:r>
            <a:endParaRPr kumimoji="1" lang="ja-JP" altLang="en-US" sz="2800" dirty="0"/>
          </a:p>
        </p:txBody>
      </p:sp>
      <p:sp>
        <p:nvSpPr>
          <p:cNvPr id="10" name="正方形/長方形 9"/>
          <p:cNvSpPr/>
          <p:nvPr/>
        </p:nvSpPr>
        <p:spPr>
          <a:xfrm>
            <a:off x="1860442" y="6125590"/>
            <a:ext cx="67076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u="sng" dirty="0">
                <a:solidFill>
                  <a:schemeClr val="accent1">
                    <a:lumMod val="75000"/>
                  </a:schemeClr>
                </a:solidFill>
              </a:rPr>
              <a:t>http://www.isas.jaxa.jp/ISASnews/No.262/column-03.html</a:t>
            </a:r>
          </a:p>
        </p:txBody>
      </p:sp>
    </p:spTree>
    <p:extLst>
      <p:ext uri="{BB962C8B-B14F-4D97-AF65-F5344CB8AC3E}">
        <p14:creationId xmlns:p14="http://schemas.microsoft.com/office/powerpoint/2010/main" val="11120759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0" y="0"/>
            <a:ext cx="9144000" cy="6217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4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カイラル</a:t>
            </a:r>
            <a:r>
              <a:rPr kumimoji="1" lang="ja-JP" altLang="en-US" sz="40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磁気効果</a:t>
            </a:r>
            <a:endParaRPr kumimoji="1" lang="ja-JP" altLang="en-US" sz="4000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217488" y="925484"/>
            <a:ext cx="73733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 smtClean="0"/>
              <a:t>非常に強い磁場を持つ惑星では、</a:t>
            </a:r>
            <a:endParaRPr kumimoji="1" lang="en-US" altLang="ja-JP" sz="2400" dirty="0" smtClean="0"/>
          </a:p>
          <a:p>
            <a:pPr algn="ctr"/>
            <a:r>
              <a:rPr kumimoji="1" lang="ja-JP" altLang="en-US" sz="2400" dirty="0" smtClean="0"/>
              <a:t>電子の右巻き左巻きスピン数に差が生じる</a:t>
            </a:r>
            <a:endParaRPr kumimoji="1" lang="ja-JP" altLang="en-US" sz="24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885305" y="1819500"/>
            <a:ext cx="73733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 smtClean="0">
                <a:latin typeface="+mn-ea"/>
              </a:rPr>
              <a:t>Chiral Magnetic Effect (CME)</a:t>
            </a:r>
            <a:endParaRPr kumimoji="1" lang="ja-JP" altLang="en-US" sz="3200" dirty="0">
              <a:latin typeface="+mn-ea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926277" y="4843258"/>
            <a:ext cx="2217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[</a:t>
            </a:r>
            <a:r>
              <a:rPr lang="en-US" altLang="ja-JP" dirty="0" err="1" smtClean="0"/>
              <a:t>Kharzeev</a:t>
            </a:r>
            <a:r>
              <a:rPr kumimoji="1" lang="en-US" altLang="ja-JP" dirty="0" smtClean="0"/>
              <a:t> et al. 2015]</a:t>
            </a:r>
            <a:endParaRPr kumimoji="1" lang="ja-JP" altLang="en-US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173" y="2316488"/>
            <a:ext cx="6985654" cy="2619103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885305" y="6150114"/>
            <a:ext cx="73733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800" dirty="0" smtClean="0">
                <a:latin typeface="+mn-ea"/>
              </a:rPr>
              <a:t>電子の作る</a:t>
            </a:r>
            <a:r>
              <a:rPr kumimoji="1" lang="ja-JP" altLang="en-US" sz="2800" u="sng" dirty="0" smtClean="0">
                <a:solidFill>
                  <a:srgbClr val="C00000"/>
                </a:solidFill>
                <a:latin typeface="+mn-ea"/>
              </a:rPr>
              <a:t>磁場に平行に電流</a:t>
            </a:r>
            <a:r>
              <a:rPr kumimoji="1" lang="ja-JP" altLang="en-US" sz="2800" dirty="0" smtClean="0">
                <a:latin typeface="+mn-ea"/>
              </a:rPr>
              <a:t>が生じる</a:t>
            </a:r>
            <a:endParaRPr kumimoji="1" lang="ja-JP" altLang="en-US" sz="2800" dirty="0">
              <a:latin typeface="+mn-ea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正方形/長方形 7"/>
              <p:cNvSpPr/>
              <p:nvPr/>
            </p:nvSpPr>
            <p:spPr>
              <a:xfrm>
                <a:off x="3336914" y="5209932"/>
                <a:ext cx="2154564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32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3200" b="1" i="1">
                              <a:latin typeface="Cambria Math" panose="02040503050406030204" pitchFamily="18" charset="0"/>
                            </a:rPr>
                            <m:t>𝑱</m:t>
                          </m:r>
                        </m:e>
                        <m:sub>
                          <m:r>
                            <a:rPr kumimoji="1" lang="en-US" altLang="ja-JP" sz="3200" b="1" i="1">
                              <a:latin typeface="Cambria Math" panose="02040503050406030204" pitchFamily="18" charset="0"/>
                            </a:rPr>
                            <m:t>𝑪𝑴𝑬</m:t>
                          </m:r>
                        </m:sub>
                      </m:sSub>
                      <m:r>
                        <a:rPr kumimoji="1" lang="en-US" altLang="ja-JP" sz="3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sz="3200" i="1">
                          <a:latin typeface="Cambria Math" panose="02040503050406030204" pitchFamily="18" charset="0"/>
                        </a:rPr>
                        <m:t>𝜉</m:t>
                      </m:r>
                      <m:r>
                        <a:rPr kumimoji="1" lang="en-US" altLang="ja-JP" sz="3200" b="1" i="1"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kumimoji="1" lang="ja-JP" altLang="en-US" sz="3200" b="1" dirty="0"/>
              </a:p>
            </p:txBody>
          </p:sp>
        </mc:Choice>
        <mc:Fallback>
          <p:sp>
            <p:nvSpPr>
              <p:cNvPr id="8" name="正方形/長方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6914" y="5209932"/>
                <a:ext cx="2154564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05309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0" y="0"/>
            <a:ext cx="9144000" cy="6217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0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今回のシミュレーション目的</a:t>
            </a:r>
            <a:endParaRPr kumimoji="1" lang="ja-JP" altLang="en-US" sz="4000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09233" y="2644170"/>
            <a:ext cx="85255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200" dirty="0" smtClean="0">
                <a:latin typeface="+mn-ea"/>
              </a:rPr>
              <a:t>CME</a:t>
            </a:r>
            <a:r>
              <a:rPr kumimoji="1" lang="ja-JP" altLang="en-US" sz="3200" dirty="0" smtClean="0">
                <a:latin typeface="+mn-ea"/>
              </a:rPr>
              <a:t>が顕著な場合の</a:t>
            </a:r>
            <a:r>
              <a:rPr kumimoji="1" lang="en-US" altLang="ja-JP" sz="3200" dirty="0" smtClean="0">
                <a:latin typeface="+mn-ea"/>
              </a:rPr>
              <a:t>MHD</a:t>
            </a:r>
            <a:r>
              <a:rPr kumimoji="1" lang="ja-JP" altLang="en-US" sz="3200" dirty="0" smtClean="0">
                <a:latin typeface="+mn-ea"/>
              </a:rPr>
              <a:t>プラズマにおいて、</a:t>
            </a:r>
            <a:endParaRPr kumimoji="1" lang="en-US" altLang="ja-JP" sz="3200" dirty="0" smtClean="0">
              <a:latin typeface="+mn-ea"/>
            </a:endParaRPr>
          </a:p>
          <a:p>
            <a:pPr algn="ctr"/>
            <a:r>
              <a:rPr kumimoji="1" lang="ja-JP" altLang="en-US" sz="3200" dirty="0" smtClean="0">
                <a:latin typeface="+mn-ea"/>
              </a:rPr>
              <a:t>磁場を一方向にしか与えなかったときの</a:t>
            </a:r>
            <a:endParaRPr kumimoji="1" lang="en-US" altLang="ja-JP" sz="3200" dirty="0" smtClean="0">
              <a:latin typeface="+mn-ea"/>
            </a:endParaRPr>
          </a:p>
          <a:p>
            <a:pPr algn="ctr"/>
            <a:r>
              <a:rPr kumimoji="1" lang="ja-JP" altLang="en-US" sz="3200" dirty="0" smtClean="0">
                <a:latin typeface="+mn-ea"/>
              </a:rPr>
              <a:t>ふるまいを見る</a:t>
            </a:r>
            <a:endParaRPr kumimoji="1" lang="en-US" altLang="ja-JP" sz="3200" dirty="0" smtClean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5318362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0" y="0"/>
            <a:ext cx="9144000" cy="6217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0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シミュレーションモデル</a:t>
            </a:r>
            <a:endParaRPr kumimoji="1" lang="ja-JP" altLang="en-US" sz="4000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graphicFrame>
        <p:nvGraphicFramePr>
          <p:cNvPr id="11" name="表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8827979"/>
              </p:ext>
            </p:extLst>
          </p:nvPr>
        </p:nvGraphicFramePr>
        <p:xfrm>
          <a:off x="4263030" y="828559"/>
          <a:ext cx="4745172" cy="12801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186293">
                  <a:extLst>
                    <a:ext uri="{9D8B030D-6E8A-4147-A177-3AD203B41FA5}">
                      <a16:colId xmlns:a16="http://schemas.microsoft.com/office/drawing/2014/main" val="3912499053"/>
                    </a:ext>
                  </a:extLst>
                </a:gridCol>
                <a:gridCol w="1186293">
                  <a:extLst>
                    <a:ext uri="{9D8B030D-6E8A-4147-A177-3AD203B41FA5}">
                      <a16:colId xmlns:a16="http://schemas.microsoft.com/office/drawing/2014/main" val="1499900579"/>
                    </a:ext>
                  </a:extLst>
                </a:gridCol>
                <a:gridCol w="1186293">
                  <a:extLst>
                    <a:ext uri="{9D8B030D-6E8A-4147-A177-3AD203B41FA5}">
                      <a16:colId xmlns:a16="http://schemas.microsoft.com/office/drawing/2014/main" val="860905231"/>
                    </a:ext>
                  </a:extLst>
                </a:gridCol>
                <a:gridCol w="1186293">
                  <a:extLst>
                    <a:ext uri="{9D8B030D-6E8A-4147-A177-3AD203B41FA5}">
                      <a16:colId xmlns:a16="http://schemas.microsoft.com/office/drawing/2014/main" val="2950423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標準</a:t>
                      </a:r>
                      <a:r>
                        <a:rPr kumimoji="1" lang="en-US" altLang="ja-JP" dirty="0" smtClean="0"/>
                        <a:t>MHD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CMHD</a:t>
                      </a:r>
                    </a:p>
                    <a:p>
                      <a:pPr algn="ctr"/>
                      <a:r>
                        <a:rPr kumimoji="1" lang="en-US" altLang="ja-JP" dirty="0" smtClean="0"/>
                        <a:t>(</a:t>
                      </a:r>
                      <a:r>
                        <a:rPr kumimoji="1" lang="ja-JP" altLang="en-US" dirty="0" smtClean="0"/>
                        <a:t>定数</a:t>
                      </a:r>
                      <a:r>
                        <a:rPr kumimoji="1" lang="en-US" altLang="ja-JP" dirty="0" smtClean="0"/>
                        <a:t>)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CMHD</a:t>
                      </a:r>
                    </a:p>
                    <a:p>
                      <a:pPr algn="ctr"/>
                      <a:r>
                        <a:rPr kumimoji="1" lang="en-US" altLang="ja-JP" sz="1600" dirty="0" smtClean="0"/>
                        <a:t>(</a:t>
                      </a:r>
                      <a:r>
                        <a:rPr kumimoji="1" lang="ja-JP" altLang="en-US" sz="1600" dirty="0" smtClean="0"/>
                        <a:t>時間依存</a:t>
                      </a:r>
                      <a:r>
                        <a:rPr kumimoji="1" lang="en-US" altLang="ja-JP" sz="1600" dirty="0" smtClean="0"/>
                        <a:t>)</a:t>
                      </a:r>
                      <a:endParaRPr kumimoji="1" lang="ja-JP" alt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214100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CME</a:t>
                      </a:r>
                    </a:p>
                    <a:p>
                      <a:pPr algn="ctr"/>
                      <a:r>
                        <a:rPr kumimoji="1" lang="ja-JP" altLang="en-US" dirty="0" smtClean="0"/>
                        <a:t>比例係数</a:t>
                      </a:r>
                      <a:r>
                        <a:rPr kumimoji="1" lang="en-US" altLang="ja-JP" dirty="0" smtClean="0"/>
                        <a:t>ξ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0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1.0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（下式）</a:t>
                      </a:r>
                      <a:endParaRPr kumimoji="1" lang="ja-JP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68107034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4" name="表 1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23464905"/>
                  </p:ext>
                </p:extLst>
              </p:nvPr>
            </p:nvGraphicFramePr>
            <p:xfrm>
              <a:off x="399540" y="2315486"/>
              <a:ext cx="3663142" cy="371944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31571">
                      <a:extLst>
                        <a:ext uri="{9D8B030D-6E8A-4147-A177-3AD203B41FA5}">
                          <a16:colId xmlns:a16="http://schemas.microsoft.com/office/drawing/2014/main" val="91588952"/>
                        </a:ext>
                      </a:extLst>
                    </a:gridCol>
                    <a:gridCol w="1831571">
                      <a:extLst>
                        <a:ext uri="{9D8B030D-6E8A-4147-A177-3AD203B41FA5}">
                          <a16:colId xmlns:a16="http://schemas.microsoft.com/office/drawing/2014/main" val="475196416"/>
                        </a:ext>
                      </a:extLst>
                    </a:gridCol>
                  </a:tblGrid>
                  <a:tr h="344822">
                    <a:tc>
                      <a:txBody>
                        <a:bodyPr/>
                        <a:lstStyle/>
                        <a:p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ja-JP" altLang="en-US" dirty="0" smtClean="0"/>
                            <a:t>共通の初期条件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4425413"/>
                      </a:ext>
                    </a:extLst>
                  </a:tr>
                  <a:tr h="34482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ja-JP" altLang="en-US" b="0" dirty="0" smtClean="0"/>
                            <a:t>密度</a:t>
                          </a:r>
                          <a14:m>
                            <m:oMath xmlns:m="http://schemas.openxmlformats.org/officeDocument/2006/math"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oMath>
                          </a14:m>
                          <a:endParaRPr kumimoji="1" lang="ja-JP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 smtClean="0"/>
                            <a:t>1.0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86318791"/>
                      </a:ext>
                    </a:extLst>
                  </a:tr>
                  <a:tr h="34482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ja-JP" altLang="en-US" dirty="0" smtClean="0"/>
                            <a:t>磁場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oMath>
                          </a14:m>
                          <a:endParaRPr kumimoji="1" lang="ja-JP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 smtClean="0"/>
                            <a:t>0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29596954"/>
                      </a:ext>
                    </a:extLst>
                  </a:tr>
                  <a:tr h="360291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ja-JP" altLang="en-US" dirty="0" smtClean="0"/>
                            <a:t>磁場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oMath>
                          </a14:m>
                          <a:endParaRPr kumimoji="1" lang="ja-JP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 smtClean="0"/>
                            <a:t>0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57088783"/>
                      </a:ext>
                    </a:extLst>
                  </a:tr>
                  <a:tr h="344822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ja-JP" altLang="en-US" dirty="0" smtClean="0"/>
                            <a:t>磁場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</m:oMath>
                          </a14:m>
                          <a:endParaRPr kumimoji="1" lang="ja-JP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 smtClean="0"/>
                            <a:t>1.0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8775883"/>
                      </a:ext>
                    </a:extLst>
                  </a:tr>
                  <a:tr h="34482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ja-JP" altLang="en-US" dirty="0" smtClean="0"/>
                            <a:t>速度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oMath>
                          </a14:m>
                          <a:endParaRPr kumimoji="1" lang="ja-JP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1600" b="0" i="1" smtClean="0">
                                    <a:latin typeface="Cambria Math" panose="02040503050406030204" pitchFamily="18" charset="0"/>
                                  </a:rPr>
                                  <m:t>−0.5</m:t>
                                </m:r>
                                <m:r>
                                  <m:rPr>
                                    <m:sty m:val="p"/>
                                  </m:rPr>
                                  <a:rPr kumimoji="1" lang="en-US" altLang="ja-JP" sz="1600" b="0" i="0" smtClean="0">
                                    <a:latin typeface="Cambria Math" panose="02040503050406030204" pitchFamily="18" charset="0"/>
                                  </a:rPr>
                                  <m:t>tanh</m:t>
                                </m:r>
                                <m:r>
                                  <a:rPr kumimoji="1" lang="en-US" altLang="ja-JP" sz="1600" b="0" i="1" smtClean="0">
                                    <a:latin typeface="Cambria Math" panose="02040503050406030204" pitchFamily="18" charset="0"/>
                                  </a:rPr>
                                  <m:t>⁡(</m:t>
                                </m:r>
                                <m:r>
                                  <a:rPr kumimoji="1" lang="en-US" altLang="ja-JP" sz="16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kumimoji="1" lang="en-US" altLang="ja-JP" sz="1600" b="0" i="1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kumimoji="1" lang="en-US" altLang="ja-JP" sz="1600" b="0" i="1" smtClean="0">
                                    <a:latin typeface="Cambria Math" panose="02040503050406030204" pitchFamily="18" charset="0"/>
                                  </a:rPr>
                                  <m:t>𝑙𝑚𝑑</m:t>
                                </m:r>
                                <m:r>
                                  <a:rPr kumimoji="1" lang="en-US" altLang="ja-JP" sz="16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kumimoji="1" lang="ja-JP" alt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41924407"/>
                      </a:ext>
                    </a:extLst>
                  </a:tr>
                  <a:tr h="36029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ja-JP" altLang="en-US" dirty="0" smtClean="0"/>
                            <a:t>速度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oMath>
                          </a14:m>
                          <a:endParaRPr kumimoji="1" lang="ja-JP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0.01</m:t>
                                    </m:r>
                                    <m:sSup>
                                      <m:sSupPr>
                                        <m:ctrlPr>
                                          <a:rPr kumimoji="1" lang="en-US" altLang="ja-JP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kumimoji="1" lang="en-US" altLang="ja-JP" b="0" i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func>
                                              <m:funcPr>
                                                <m:ctrlPr>
                                                  <a:rPr kumimoji="1" lang="en-US" altLang="ja-JP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funcPr>
                                              <m:fName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kumimoji="1" lang="en-US" altLang="ja-JP" b="0" i="0" smtClean="0">
                                                    <a:latin typeface="Cambria Math" panose="02040503050406030204" pitchFamily="18" charset="0"/>
                                                  </a:rPr>
                                                  <m:t>sin</m:t>
                                                </m:r>
                                              </m:fName>
                                              <m:e>
                                                <m:d>
                                                  <m:dPr>
                                                    <m:ctrlPr>
                                                      <a:rPr kumimoji="1" lang="en-US" altLang="ja-JP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dPr>
                                                  <m:e>
                                                    <m:f>
                                                      <m:fPr>
                                                        <m:ctrlPr>
                                                          <a:rPr kumimoji="1" lang="en-US" altLang="ja-JP" b="0" i="1" smtClean="0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</m:ctrlPr>
                                                      </m:fPr>
                                                      <m:num>
                                                        <m:r>
                                                          <a:rPr kumimoji="1" lang="en-US" altLang="ja-JP" b="0" i="1" smtClean="0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2</m:t>
                                                        </m:r>
                                                        <m:r>
                                                          <a:rPr kumimoji="1" lang="en-US" altLang="ja-JP" b="0" i="1" smtClean="0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𝜋</m:t>
                                                        </m:r>
                                                        <m:r>
                                                          <a:rPr kumimoji="1" lang="en-US" altLang="ja-JP" b="0" i="1" smtClean="0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𝑥</m:t>
                                                        </m:r>
                                                      </m:num>
                                                      <m:den>
                                                        <m:sSub>
                                                          <m:sSubPr>
                                                            <m:ctrlPr>
                                                              <a:rPr kumimoji="1" lang="en-US" altLang="ja-JP" b="0" i="1" smtClean="0">
                                                                <a:latin typeface="Cambria Math" panose="02040503050406030204" pitchFamily="18" charset="0"/>
                                                              </a:rPr>
                                                            </m:ctrlPr>
                                                          </m:sSubPr>
                                                          <m:e>
                                                            <m:r>
                                                              <a:rPr kumimoji="1" lang="en-US" altLang="ja-JP" b="0" i="1" smtClean="0">
                                                                <a:latin typeface="Cambria Math" panose="02040503050406030204" pitchFamily="18" charset="0"/>
                                                              </a:rPr>
                                                              <m:t>𝐿</m:t>
                                                            </m:r>
                                                          </m:e>
                                                          <m:sub>
                                                            <m:r>
                                                              <a:rPr kumimoji="1" lang="en-US" altLang="ja-JP" b="0" i="1" smtClean="0">
                                                                <a:latin typeface="Cambria Math" panose="02040503050406030204" pitchFamily="18" charset="0"/>
                                                              </a:rPr>
                                                              <m:t>𝑥</m:t>
                                                            </m:r>
                                                          </m:sub>
                                                        </m:sSub>
                                                      </m:den>
                                                    </m:f>
                                                  </m:e>
                                                </m:d>
                                              </m:e>
                                            </m:func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kumimoji="1" lang="en-US" altLang="ja-JP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kumimoji="1" lang="en-US" altLang="ja-JP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func>
                                          <m:funcPr>
                                            <m:ctrlPr>
                                              <a:rPr kumimoji="1" lang="en-US" altLang="ja-JP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kumimoji="1" lang="en-US" altLang="ja-JP" b="0" i="0" smtClean="0">
                                                <a:latin typeface="Cambria Math" panose="02040503050406030204" pitchFamily="18" charset="0"/>
                                              </a:rPr>
                                              <m:t>cosh</m:t>
                                            </m:r>
                                          </m:fName>
                                          <m:e>
                                            <m:d>
                                              <m:dPr>
                                                <m:ctrlPr>
                                                  <a:rPr kumimoji="1" lang="en-US" altLang="ja-JP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f>
                                                  <m:fPr>
                                                    <m:ctrlPr>
                                                      <a:rPr kumimoji="1" lang="en-US" altLang="ja-JP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fPr>
                                                  <m:num>
                                                    <m:r>
                                                      <a:rPr kumimoji="1" lang="en-US" altLang="ja-JP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𝑦</m:t>
                                                    </m:r>
                                                  </m:num>
                                                  <m:den>
                                                    <m:r>
                                                      <a:rPr kumimoji="1" lang="en-US" altLang="ja-JP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𝑙𝑚𝑑</m:t>
                                                    </m:r>
                                                  </m:den>
                                                </m:f>
                                              </m:e>
                                            </m:d>
                                          </m:e>
                                        </m:func>
                                      </m:e>
                                      <m:sup>
                                        <m:r>
                                          <a:rPr kumimoji="1" lang="en-US" altLang="ja-JP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oMath>
                            </m:oMathPara>
                          </a14:m>
                          <a:endParaRPr kumimoji="1" lang="ja-JP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3144660"/>
                      </a:ext>
                    </a:extLst>
                  </a:tr>
                  <a:tr h="34482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ja-JP" altLang="en-US" dirty="0" smtClean="0"/>
                            <a:t>電気抵抗率</a:t>
                          </a:r>
                          <a14:m>
                            <m:oMath xmlns:m="http://schemas.openxmlformats.org/officeDocument/2006/math"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</m:oMath>
                          </a14:m>
                          <a:endParaRPr kumimoji="1" lang="ja-JP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  <m:t>0.1</m:t>
                                </m:r>
                              </m:oMath>
                            </m:oMathPara>
                          </a14:m>
                          <a:endParaRPr kumimoji="1" lang="ja-JP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62819699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4" name="表 1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23464905"/>
                  </p:ext>
                </p:extLst>
              </p:nvPr>
            </p:nvGraphicFramePr>
            <p:xfrm>
              <a:off x="399540" y="2315486"/>
              <a:ext cx="3663142" cy="371944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31571">
                      <a:extLst>
                        <a:ext uri="{9D8B030D-6E8A-4147-A177-3AD203B41FA5}">
                          <a16:colId xmlns:a16="http://schemas.microsoft.com/office/drawing/2014/main" val="91588952"/>
                        </a:ext>
                      </a:extLst>
                    </a:gridCol>
                    <a:gridCol w="1831571">
                      <a:extLst>
                        <a:ext uri="{9D8B030D-6E8A-4147-A177-3AD203B41FA5}">
                          <a16:colId xmlns:a16="http://schemas.microsoft.com/office/drawing/2014/main" val="475196416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ja-JP" altLang="en-US" dirty="0" smtClean="0"/>
                            <a:t>共通の初期条件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4425413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32" t="-108333" r="-101329" b="-84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 smtClean="0"/>
                            <a:t>1.0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8631879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32" t="-208333" r="-101329" b="-74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 smtClean="0"/>
                            <a:t>0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29596954"/>
                      </a:ext>
                    </a:extLst>
                  </a:tr>
                  <a:tr h="387477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32" t="-289063" r="-101329" b="-6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 smtClean="0"/>
                            <a:t>0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57088783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32" t="-415000" r="-101329" b="-54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 smtClean="0"/>
                            <a:t>1.0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8775883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32" t="-515000" r="-101329" b="-44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2"/>
                          <a:stretch>
                            <a:fillRect l="-100332" t="-515000" r="-1329" b="-44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41924407"/>
                      </a:ext>
                    </a:extLst>
                  </a:tr>
                  <a:tr h="1137412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32" t="-197326" r="-101329" b="-41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2"/>
                          <a:stretch>
                            <a:fillRect l="-100332" t="-197326" r="-1329" b="-4117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6314466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32" t="-926667" r="-101329" b="-2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2"/>
                          <a:stretch>
                            <a:fillRect l="-100332" t="-926667" r="-1329" b="-28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6281969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テキスト ボックス 12"/>
              <p:cNvSpPr txBox="1"/>
              <p:nvPr/>
            </p:nvSpPr>
            <p:spPr>
              <a:xfrm>
                <a:off x="5132402" y="2348761"/>
                <a:ext cx="3893117" cy="7748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𝜉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sSup>
                        <m:sSup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kumimoji="1" lang="en-US" altLang="ja-JP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1" lang="en-US" altLang="ja-JP" b="0" i="1" smtClean="0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e>
                                    <m:sup>
                                      <m:r>
                                        <a:rPr kumimoji="1" lang="en-US" altLang="ja-JP" b="0" i="1" smtClean="0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[</m:t>
                      </m:r>
                      <m:sSup>
                        <m:sSup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>
          <p:sp>
            <p:nvSpPr>
              <p:cNvPr id="13" name="テキスト ボックス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2402" y="2348761"/>
                <a:ext cx="3893117" cy="77489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テキスト ボックス 14"/>
              <p:cNvSpPr txBox="1"/>
              <p:nvPr/>
            </p:nvSpPr>
            <p:spPr>
              <a:xfrm>
                <a:off x="4788116" y="3245433"/>
                <a:ext cx="2768835" cy="5259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sSub>
                        <m:sSub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𝜂</m:t>
                          </m:r>
                        </m:num>
                        <m:den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ja-JP" b="1" i="1" smtClean="0">
                          <a:latin typeface="Cambria Math" panose="02040503050406030204" pitchFamily="18" charset="0"/>
                        </a:rPr>
                        <m:t>𝑱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kumimoji="1" lang="en-US" altLang="ja-JP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1" i="1" smtClean="0">
                              <a:latin typeface="Cambria Math" panose="02040503050406030204" pitchFamily="18" charset="0"/>
                            </a:rPr>
                            <m:t>𝑱</m:t>
                          </m:r>
                        </m:e>
                        <m:sub>
                          <m:r>
                            <a:rPr kumimoji="1" lang="en-US" altLang="ja-JP" b="1" i="1" smtClean="0">
                              <a:latin typeface="Cambria Math" panose="02040503050406030204" pitchFamily="18" charset="0"/>
                            </a:rPr>
                            <m:t>𝑪𝑴𝑬</m:t>
                          </m:r>
                        </m:sub>
                      </m:sSub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kumimoji="1" lang="ja-JP" altLang="en-US" i="1">
                          <a:latin typeface="Cambria Math" panose="02040503050406030204" pitchFamily="18" charset="0"/>
                        </a:rPr>
                        <m:t>・</m:t>
                      </m:r>
                      <m:r>
                        <a:rPr kumimoji="1" lang="en-US" altLang="ja-JP" b="1" i="1" smtClean="0"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kumimoji="1" lang="en-US" altLang="ja-JP" b="1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kumimoji="1" lang="ja-JP" altLang="en-US" b="1" dirty="0"/>
              </a:p>
            </p:txBody>
          </p:sp>
        </mc:Choice>
        <mc:Fallback>
          <p:sp>
            <p:nvSpPr>
              <p:cNvPr id="15" name="テキスト ボックス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116" y="3245433"/>
                <a:ext cx="2768835" cy="52597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テキスト ボックス 15"/>
              <p:cNvSpPr txBox="1"/>
              <p:nvPr/>
            </p:nvSpPr>
            <p:spPr>
              <a:xfrm>
                <a:off x="5073438" y="4081084"/>
                <a:ext cx="72596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𝜌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>
          <p:sp>
            <p:nvSpPr>
              <p:cNvPr id="16" name="テキスト ボックス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3438" y="4081084"/>
                <a:ext cx="725968" cy="276999"/>
              </a:xfrm>
              <a:prstGeom prst="rect">
                <a:avLst/>
              </a:prstGeom>
              <a:blipFill>
                <a:blip r:embed="rId5"/>
                <a:stretch>
                  <a:fillRect l="-4202" r="-7563" b="-2391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角丸四角形 16"/>
          <p:cNvSpPr/>
          <p:nvPr/>
        </p:nvSpPr>
        <p:spPr>
          <a:xfrm>
            <a:off x="4663422" y="2315486"/>
            <a:ext cx="4350319" cy="281555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98357" y="1223267"/>
            <a:ext cx="4164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CANS+</a:t>
            </a:r>
            <a:r>
              <a:rPr kumimoji="1" lang="ja-JP" altLang="en-US" dirty="0" smtClean="0"/>
              <a:t>の</a:t>
            </a:r>
            <a:r>
              <a:rPr kumimoji="1" lang="en-US" altLang="ja-JP" dirty="0" smtClean="0"/>
              <a:t>MHD</a:t>
            </a:r>
            <a:r>
              <a:rPr kumimoji="1" lang="ja-JP" altLang="en-US" dirty="0" smtClean="0"/>
              <a:t>シミュレーションモデル</a:t>
            </a:r>
            <a:endParaRPr kumimoji="1" lang="en-US" altLang="ja-JP" dirty="0" smtClean="0"/>
          </a:p>
          <a:p>
            <a:pPr algn="ctr"/>
            <a:r>
              <a:rPr kumimoji="1" lang="en-US" altLang="ja-JP" dirty="0" smtClean="0"/>
              <a:t>(</a:t>
            </a:r>
            <a:r>
              <a:rPr kumimoji="1" lang="ja-JP" altLang="en-US" dirty="0" smtClean="0"/>
              <a:t>２次元</a:t>
            </a:r>
            <a:r>
              <a:rPr kumimoji="1" lang="en-US" altLang="ja-JP" dirty="0" smtClean="0"/>
              <a:t>KH)</a:t>
            </a:r>
            <a:endParaRPr kumimoji="1" lang="ja-JP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テキスト ボックス 20"/>
              <p:cNvSpPr txBox="1"/>
              <p:nvPr/>
            </p:nvSpPr>
            <p:spPr>
              <a:xfrm>
                <a:off x="5187460" y="4566119"/>
                <a:ext cx="316092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1" i="1" smtClean="0">
                          <a:latin typeface="Cambria Math" panose="02040503050406030204" pitchFamily="18" charset="0"/>
                        </a:rPr>
                        <m:t>𝑱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1" i="1" smtClean="0">
                              <a:latin typeface="Cambria Math" panose="02040503050406030204" pitchFamily="18" charset="0"/>
                            </a:rPr>
                            <m:t>𝑱</m:t>
                          </m:r>
                        </m:e>
                        <m:sub>
                          <m:r>
                            <a:rPr kumimoji="1" lang="en-US" altLang="ja-JP" b="1" i="1" smtClean="0">
                              <a:latin typeface="Cambria Math" panose="02040503050406030204" pitchFamily="18" charset="0"/>
                            </a:rPr>
                            <m:t>𝑴𝑯𝑫</m:t>
                          </m:r>
                        </m:sub>
                      </m:sSub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kumimoji="1" lang="en-US" altLang="ja-JP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1" i="1" smtClean="0">
                              <a:latin typeface="Cambria Math" panose="02040503050406030204" pitchFamily="18" charset="0"/>
                            </a:rPr>
                            <m:t>𝑱</m:t>
                          </m:r>
                        </m:e>
                        <m:sub>
                          <m:r>
                            <a:rPr kumimoji="1" lang="en-US" altLang="ja-JP" b="1" i="1" smtClean="0">
                              <a:latin typeface="Cambria Math" panose="02040503050406030204" pitchFamily="18" charset="0"/>
                            </a:rPr>
                            <m:t>𝑪𝑴𝑬</m:t>
                          </m:r>
                        </m:sub>
                      </m:sSub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1" i="1" smtClean="0">
                              <a:latin typeface="Cambria Math" panose="02040503050406030204" pitchFamily="18" charset="0"/>
                            </a:rPr>
                            <m:t>𝑱</m:t>
                          </m:r>
                        </m:e>
                        <m:sub>
                          <m:r>
                            <a:rPr kumimoji="1" lang="en-US" altLang="ja-JP" b="1" i="1" smtClean="0">
                              <a:latin typeface="Cambria Math" panose="02040503050406030204" pitchFamily="18" charset="0"/>
                            </a:rPr>
                            <m:t>𝑴𝑯𝑫</m:t>
                          </m:r>
                        </m:sub>
                      </m:sSub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𝜉</m:t>
                      </m:r>
                      <m:r>
                        <a:rPr kumimoji="1" lang="en-US" altLang="ja-JP" b="1" i="1" smtClean="0"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kumimoji="1" lang="ja-JP" altLang="en-US" b="1" dirty="0"/>
              </a:p>
            </p:txBody>
          </p:sp>
        </mc:Choice>
        <mc:Fallback>
          <p:sp>
            <p:nvSpPr>
              <p:cNvPr id="21" name="テキスト ボックス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7460" y="4566119"/>
                <a:ext cx="3160929" cy="276999"/>
              </a:xfrm>
              <a:prstGeom prst="rect">
                <a:avLst/>
              </a:prstGeom>
              <a:blipFill>
                <a:blip r:embed="rId6"/>
                <a:stretch>
                  <a:fillRect l="-965" t="-2222" r="-386" b="-3555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テキスト ボックス 21"/>
              <p:cNvSpPr txBox="1"/>
              <p:nvPr/>
            </p:nvSpPr>
            <p:spPr>
              <a:xfrm>
                <a:off x="5073438" y="5396933"/>
                <a:ext cx="346748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kumimoji="1" lang="en-US" altLang="ja-JP" dirty="0" smtClean="0"/>
                  <a:t>(</a:t>
                </a:r>
                <a:r>
                  <a:rPr kumimoji="1" lang="ja-JP" altLang="en-US" dirty="0" smtClean="0"/>
                  <a:t>右巻き電子数</a:t>
                </a:r>
                <a:r>
                  <a:rPr kumimoji="1" lang="en-US" altLang="ja-JP" dirty="0" smtClean="0"/>
                  <a:t>)+(</a:t>
                </a:r>
                <a:r>
                  <a:rPr kumimoji="1" lang="ja-JP" altLang="en-US" dirty="0" smtClean="0"/>
                  <a:t>左巻き電子数</a:t>
                </a:r>
                <a:r>
                  <a:rPr kumimoji="1" lang="en-US" altLang="ja-JP" dirty="0" smtClean="0"/>
                  <a:t>)</a:t>
                </a:r>
                <a:endParaRPr kumimoji="1" lang="ja-JP" altLang="en-US" dirty="0"/>
              </a:p>
            </p:txBody>
          </p:sp>
        </mc:Choice>
        <mc:Fallback>
          <p:sp>
            <p:nvSpPr>
              <p:cNvPr id="22" name="テキスト ボックス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3438" y="5396933"/>
                <a:ext cx="3467488" cy="276999"/>
              </a:xfrm>
              <a:prstGeom prst="rect">
                <a:avLst/>
              </a:prstGeom>
              <a:blipFill>
                <a:blip r:embed="rId7"/>
                <a:stretch>
                  <a:fillRect l="-1757" t="-28261" r="-3866" b="-5217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テキスト ボックス 22"/>
              <p:cNvSpPr txBox="1"/>
              <p:nvPr/>
            </p:nvSpPr>
            <p:spPr>
              <a:xfrm>
                <a:off x="5011947" y="5774188"/>
                <a:ext cx="359047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kumimoji="1" lang="en-US" altLang="ja-JP" dirty="0" smtClean="0"/>
                  <a:t>:(</a:t>
                </a:r>
                <a:r>
                  <a:rPr kumimoji="1" lang="ja-JP" altLang="en-US" dirty="0" smtClean="0"/>
                  <a:t>右巻き電子数</a:t>
                </a:r>
                <a:r>
                  <a:rPr kumimoji="1" lang="en-US" altLang="ja-JP" dirty="0" smtClean="0"/>
                  <a:t>)</a:t>
                </a:r>
                <a:r>
                  <a:rPr kumimoji="1" lang="ja-JP" altLang="en-US" dirty="0" err="1" smtClean="0"/>
                  <a:t>ー</a:t>
                </a:r>
                <a:r>
                  <a:rPr kumimoji="1" lang="en-US" altLang="ja-JP" dirty="0" smtClean="0"/>
                  <a:t>(</a:t>
                </a:r>
                <a:r>
                  <a:rPr kumimoji="1" lang="ja-JP" altLang="en-US" dirty="0" smtClean="0"/>
                  <a:t>左巻き電子数</a:t>
                </a:r>
                <a:r>
                  <a:rPr kumimoji="1" lang="en-US" altLang="ja-JP" dirty="0" smtClean="0"/>
                  <a:t>)</a:t>
                </a:r>
                <a:endParaRPr kumimoji="1" lang="ja-JP" altLang="en-US" dirty="0"/>
              </a:p>
            </p:txBody>
          </p:sp>
        </mc:Choice>
        <mc:Fallback>
          <p:sp>
            <p:nvSpPr>
              <p:cNvPr id="23" name="テキスト ボックス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1947" y="5774188"/>
                <a:ext cx="3590470" cy="276999"/>
              </a:xfrm>
              <a:prstGeom prst="rect">
                <a:avLst/>
              </a:prstGeom>
              <a:blipFill>
                <a:blip r:embed="rId8"/>
                <a:stretch>
                  <a:fillRect l="-1698" t="-28261" r="-3565" b="-5217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79504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0" y="0"/>
            <a:ext cx="9144000" cy="6217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4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結果：磁場</a:t>
            </a:r>
            <a:r>
              <a:rPr kumimoji="1" lang="en-US" altLang="ja-JP" sz="44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X</a:t>
            </a:r>
            <a:r>
              <a:rPr kumimoji="1" lang="ja-JP" altLang="en-US" sz="44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成分の比較</a:t>
            </a:r>
            <a:endParaRPr kumimoji="1" lang="ja-JP" altLang="en-US" sz="4400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94" r="8541"/>
          <a:stretch/>
        </p:blipFill>
        <p:spPr>
          <a:xfrm>
            <a:off x="5933453" y="621792"/>
            <a:ext cx="3210547" cy="3695734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63" r="19560"/>
          <a:stretch/>
        </p:blipFill>
        <p:spPr>
          <a:xfrm>
            <a:off x="0" y="871951"/>
            <a:ext cx="2626822" cy="3533262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25" r="8100"/>
          <a:stretch/>
        </p:blipFill>
        <p:spPr>
          <a:xfrm>
            <a:off x="2581589" y="621792"/>
            <a:ext cx="3351864" cy="3783421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57634" y="4589878"/>
            <a:ext cx="3017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 smtClean="0"/>
              <a:t>スタンダード</a:t>
            </a:r>
            <a:r>
              <a:rPr kumimoji="1" lang="en-US" altLang="ja-JP" sz="2400" dirty="0" smtClean="0"/>
              <a:t>MHD</a:t>
            </a:r>
            <a:endParaRPr kumimoji="1" lang="ja-JP" altLang="en-US" sz="24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358896" y="4405212"/>
            <a:ext cx="2426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 smtClean="0"/>
              <a:t>Chiral MHD </a:t>
            </a:r>
          </a:p>
          <a:p>
            <a:pPr algn="ctr"/>
            <a:r>
              <a:rPr kumimoji="1" lang="en-US" altLang="ja-JP" sz="2400" dirty="0" smtClean="0"/>
              <a:t>(</a:t>
            </a:r>
            <a:r>
              <a:rPr kumimoji="1" lang="ja-JP" altLang="en-US" sz="2400" dirty="0" smtClean="0"/>
              <a:t>比例係数一定</a:t>
            </a:r>
            <a:r>
              <a:rPr kumimoji="1" lang="en-US" altLang="ja-JP" sz="2400" dirty="0" smtClean="0"/>
              <a:t>)</a:t>
            </a:r>
            <a:endParaRPr kumimoji="1" lang="ja-JP" altLang="en-US" sz="24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068846" y="4405213"/>
            <a:ext cx="30751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 smtClean="0"/>
              <a:t>Chiral MHD </a:t>
            </a:r>
          </a:p>
          <a:p>
            <a:pPr algn="ctr"/>
            <a:r>
              <a:rPr kumimoji="1" lang="en-US" altLang="ja-JP" sz="2400" dirty="0" smtClean="0"/>
              <a:t>(</a:t>
            </a:r>
            <a:r>
              <a:rPr kumimoji="1" lang="ja-JP" altLang="en-US" sz="2400" dirty="0" smtClean="0"/>
              <a:t>比例係数時間依存</a:t>
            </a:r>
            <a:r>
              <a:rPr kumimoji="1" lang="en-US" altLang="ja-JP" sz="2400" dirty="0" smtClean="0"/>
              <a:t>)</a:t>
            </a:r>
            <a:endParaRPr kumimoji="1" lang="ja-JP" altLang="en-US" sz="24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94944" y="5510784"/>
            <a:ext cx="77541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 smtClean="0">
                <a:latin typeface="+mn-ea"/>
              </a:rPr>
              <a:t>CME</a:t>
            </a:r>
            <a:r>
              <a:rPr kumimoji="1" lang="ja-JP" altLang="en-US" sz="2400" dirty="0" smtClean="0">
                <a:latin typeface="+mn-ea"/>
              </a:rPr>
              <a:t>電流を加えると</a:t>
            </a:r>
            <a:endParaRPr kumimoji="1" lang="en-US" altLang="ja-JP" sz="2400" dirty="0" smtClean="0">
              <a:latin typeface="+mn-ea"/>
            </a:endParaRPr>
          </a:p>
          <a:p>
            <a:pPr algn="ctr"/>
            <a:r>
              <a:rPr kumimoji="1" lang="ja-JP" altLang="en-US" sz="2400" dirty="0" smtClean="0">
                <a:latin typeface="+mn-ea"/>
              </a:rPr>
              <a:t>初期状態で印加していない</a:t>
            </a:r>
            <a:r>
              <a:rPr kumimoji="1" lang="en-US" altLang="ja-JP" sz="2400" dirty="0" err="1" smtClean="0">
                <a:latin typeface="+mn-ea"/>
              </a:rPr>
              <a:t>Bx</a:t>
            </a:r>
            <a:r>
              <a:rPr kumimoji="1" lang="ja-JP" altLang="en-US" sz="2400" dirty="0" smtClean="0">
                <a:latin typeface="+mn-ea"/>
              </a:rPr>
              <a:t>が新たに生じた</a:t>
            </a:r>
            <a:endParaRPr kumimoji="1" lang="ja-JP" altLang="en-US" sz="24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1268835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0" y="0"/>
            <a:ext cx="9144000" cy="6217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4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結果：磁場</a:t>
            </a:r>
            <a:r>
              <a:rPr kumimoji="1" lang="en-US" altLang="ja-JP" sz="44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Y</a:t>
            </a:r>
            <a:r>
              <a:rPr kumimoji="1" lang="ja-JP" altLang="en-US" sz="44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成分の比較</a:t>
            </a:r>
            <a:endParaRPr kumimoji="1" lang="ja-JP" altLang="en-US" sz="4400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07" r="8133"/>
          <a:stretch/>
        </p:blipFill>
        <p:spPr>
          <a:xfrm>
            <a:off x="2487542" y="621791"/>
            <a:ext cx="3331616" cy="3809720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07" r="21770"/>
          <a:stretch/>
        </p:blipFill>
        <p:spPr>
          <a:xfrm>
            <a:off x="0" y="621791"/>
            <a:ext cx="2494317" cy="3542885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97" r="7996"/>
          <a:stretch/>
        </p:blipFill>
        <p:spPr>
          <a:xfrm>
            <a:off x="5754397" y="621792"/>
            <a:ext cx="3357592" cy="3809718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57634" y="4589878"/>
            <a:ext cx="3017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 smtClean="0"/>
              <a:t>スタンダード</a:t>
            </a:r>
            <a:r>
              <a:rPr kumimoji="1" lang="en-US" altLang="ja-JP" sz="2400" dirty="0" smtClean="0"/>
              <a:t>MHD</a:t>
            </a:r>
            <a:endParaRPr kumimoji="1" lang="ja-JP" altLang="en-US" sz="24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358896" y="4405212"/>
            <a:ext cx="2426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 smtClean="0"/>
              <a:t>Chiral MHD </a:t>
            </a:r>
          </a:p>
          <a:p>
            <a:pPr algn="ctr"/>
            <a:r>
              <a:rPr kumimoji="1" lang="en-US" altLang="ja-JP" sz="2400" dirty="0" smtClean="0"/>
              <a:t>(</a:t>
            </a:r>
            <a:r>
              <a:rPr kumimoji="1" lang="ja-JP" altLang="en-US" sz="2400" dirty="0" smtClean="0"/>
              <a:t>比例係数一定</a:t>
            </a:r>
            <a:r>
              <a:rPr kumimoji="1" lang="en-US" altLang="ja-JP" sz="2400" dirty="0" smtClean="0"/>
              <a:t>)</a:t>
            </a:r>
            <a:endParaRPr kumimoji="1" lang="ja-JP" altLang="en-US" sz="24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068846" y="4405213"/>
            <a:ext cx="30751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 smtClean="0"/>
              <a:t>Chiral MHD </a:t>
            </a:r>
          </a:p>
          <a:p>
            <a:pPr algn="ctr"/>
            <a:r>
              <a:rPr kumimoji="1" lang="en-US" altLang="ja-JP" sz="2400" dirty="0" smtClean="0"/>
              <a:t>(</a:t>
            </a:r>
            <a:r>
              <a:rPr kumimoji="1" lang="ja-JP" altLang="en-US" sz="2400" dirty="0" smtClean="0"/>
              <a:t>比例係数時間依存</a:t>
            </a:r>
            <a:r>
              <a:rPr kumimoji="1" lang="en-US" altLang="ja-JP" sz="2400" dirty="0" smtClean="0"/>
              <a:t>)</a:t>
            </a:r>
            <a:endParaRPr kumimoji="1" lang="ja-JP" altLang="en-US" sz="24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94944" y="5510784"/>
            <a:ext cx="77541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 smtClean="0">
                <a:latin typeface="+mn-ea"/>
              </a:rPr>
              <a:t>CME</a:t>
            </a:r>
            <a:r>
              <a:rPr kumimoji="1" lang="ja-JP" altLang="en-US" sz="2400" dirty="0" smtClean="0">
                <a:latin typeface="+mn-ea"/>
              </a:rPr>
              <a:t>電流を加えると</a:t>
            </a:r>
            <a:endParaRPr kumimoji="1" lang="en-US" altLang="ja-JP" sz="2400" dirty="0" smtClean="0">
              <a:latin typeface="+mn-ea"/>
            </a:endParaRPr>
          </a:p>
          <a:p>
            <a:pPr algn="ctr"/>
            <a:r>
              <a:rPr kumimoji="1" lang="ja-JP" altLang="en-US" sz="2400" dirty="0" smtClean="0">
                <a:latin typeface="+mn-ea"/>
              </a:rPr>
              <a:t>初期状態で印加していない</a:t>
            </a:r>
            <a:r>
              <a:rPr kumimoji="1" lang="en-US" altLang="ja-JP" sz="2400" dirty="0" smtClean="0">
                <a:latin typeface="+mn-ea"/>
              </a:rPr>
              <a:t>By</a:t>
            </a:r>
            <a:r>
              <a:rPr kumimoji="1" lang="ja-JP" altLang="en-US" sz="2400" dirty="0" smtClean="0">
                <a:latin typeface="+mn-ea"/>
              </a:rPr>
              <a:t>が新たに生じた</a:t>
            </a:r>
            <a:endParaRPr kumimoji="1" lang="ja-JP" altLang="en-US" sz="24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0784252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0" y="0"/>
            <a:ext cx="9144000" cy="6217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4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結果：磁場</a:t>
            </a:r>
            <a:r>
              <a:rPr kumimoji="1" lang="en-US" altLang="ja-JP" sz="44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Z</a:t>
            </a:r>
            <a:r>
              <a:rPr kumimoji="1" lang="ja-JP" altLang="en-US" sz="44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成分の比較</a:t>
            </a:r>
            <a:endParaRPr kumimoji="1" lang="ja-JP" altLang="en-US" sz="4400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34" r="8815"/>
          <a:stretch/>
        </p:blipFill>
        <p:spPr>
          <a:xfrm>
            <a:off x="6111102" y="621793"/>
            <a:ext cx="2978969" cy="3426505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43" r="7714"/>
          <a:stretch/>
        </p:blipFill>
        <p:spPr>
          <a:xfrm>
            <a:off x="0" y="621792"/>
            <a:ext cx="3025699" cy="3426506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25" r="8514"/>
          <a:stretch/>
        </p:blipFill>
        <p:spPr>
          <a:xfrm>
            <a:off x="3025699" y="621792"/>
            <a:ext cx="2937522" cy="3359071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57634" y="4589878"/>
            <a:ext cx="3017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 smtClean="0"/>
              <a:t>スタンダード</a:t>
            </a:r>
            <a:r>
              <a:rPr kumimoji="1" lang="en-US" altLang="ja-JP" sz="2400" dirty="0" smtClean="0"/>
              <a:t>MHD</a:t>
            </a:r>
            <a:endParaRPr kumimoji="1" lang="ja-JP" altLang="en-US" sz="24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358896" y="4405212"/>
            <a:ext cx="2426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 smtClean="0"/>
              <a:t>Chiral MHD </a:t>
            </a:r>
          </a:p>
          <a:p>
            <a:pPr algn="ctr"/>
            <a:r>
              <a:rPr kumimoji="1" lang="en-US" altLang="ja-JP" sz="2400" dirty="0" smtClean="0"/>
              <a:t>(</a:t>
            </a:r>
            <a:r>
              <a:rPr kumimoji="1" lang="ja-JP" altLang="en-US" sz="2400" dirty="0" smtClean="0"/>
              <a:t>比例係数一定</a:t>
            </a:r>
            <a:r>
              <a:rPr kumimoji="1" lang="en-US" altLang="ja-JP" sz="2400" dirty="0" smtClean="0"/>
              <a:t>)</a:t>
            </a:r>
            <a:endParaRPr kumimoji="1" lang="ja-JP" altLang="en-US" sz="24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068846" y="4405213"/>
            <a:ext cx="30751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 smtClean="0"/>
              <a:t>Chiral MHD </a:t>
            </a:r>
          </a:p>
          <a:p>
            <a:pPr algn="ctr"/>
            <a:r>
              <a:rPr kumimoji="1" lang="en-US" altLang="ja-JP" sz="2400" dirty="0" smtClean="0"/>
              <a:t>(</a:t>
            </a:r>
            <a:r>
              <a:rPr kumimoji="1" lang="ja-JP" altLang="en-US" sz="2400" dirty="0" smtClean="0"/>
              <a:t>比例係数時間依存</a:t>
            </a:r>
            <a:r>
              <a:rPr kumimoji="1" lang="en-US" altLang="ja-JP" sz="2400" dirty="0" smtClean="0"/>
              <a:t>)</a:t>
            </a:r>
            <a:endParaRPr kumimoji="1" lang="ja-JP" altLang="en-US" sz="24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48884" y="5777789"/>
            <a:ext cx="88462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 smtClean="0">
                <a:latin typeface="+mn-ea"/>
              </a:rPr>
              <a:t>生じる</a:t>
            </a:r>
            <a:r>
              <a:rPr kumimoji="1" lang="en-US" altLang="ja-JP" sz="2400" dirty="0" err="1" smtClean="0">
                <a:latin typeface="+mn-ea"/>
              </a:rPr>
              <a:t>Bx</a:t>
            </a:r>
            <a:r>
              <a:rPr kumimoji="1" lang="ja-JP" altLang="en-US" sz="2400" dirty="0" err="1" smtClean="0">
                <a:latin typeface="+mn-ea"/>
              </a:rPr>
              <a:t>、</a:t>
            </a:r>
            <a:r>
              <a:rPr kumimoji="1" lang="en-US" altLang="ja-JP" sz="2400" dirty="0" smtClean="0">
                <a:latin typeface="+mn-ea"/>
              </a:rPr>
              <a:t>By</a:t>
            </a:r>
            <a:r>
              <a:rPr kumimoji="1" lang="ja-JP" altLang="en-US" sz="2400" dirty="0" smtClean="0">
                <a:latin typeface="+mn-ea"/>
              </a:rPr>
              <a:t>が</a:t>
            </a:r>
            <a:r>
              <a:rPr kumimoji="1" lang="en-US" altLang="ja-JP" sz="2400" dirty="0" smtClean="0">
                <a:latin typeface="+mn-ea"/>
              </a:rPr>
              <a:t>(</a:t>
            </a:r>
            <a:r>
              <a:rPr kumimoji="1" lang="ja-JP" altLang="en-US" sz="2400" dirty="0" smtClean="0">
                <a:latin typeface="+mn-ea"/>
              </a:rPr>
              <a:t>比例係数一定</a:t>
            </a:r>
            <a:r>
              <a:rPr kumimoji="1" lang="en-US" altLang="ja-JP" sz="2400" dirty="0" smtClean="0">
                <a:latin typeface="+mn-ea"/>
              </a:rPr>
              <a:t>)</a:t>
            </a:r>
            <a:r>
              <a:rPr kumimoji="1" lang="ja-JP" altLang="en-US" sz="2400" dirty="0" smtClean="0">
                <a:latin typeface="+mn-ea"/>
              </a:rPr>
              <a:t>の結果と比べて十分小さいので、</a:t>
            </a:r>
            <a:endParaRPr kumimoji="1" lang="en-US" altLang="ja-JP" sz="2400" dirty="0" smtClean="0">
              <a:latin typeface="+mn-ea"/>
            </a:endParaRPr>
          </a:p>
          <a:p>
            <a:pPr algn="ctr"/>
            <a:r>
              <a:rPr kumimoji="1" lang="en-US" altLang="ja-JP" sz="2400" dirty="0" smtClean="0">
                <a:latin typeface="+mn-ea"/>
              </a:rPr>
              <a:t>(</a:t>
            </a:r>
            <a:r>
              <a:rPr kumimoji="1" lang="ja-JP" altLang="en-US" sz="2400" dirty="0" smtClean="0">
                <a:latin typeface="+mn-ea"/>
              </a:rPr>
              <a:t>スタンダード</a:t>
            </a:r>
            <a:r>
              <a:rPr kumimoji="1" lang="en-US" altLang="ja-JP" sz="2400" dirty="0" smtClean="0">
                <a:latin typeface="+mn-ea"/>
              </a:rPr>
              <a:t>MHD)</a:t>
            </a:r>
            <a:r>
              <a:rPr kumimoji="1" lang="ja-JP" altLang="en-US" sz="2400" dirty="0" smtClean="0">
                <a:latin typeface="+mn-ea"/>
              </a:rPr>
              <a:t>と</a:t>
            </a:r>
            <a:r>
              <a:rPr kumimoji="1" lang="ja-JP" altLang="en-US" sz="2400" dirty="0">
                <a:latin typeface="+mn-ea"/>
              </a:rPr>
              <a:t>比</a:t>
            </a:r>
            <a:r>
              <a:rPr kumimoji="1" lang="ja-JP" altLang="en-US" sz="2400" dirty="0" smtClean="0">
                <a:latin typeface="+mn-ea"/>
              </a:rPr>
              <a:t>べ</a:t>
            </a:r>
            <a:r>
              <a:rPr kumimoji="1" lang="en-US" altLang="ja-JP" sz="2400" dirty="0" err="1" smtClean="0">
                <a:latin typeface="+mn-ea"/>
              </a:rPr>
              <a:t>Bz</a:t>
            </a:r>
            <a:r>
              <a:rPr kumimoji="1" lang="ja-JP" altLang="en-US" sz="2400" dirty="0" smtClean="0">
                <a:latin typeface="+mn-ea"/>
              </a:rPr>
              <a:t>に大きな変化はなかった</a:t>
            </a:r>
            <a:endParaRPr kumimoji="1" lang="ja-JP" altLang="en-US" sz="24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2827575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0" y="0"/>
            <a:ext cx="9144000" cy="6217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4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結果：密度の比較</a:t>
            </a:r>
            <a:endParaRPr kumimoji="1" lang="ja-JP" altLang="en-US" sz="4400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5" r="8269"/>
          <a:stretch/>
        </p:blipFill>
        <p:spPr>
          <a:xfrm>
            <a:off x="2984269" y="621792"/>
            <a:ext cx="3001688" cy="3405889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70" r="8133"/>
          <a:stretch/>
        </p:blipFill>
        <p:spPr>
          <a:xfrm>
            <a:off x="0" y="621793"/>
            <a:ext cx="2984269" cy="3405888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97" r="8542"/>
          <a:stretch/>
        </p:blipFill>
        <p:spPr>
          <a:xfrm>
            <a:off x="6096620" y="621793"/>
            <a:ext cx="3047380" cy="3484694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57634" y="4589878"/>
            <a:ext cx="3017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 smtClean="0"/>
              <a:t>スタンダード</a:t>
            </a:r>
            <a:r>
              <a:rPr kumimoji="1" lang="en-US" altLang="ja-JP" sz="2400" dirty="0" smtClean="0"/>
              <a:t>MHD</a:t>
            </a:r>
            <a:endParaRPr kumimoji="1" lang="ja-JP" altLang="en-US" sz="24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358896" y="4405212"/>
            <a:ext cx="2426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 smtClean="0"/>
              <a:t>Chiral MHD </a:t>
            </a:r>
          </a:p>
          <a:p>
            <a:pPr algn="ctr"/>
            <a:r>
              <a:rPr kumimoji="1" lang="en-US" altLang="ja-JP" sz="2400" dirty="0" smtClean="0"/>
              <a:t>(</a:t>
            </a:r>
            <a:r>
              <a:rPr kumimoji="1" lang="ja-JP" altLang="en-US" sz="2400" dirty="0" smtClean="0"/>
              <a:t>比例係数一定</a:t>
            </a:r>
            <a:r>
              <a:rPr kumimoji="1" lang="en-US" altLang="ja-JP" sz="2400" dirty="0" smtClean="0"/>
              <a:t>)</a:t>
            </a:r>
            <a:endParaRPr kumimoji="1" lang="ja-JP" altLang="en-US" sz="24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068846" y="4405213"/>
            <a:ext cx="30751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 smtClean="0"/>
              <a:t>Chiral MHD </a:t>
            </a:r>
          </a:p>
          <a:p>
            <a:pPr algn="ctr"/>
            <a:r>
              <a:rPr kumimoji="1" lang="en-US" altLang="ja-JP" sz="2400" dirty="0" smtClean="0"/>
              <a:t>(</a:t>
            </a:r>
            <a:r>
              <a:rPr kumimoji="1" lang="ja-JP" altLang="en-US" sz="2400" dirty="0" smtClean="0"/>
              <a:t>比例係数時間依存</a:t>
            </a:r>
            <a:r>
              <a:rPr kumimoji="1" lang="en-US" altLang="ja-JP" sz="2400" dirty="0" smtClean="0"/>
              <a:t>)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7360519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195</TotalTime>
  <Words>436</Words>
  <Application>Microsoft Office PowerPoint</Application>
  <PresentationFormat>画面に合わせる (4:3)</PresentationFormat>
  <Paragraphs>98</Paragraphs>
  <Slides>11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11</vt:i4>
      </vt:variant>
    </vt:vector>
  </HeadingPairs>
  <TitlesOfParts>
    <vt:vector size="19" baseType="lpstr">
      <vt:lpstr>ＭＳ ゴシック</vt:lpstr>
      <vt:lpstr>游ゴシック</vt:lpstr>
      <vt:lpstr>游ゴシック Light</vt:lpstr>
      <vt:lpstr>Arial</vt:lpstr>
      <vt:lpstr>Calibri</vt:lpstr>
      <vt:lpstr>Calibri Light</vt:lpstr>
      <vt:lpstr>Cambria Math</vt:lpstr>
      <vt:lpstr>Office テーマ</vt:lpstr>
      <vt:lpstr>Chiral MHD simulation test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千葉大学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Chiral MHDのKH不安定性</dc:title>
  <dc:creator>総合メディア基盤センター</dc:creator>
  <cp:lastModifiedBy>総合メディア基盤センター</cp:lastModifiedBy>
  <cp:revision>21</cp:revision>
  <dcterms:created xsi:type="dcterms:W3CDTF">2019-08-30T01:52:30Z</dcterms:created>
  <dcterms:modified xsi:type="dcterms:W3CDTF">2019-08-30T05:07:49Z</dcterms:modified>
</cp:coreProperties>
</file>