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7013-BF3B-D344-AE32-77729193A0E6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41D6-A3C1-AD48-BA28-DE0C52E625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83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超新星残骸カシオペア</a:t>
            </a:r>
            <a:r>
              <a:rPr kumimoji="1" lang="en-US" altLang="ja-JP" dirty="0"/>
              <a:t>A</a:t>
            </a:r>
            <a:r>
              <a:rPr kumimoji="1" lang="ja-JP" altLang="en-US"/>
              <a:t>のチャンドラ衛星による</a:t>
            </a:r>
            <a:r>
              <a:rPr kumimoji="1" lang="en-US" altLang="ja-JP" dirty="0"/>
              <a:t>X</a:t>
            </a:r>
            <a:r>
              <a:rPr kumimoji="1" lang="ja-JP" altLang="en-US"/>
              <a:t>線イメージ</a:t>
            </a:r>
            <a:endParaRPr kumimoji="1" lang="en-US" altLang="ja-JP" dirty="0"/>
          </a:p>
          <a:p>
            <a:r>
              <a:rPr kumimoji="1" lang="ja-JP" altLang="en-US"/>
              <a:t>赤</a:t>
            </a:r>
            <a:r>
              <a:rPr kumimoji="1" lang="en-US" altLang="ja-JP" dirty="0"/>
              <a:t>=1.78-2.0keV</a:t>
            </a:r>
            <a:r>
              <a:rPr kumimoji="1" lang="ja-JP" altLang="en-US"/>
              <a:t>ケイ素輝線</a:t>
            </a:r>
            <a:r>
              <a:rPr kumimoji="1" lang="en-US" altLang="ja-JP" dirty="0"/>
              <a:t>,</a:t>
            </a:r>
            <a:r>
              <a:rPr kumimoji="1" lang="ja-JP" altLang="en-US"/>
              <a:t>緑</a:t>
            </a:r>
            <a:r>
              <a:rPr kumimoji="1" lang="en-US" altLang="ja-JP" dirty="0"/>
              <a:t>=4.2-6.4keV</a:t>
            </a:r>
            <a:r>
              <a:rPr kumimoji="1" lang="ja-JP" altLang="en-US"/>
              <a:t>連続成分（熱制動放射）</a:t>
            </a:r>
            <a:r>
              <a:rPr kumimoji="1" lang="en-US" altLang="ja-JP" dirty="0"/>
              <a:t>,</a:t>
            </a:r>
            <a:r>
              <a:rPr kumimoji="1" lang="ja-JP" altLang="en-US"/>
              <a:t>青</a:t>
            </a:r>
            <a:r>
              <a:rPr kumimoji="1" lang="en-US" altLang="ja-JP" dirty="0"/>
              <a:t>6.52-6.96keV</a:t>
            </a:r>
            <a:r>
              <a:rPr kumimoji="1" lang="ja-JP" altLang="en-US"/>
              <a:t>鉄輝線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F41D6-A3C1-AD48-BA28-DE0C52E625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4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4D7C1-9508-3944-AC0B-B7D578DB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6F97B6-C3CA-6D4D-962E-BBBF807C5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281D11-5AF7-A04A-8C49-C5AF67FB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0105CA-2D51-8C48-8118-974F1039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C0FC7E-DF7D-C141-87DD-4DA09746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A871306-91B8-2B48-8A2D-EBB15A5A0EB5}"/>
              </a:ext>
            </a:extLst>
          </p:cNvPr>
          <p:cNvSpPr/>
          <p:nvPr userDrawn="1"/>
        </p:nvSpPr>
        <p:spPr>
          <a:xfrm>
            <a:off x="8984526" y="383828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B1C34D-1A6C-EA4E-8E83-9DE26D795E8A}" type="datetimeFigureOut">
              <a:rPr kumimoji="1" lang="ja-JP" altLang="en-US" sz="2400" smtClean="0"/>
              <a:pPr/>
              <a:t>2019/8/29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38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719EA-6F25-DD47-B4CC-6D27B8FE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C0A3DC-53C4-4E4D-90DD-C66EFF59A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0D37F3-7D92-3B48-9B67-294BBC28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4B8220-5966-624A-87EB-F8BCBA5A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F3A445-DFD9-1044-9F83-E2D81C8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F2DA79-155D-634F-9145-4FDD8ED8D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F8EE3C-B264-0E4E-ABE3-53AE22CED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BDFE34-F497-7844-86D0-ED1DD505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A23B08-82F0-6D4D-8678-767DC07E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E3F300-1492-0646-84C4-F03EF887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3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D3693-083C-654E-A734-AFFA4910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B98C30-93B5-CE4C-84DD-CC11B0D3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6BC5E0-44A6-6941-BAC3-5999F65D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34F2C0-1ED2-244D-9266-C21E73B3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66FB9-4DF9-2345-B092-BA2D947D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08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896AA-7446-0E4A-BB16-AB526BD9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4F5EF4-C579-B448-90D0-EBB187B79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C35D8-DA61-734E-A070-D423056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8988F7-993D-0641-8FCB-F016D58A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99D460-0328-9D42-AA02-CA59AFC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37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1F414B-B598-784E-9203-E54BDA99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9DDF5-25E0-7846-8132-F5733541A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D3AA32-EE97-3446-8634-5416B7957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77B807-1B70-854F-92E6-D00424C9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1DFF1A-F59B-3149-B7CA-458C416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F50550-424C-2048-9C8C-CD8E4B8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69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5D7A5-2AE4-F848-89EB-687747ED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B30CD-CAB4-054E-9D28-D8E8CF82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C30984-13DD-6B43-90B3-27A3D210D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526ECF-A204-0F44-BB7A-6CD7EE4D0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059297-B704-D740-AC56-36A090C78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DC809A-85D4-CC4F-B51E-5E7E2E59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00C431-8493-504B-AEAB-D1B0F249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4E0C6F-7ABF-7045-B21E-583F0FD5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9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F9DA1C-7A09-1F4F-820A-B21D5D21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F421E7-8F21-114B-919F-BD850AF0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801D45-7F5C-5445-B900-13BBEC7B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5B0E4A-6535-BF4D-A78E-C1284707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6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D4AE1D-46E1-3948-BEE1-F1780C02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435004-95C4-964B-92BC-B3AF2C76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C5938B-B1C3-0E49-B99D-DDE4CA5C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A7FB7-CE2C-B145-B7E1-15163702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3E6FDA-CB05-4C42-BD1A-C8ED1E99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AC6E65-C424-8645-8178-530019211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C97379-0EE5-2F4B-91DF-20FF0115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1D7CFD-50BB-A24D-9710-2B60F05E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DB05CC-2E76-F44D-B83B-7541A2F6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7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E38FD1-6EF4-0A4E-9A8A-34187777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437132-0CF3-9F4F-916A-4825E519B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0F5B98-EFED-BE40-92DE-9F0F51FC4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0EFD5A-7E71-DA49-AC54-D67A81E1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6882B2-2416-524C-BECE-2D050FF7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5858A-2571-554E-A90B-0A447D7B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0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61B309-4990-1A44-884B-666853E6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847285-E0BE-8843-B679-DCBD4AED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CD3D0F-665F-3849-BD27-3B506AC5C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C34D-1A6C-EA4E-8E83-9DE26D795E8A}" type="datetimeFigureOut">
              <a:rPr kumimoji="1" lang="ja-JP" altLang="en-US" smtClean="0"/>
              <a:t>2019/8/29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B1B385-10CC-2A4D-89FF-1BB96344C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3AD36-EB5F-BE4A-962B-BC649255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98DD-657E-1847-B50D-BF1C016F5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2E52C9-9D15-314A-B8A7-941756E34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001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6600"/>
              <a:t>サマースクール発表会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32DF65-3541-A440-ADD2-85EDE7907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2800"/>
              <a:t>新井　瑞月</a:t>
            </a:r>
            <a:endParaRPr kumimoji="1" lang="en-US" altLang="ja-JP" sz="2800" dirty="0"/>
          </a:p>
          <a:p>
            <a:r>
              <a:rPr kumimoji="1" lang="ja-JP" altLang="en-US" sz="2800"/>
              <a:t>東京大学大学院　修士</a:t>
            </a:r>
            <a:r>
              <a:rPr kumimoji="1" lang="en-US" altLang="ja-JP" sz="2800" dirty="0"/>
              <a:t>1</a:t>
            </a:r>
            <a:r>
              <a:rPr kumimoji="1" lang="ja-JP" altLang="en-US" sz="2800"/>
              <a:t>年</a:t>
            </a:r>
            <a:endParaRPr kumimoji="1" lang="en-US" altLang="ja-JP" sz="2800" dirty="0"/>
          </a:p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83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0BDFDE-D3AB-3944-956A-3EAB6B4AACBC}"/>
              </a:ext>
            </a:extLst>
          </p:cNvPr>
          <p:cNvSpPr txBox="1"/>
          <p:nvPr/>
        </p:nvSpPr>
        <p:spPr>
          <a:xfrm>
            <a:off x="191305" y="596181"/>
            <a:ext cx="695575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u="sng"/>
              <a:t>自己紹介</a:t>
            </a:r>
            <a:endParaRPr lang="en-US" altLang="ja-JP" sz="3600" u="sng" dirty="0"/>
          </a:p>
          <a:p>
            <a:r>
              <a:rPr kumimoji="1" lang="ja-JP" altLang="en-US" sz="2400"/>
              <a:t>所属：千葉大・物理</a:t>
            </a:r>
            <a:r>
              <a:rPr kumimoji="1" lang="en-US" altLang="ja-JP" sz="2400" dirty="0"/>
              <a:t> </a:t>
            </a:r>
            <a:r>
              <a:rPr kumimoji="1" lang="ja-JP" altLang="en-US" sz="2400"/>
              <a:t>→</a:t>
            </a:r>
            <a:r>
              <a:rPr kumimoji="1" lang="en-US" altLang="ja-JP" sz="2400" dirty="0"/>
              <a:t> </a:t>
            </a:r>
            <a:r>
              <a:rPr kumimoji="1" lang="ja-JP" altLang="en-US" sz="2400"/>
              <a:t>東大・地惑</a:t>
            </a:r>
            <a:endParaRPr kumimoji="1" lang="en-US" altLang="ja-JP" sz="2400" dirty="0"/>
          </a:p>
          <a:p>
            <a:r>
              <a:rPr kumimoji="1" lang="ja-JP" altLang="en-US" sz="2400"/>
              <a:t>研究分野：宇宙線</a:t>
            </a:r>
            <a:endParaRPr kumimoji="1" lang="en-US" altLang="ja-JP" sz="2400" dirty="0"/>
          </a:p>
          <a:p>
            <a:r>
              <a:rPr lang="ja-JP" altLang="en-US" sz="2400"/>
              <a:t>研究内容：超新星残骸の衝撃波近傍での磁場増幅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/>
              <a:t>卒研で</a:t>
            </a:r>
            <a:r>
              <a:rPr kumimoji="1" lang="en-US" altLang="ja-JP" sz="2400" dirty="0"/>
              <a:t>CANS+</a:t>
            </a:r>
            <a:r>
              <a:rPr kumimoji="1" lang="ja-JP" altLang="en-US" sz="2400"/>
              <a:t>を使用</a:t>
            </a:r>
            <a:endParaRPr kumimoji="1" lang="en-US" altLang="ja-JP" sz="2400" dirty="0"/>
          </a:p>
          <a:p>
            <a:r>
              <a:rPr lang="ja-JP" altLang="en-US" sz="2400"/>
              <a:t>ただし中身についてはほぼ理解してなかった、、</a:t>
            </a:r>
            <a:endParaRPr kumimoji="1" lang="en-US" altLang="ja-JP" sz="2400" dirty="0"/>
          </a:p>
          <a:p>
            <a:r>
              <a:rPr lang="ja-JP" altLang="en-US" sz="2400"/>
              <a:t>→</a:t>
            </a:r>
            <a:r>
              <a:rPr lang="en-US" altLang="ja-JP" sz="2400" dirty="0"/>
              <a:t>MHD</a:t>
            </a:r>
            <a:r>
              <a:rPr lang="ja-JP" altLang="en-US" sz="2400"/>
              <a:t>シミュレーションの仕組みを知りたい！</a:t>
            </a:r>
            <a:endParaRPr kumimoji="1" lang="ja-JP" altLang="en-US" sz="2400"/>
          </a:p>
        </p:txBody>
      </p:sp>
      <p:pic>
        <p:nvPicPr>
          <p:cNvPr id="7" name="Picture 2" descr="casa_xray.jpg (576Ã576)">
            <a:extLst>
              <a:ext uri="{FF2B5EF4-FFF2-40B4-BE49-F238E27FC236}">
                <a16:creationId xmlns:a16="http://schemas.microsoft.com/office/drawing/2014/main" id="{8617FA7B-FCFE-9041-9B7B-1F0E0D40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16" y="1173608"/>
            <a:ext cx="4510783" cy="45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596B68-6D4F-5043-95FF-D65A02ADD628}"/>
              </a:ext>
            </a:extLst>
          </p:cNvPr>
          <p:cNvSpPr/>
          <p:nvPr/>
        </p:nvSpPr>
        <p:spPr>
          <a:xfrm>
            <a:off x="7693931" y="578750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</a:rPr>
              <a:t>NASA/CXC/GSFC/</a:t>
            </a:r>
            <a:r>
              <a:rPr lang="en-US" altLang="ja-JP" dirty="0" err="1">
                <a:latin typeface="Arial" panose="020B0604020202020204" pitchFamily="34" charset="0"/>
              </a:rPr>
              <a:t>U.Hwang</a:t>
            </a:r>
            <a:r>
              <a:rPr lang="en-US" altLang="ja-JP" dirty="0">
                <a:latin typeface="Arial" panose="020B0604020202020204" pitchFamily="34" charset="0"/>
              </a:rPr>
              <a:t> et al.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2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B33D87-EBD7-E54E-8469-D04A5EF2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取り組んだこと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87FAD3-ABEE-414E-ABEB-5535FBCD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１次元</a:t>
            </a:r>
            <a:r>
              <a:rPr kumimoji="1" lang="en-US" altLang="ja-JP" dirty="0"/>
              <a:t>MHD</a:t>
            </a:r>
            <a:r>
              <a:rPr kumimoji="1" lang="ja-JP" altLang="en-US"/>
              <a:t>シミュレーションコードの作成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 dirty="0"/>
              <a:t>HLL</a:t>
            </a:r>
            <a:r>
              <a:rPr lang="ja-JP" altLang="en-US"/>
              <a:t>近似リーマン解法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</a:t>
            </a:r>
            <a:r>
              <a:rPr kumimoji="1" lang="en-US" altLang="ja-JP" dirty="0"/>
              <a:t>1</a:t>
            </a:r>
            <a:r>
              <a:rPr lang="ja-JP" altLang="en-US"/>
              <a:t>次</a:t>
            </a:r>
            <a:r>
              <a:rPr kumimoji="1" lang="ja-JP" altLang="en-US"/>
              <a:t>精度風上法、</a:t>
            </a:r>
            <a:r>
              <a:rPr kumimoji="1" lang="en-US" altLang="ja-JP" dirty="0"/>
              <a:t>MUSCL</a:t>
            </a:r>
            <a:r>
              <a:rPr kumimoji="1" lang="ja-JP" altLang="en-US"/>
              <a:t>法</a:t>
            </a:r>
            <a:r>
              <a:rPr kumimoji="1" lang="en-US" altLang="ja-JP" dirty="0"/>
              <a:t>(MC,MM)</a:t>
            </a:r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 dirty="0"/>
              <a:t>Euler</a:t>
            </a:r>
            <a:r>
              <a:rPr lang="ja-JP" altLang="en-US"/>
              <a:t>法、</a:t>
            </a:r>
            <a:r>
              <a:rPr lang="en-US" altLang="ja-JP" dirty="0"/>
              <a:t>SSP Runge-</a:t>
            </a:r>
            <a:r>
              <a:rPr lang="en-US" altLang="ja-JP" dirty="0" err="1"/>
              <a:t>Kutta</a:t>
            </a:r>
            <a:r>
              <a:rPr lang="ja-JP" altLang="en-US"/>
              <a:t>法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１次元衝撃波管問題でコードのテスト</a:t>
            </a:r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351400F2-C370-734A-AE7D-8889EC2AF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219642"/>
                  </p:ext>
                </p:extLst>
              </p:nvPr>
            </p:nvGraphicFramePr>
            <p:xfrm>
              <a:off x="8254671" y="1690688"/>
              <a:ext cx="3252519" cy="33776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1205">
                      <a:extLst>
                        <a:ext uri="{9D8B030D-6E8A-4147-A177-3AD203B41FA5}">
                          <a16:colId xmlns:a16="http://schemas.microsoft.com/office/drawing/2014/main" val="985202855"/>
                        </a:ext>
                      </a:extLst>
                    </a:gridCol>
                    <a:gridCol w="1199408">
                      <a:extLst>
                        <a:ext uri="{9D8B030D-6E8A-4147-A177-3AD203B41FA5}">
                          <a16:colId xmlns:a16="http://schemas.microsoft.com/office/drawing/2014/main" val="1895667134"/>
                        </a:ext>
                      </a:extLst>
                    </a:gridCol>
                    <a:gridCol w="1151906">
                      <a:extLst>
                        <a:ext uri="{9D8B030D-6E8A-4147-A177-3AD203B41FA5}">
                          <a16:colId xmlns:a16="http://schemas.microsoft.com/office/drawing/2014/main" val="2820708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/>
                            <a:t>物理量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ja-JP" smtClean="0"/>
                                <m:t>𝐱</m:t>
                              </m:r>
                              <m:r>
                                <a:rPr kumimoji="1" lang="en-US" altLang="ja-JP" smtClean="0"/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kumimoji="1" lang="en-US" altLang="ja-JP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mtClean="0"/>
                                      </m:ctrlPr>
                                    </m:sSubPr>
                                    <m:e>
                                      <m:r>
                                        <a:rPr kumimoji="1" lang="en-US" altLang="ja-JP" smtClean="0"/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kumimoji="1" lang="en-US" altLang="ja-JP" smtClean="0"/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mtClean="0"/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smtClean="0"/>
                                <m:t> </m:t>
                              </m:r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mtClean="0"/>
                                <m:t>𝐱</m:t>
                              </m:r>
                              <m:r>
                                <a:rPr kumimoji="1" lang="en-US" altLang="ja-JP" smtClean="0"/>
                                <m:t>&gt;</m:t>
                              </m:r>
                              <m:f>
                                <m:fPr>
                                  <m:type m:val="lin"/>
                                  <m:ctrlPr>
                                    <a:rPr kumimoji="1" lang="en-US" altLang="ja-JP" smtClean="0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mtClean="0"/>
                                      </m:ctrlPr>
                                    </m:sSubPr>
                                    <m:e>
                                      <m:r>
                                        <a:rPr kumimoji="1" lang="en-US" altLang="ja-JP" smtClean="0"/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kumimoji="1" lang="en-US" altLang="ja-JP" smtClean="0"/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mtClean="0"/>
                                    <m:t>𝟐</m:t>
                                  </m:r>
                                </m:den>
                              </m:f>
                              <m:r>
                                <a:rPr kumimoji="1" lang="en-US" altLang="ja-JP" smtClean="0"/>
                                <m:t> </m:t>
                              </m:r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23968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ja-JP" smtClean="0"/>
                                <m:t>𝜌</m:t>
                              </m:r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0.125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9661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mtClean="0"/>
                                <m:t>𝑃</m:t>
                              </m:r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6539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49674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790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8733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0.75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0.75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18083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-1.0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6379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mtClean="0"/>
                                  </m:ctrlPr>
                                </m:sSubPr>
                                <m:e>
                                  <m:r>
                                    <a:rPr kumimoji="1" lang="en-US" altLang="ja-JP" smtClean="0"/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smtClean="0"/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dirty="0"/>
                            <a:t> 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41428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 3">
                <a:extLst>
                  <a:ext uri="{FF2B5EF4-FFF2-40B4-BE49-F238E27FC236}">
                    <a16:creationId xmlns:a16="http://schemas.microsoft.com/office/drawing/2014/main" id="{351400F2-C370-734A-AE7D-8889EC2AFE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219642"/>
                  </p:ext>
                </p:extLst>
              </p:nvPr>
            </p:nvGraphicFramePr>
            <p:xfrm>
              <a:off x="8254671" y="1690688"/>
              <a:ext cx="3252519" cy="33776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1205">
                      <a:extLst>
                        <a:ext uri="{9D8B030D-6E8A-4147-A177-3AD203B41FA5}">
                          <a16:colId xmlns:a16="http://schemas.microsoft.com/office/drawing/2014/main" val="985202855"/>
                        </a:ext>
                      </a:extLst>
                    </a:gridCol>
                    <a:gridCol w="1199408">
                      <a:extLst>
                        <a:ext uri="{9D8B030D-6E8A-4147-A177-3AD203B41FA5}">
                          <a16:colId xmlns:a16="http://schemas.microsoft.com/office/drawing/2014/main" val="1895667134"/>
                        </a:ext>
                      </a:extLst>
                    </a:gridCol>
                    <a:gridCol w="1151906">
                      <a:extLst>
                        <a:ext uri="{9D8B030D-6E8A-4147-A177-3AD203B41FA5}">
                          <a16:colId xmlns:a16="http://schemas.microsoft.com/office/drawing/2014/main" val="2820708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/>
                            <a:t>物理量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958" t="-117241" r="-94792" b="-8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3516" t="-117241" b="-8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968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10000" r="-263380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0.125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9661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20690" r="-263380" b="-6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0.1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6539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20690" r="-263380" b="-5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4967492"/>
                      </a:ext>
                    </a:extLst>
                  </a:tr>
                  <a:tr h="39090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487097" r="-263380" b="-4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790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27586" r="-26338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8733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03333" r="-26338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0.75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0.75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1808361"/>
                      </a:ext>
                    </a:extLst>
                  </a:tr>
                  <a:tr h="39090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77419" r="-263380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-1.0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6379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7931" r="-263380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0.0</a:t>
                          </a:r>
                          <a:endParaRPr kumimoji="1" lang="ja-JP" alt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41428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864398-7124-5E4F-9DDC-7E795F6EDDFF}"/>
              </a:ext>
            </a:extLst>
          </p:cNvPr>
          <p:cNvSpPr txBox="1"/>
          <p:nvPr/>
        </p:nvSpPr>
        <p:spPr>
          <a:xfrm>
            <a:off x="9326932" y="51964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初期条件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54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1DBFA-8930-E042-B0BE-A418899D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32" y="15136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u="sng"/>
              <a:t>１次元衝撃波管問題</a:t>
            </a:r>
          </a:p>
        </p:txBody>
      </p:sp>
      <p:pic>
        <p:nvPicPr>
          <p:cNvPr id="4" name="オンライン メディア 3" descr="ro.mp4">
            <a:hlinkClick r:id="" action="ppaction://media"/>
            <a:extLst>
              <a:ext uri="{FF2B5EF4-FFF2-40B4-BE49-F238E27FC236}">
                <a16:creationId xmlns:a16="http://schemas.microsoft.com/office/drawing/2014/main" id="{57E05B4B-7A22-0E48-8F54-270D8008FE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1875"/>
          <a:stretch/>
        </p:blipFill>
        <p:spPr>
          <a:xfrm>
            <a:off x="1726613" y="1122117"/>
            <a:ext cx="7361238" cy="5402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1E363D1-728C-A346-B23F-5D7125004CD0}"/>
                  </a:ext>
                </a:extLst>
              </p:cNvPr>
              <p:cNvSpPr txBox="1"/>
              <p:nvPr/>
            </p:nvSpPr>
            <p:spPr>
              <a:xfrm>
                <a:off x="9529759" y="1476932"/>
                <a:ext cx="186621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HLL</a:t>
                </a:r>
                <a:r>
                  <a:rPr lang="ja-JP" altLang="en-US" sz="2000"/>
                  <a:t>近似</a:t>
                </a:r>
                <a:endParaRPr lang="en-US" altLang="ja-JP" sz="2000" dirty="0"/>
              </a:p>
              <a:p>
                <a:r>
                  <a:rPr kumimoji="1" lang="ja-JP" altLang="en-US" sz="2000"/>
                  <a:t>空間：</a:t>
                </a:r>
                <a:r>
                  <a:rPr kumimoji="1" lang="en-US" altLang="ja-JP" sz="2000" dirty="0"/>
                  <a:t>1</a:t>
                </a:r>
                <a:r>
                  <a:rPr kumimoji="1" lang="ja-JP" altLang="en-US" sz="2000"/>
                  <a:t>次精度</a:t>
                </a:r>
                <a:endParaRPr kumimoji="1" lang="en-US" altLang="ja-JP" sz="2000" dirty="0"/>
              </a:p>
              <a:p>
                <a:r>
                  <a:rPr kumimoji="1" lang="ja-JP" altLang="en-US" sz="2000"/>
                  <a:t>時間：</a:t>
                </a:r>
                <a:r>
                  <a:rPr kumimoji="1" lang="en-US" altLang="ja-JP" sz="2000" dirty="0"/>
                  <a:t>1</a:t>
                </a:r>
                <a:r>
                  <a:rPr kumimoji="1" lang="ja-JP" altLang="en-US" sz="2000"/>
                  <a:t>次精度</a:t>
                </a:r>
                <a:endParaRPr lang="en-US" altLang="ja-JP" sz="2000" i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ja-JP" sz="2000" b="0" i="0" dirty="0" smtClean="0">
                        <a:latin typeface="Cambria Math" panose="02040503050406030204" pitchFamily="18" charset="0"/>
                      </a:rPr>
                      <m:t>FL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kumimoji="1" lang="en-US" altLang="ja-JP" sz="2000" dirty="0"/>
                  <a:t> </a:t>
                </a:r>
              </a:p>
              <a:p>
                <a:endParaRPr kumimoji="1" lang="en-US" altLang="ja-JP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1E363D1-728C-A346-B23F-5D712500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759" y="1476932"/>
                <a:ext cx="1866217" cy="1600438"/>
              </a:xfrm>
              <a:prstGeom prst="rect">
                <a:avLst/>
              </a:prstGeom>
              <a:blipFill>
                <a:blip r:embed="rId5"/>
                <a:stretch>
                  <a:fillRect l="-2703" t="-1575" r="-2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49432B7-0BAB-1E48-A69E-DA8F44EA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15" y="473127"/>
            <a:ext cx="4187881" cy="31247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1C45FE-350D-E349-B265-EE00C8C2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330" y="473127"/>
            <a:ext cx="4187881" cy="31247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40BAC91-8CF2-0149-A760-CD7A90D9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114" y="3494672"/>
            <a:ext cx="4187881" cy="31247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3EE9CD6-212F-6F40-A68A-BC9BC3FDC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330" y="3513717"/>
            <a:ext cx="4187881" cy="3117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AF0EB05-7A49-3040-A285-D0B3C9EECF5E}"/>
                  </a:ext>
                </a:extLst>
              </p:cNvPr>
              <p:cNvSpPr txBox="1"/>
              <p:nvPr/>
            </p:nvSpPr>
            <p:spPr>
              <a:xfrm>
                <a:off x="-13345" y="526674"/>
                <a:ext cx="1532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i="1" dirty="0" smtClean="0">
                          <a:latin typeface="Cambria Math" panose="02040503050406030204" pitchFamily="18" charset="0"/>
                        </a:rPr>
                        <m:t> = 0.1</m:t>
                      </m:r>
                    </m:oMath>
                  </m:oMathPara>
                </a14:m>
                <a:endParaRPr kumimoji="1" lang="en-US" altLang="ja-JP" sz="28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AF0EB05-7A49-3040-A285-D0B3C9EEC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45" y="526674"/>
                <a:ext cx="1532727" cy="523220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74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352DC-201C-2A44-A205-8B6A7C5E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9367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u="sng"/>
              <a:t>高次精度化</a:t>
            </a:r>
            <a:endParaRPr kumimoji="1" lang="ja-JP" altLang="en-US" sz="3600" u="sng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A7126A-07E1-4447-BFC6-59F499BE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1" y="1511294"/>
            <a:ext cx="5753100" cy="4292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962D16-9126-FA46-A1A7-342A1D31C6A0}"/>
              </a:ext>
            </a:extLst>
          </p:cNvPr>
          <p:cNvSpPr txBox="1"/>
          <p:nvPr/>
        </p:nvSpPr>
        <p:spPr>
          <a:xfrm>
            <a:off x="2828920" y="585784"/>
            <a:ext cx="383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MUSCL</a:t>
            </a:r>
            <a:r>
              <a:rPr kumimoji="1" lang="ja-JP" altLang="en-US" sz="2800"/>
              <a:t>法</a:t>
            </a:r>
            <a:r>
              <a:rPr kumimoji="1" lang="en-US" altLang="ja-JP" sz="2800" dirty="0"/>
              <a:t>(MC limiter)</a:t>
            </a:r>
            <a:endParaRPr kumimoji="1" lang="ja-JP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CD07E19-7B9C-8F46-97B5-0E011EA789DD}"/>
                  </a:ext>
                </a:extLst>
              </p:cNvPr>
              <p:cNvSpPr/>
              <p:nvPr/>
            </p:nvSpPr>
            <p:spPr>
              <a:xfrm>
                <a:off x="2167600" y="1106781"/>
                <a:ext cx="1339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= 0.1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CD07E19-7B9C-8F46-97B5-0E011EA78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600" y="1106781"/>
                <a:ext cx="1339341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27FE4A-843D-2F45-9AB9-2B2CBA98C870}"/>
              </a:ext>
            </a:extLst>
          </p:cNvPr>
          <p:cNvSpPr txBox="1"/>
          <p:nvPr/>
        </p:nvSpPr>
        <p:spPr>
          <a:xfrm>
            <a:off x="2669421" y="595643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数値振動が増幅してしまった</a:t>
            </a:r>
            <a:endParaRPr kumimoji="1" lang="ja-JP" altLang="en-US" sz="4000"/>
          </a:p>
        </p:txBody>
      </p:sp>
      <p:pic>
        <p:nvPicPr>
          <p:cNvPr id="11" name="オンライン メディア 10" descr="ro.mp4">
            <a:hlinkClick r:id="" action="ppaction://media"/>
            <a:extLst>
              <a:ext uri="{FF2B5EF4-FFF2-40B4-BE49-F238E27FC236}">
                <a16:creationId xmlns:a16="http://schemas.microsoft.com/office/drawing/2014/main" id="{3B93C2D5-D2FE-1B44-A6F1-7E8E9669A5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475"/>
          <a:stretch/>
        </p:blipFill>
        <p:spPr>
          <a:xfrm>
            <a:off x="6031471" y="1519238"/>
            <a:ext cx="5578052" cy="4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CA426B-1D8D-9B44-9E4E-EBBF4597AE36}"/>
              </a:ext>
            </a:extLst>
          </p:cNvPr>
          <p:cNvSpPr/>
          <p:nvPr/>
        </p:nvSpPr>
        <p:spPr>
          <a:xfrm>
            <a:off x="734148" y="359329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MM limiter</a:t>
            </a:r>
            <a:endParaRPr lang="ja-JP" altLang="en-US" sz="32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71FB18-AB38-E84A-AE30-52B3C353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44104"/>
            <a:ext cx="5753100" cy="4292600"/>
          </a:xfrm>
          <a:prstGeom prst="rect">
            <a:avLst/>
          </a:prstGeom>
        </p:spPr>
      </p:pic>
      <p:pic>
        <p:nvPicPr>
          <p:cNvPr id="13" name="オンライン メディア 12" descr="ro.mp4">
            <a:hlinkClick r:id="" action="ppaction://media"/>
            <a:extLst>
              <a:ext uri="{FF2B5EF4-FFF2-40B4-BE49-F238E27FC236}">
                <a16:creationId xmlns:a16="http://schemas.microsoft.com/office/drawing/2014/main" id="{5754DC5D-2F1C-1747-BDB9-5F925FED82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2737"/>
          <a:stretch/>
        </p:blipFill>
        <p:spPr>
          <a:xfrm>
            <a:off x="111125" y="944104"/>
            <a:ext cx="5753100" cy="418510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479959-3BD0-F84E-8404-77EA640746FB}"/>
              </a:ext>
            </a:extLst>
          </p:cNvPr>
          <p:cNvSpPr txBox="1"/>
          <p:nvPr/>
        </p:nvSpPr>
        <p:spPr>
          <a:xfrm>
            <a:off x="273133" y="5652655"/>
            <a:ext cx="1188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数値振動の増幅は無くなったが、オーバーシュート、アンダーシュートは生じている</a:t>
            </a:r>
            <a:endParaRPr kumimoji="1" lang="ja-JP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2A93CBA-D6DC-7141-A6D5-E7704455387B}"/>
                  </a:ext>
                </a:extLst>
              </p:cNvPr>
              <p:cNvSpPr/>
              <p:nvPr/>
            </p:nvSpPr>
            <p:spPr>
              <a:xfrm>
                <a:off x="8302879" y="528153"/>
                <a:ext cx="1339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= 0.1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2A93CBA-D6DC-7141-A6D5-E77044553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879" y="528153"/>
                <a:ext cx="1339341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8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1C81CA-FE28-FD44-B31C-6B284091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0" y="1253331"/>
            <a:ext cx="11320463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基本変数ではなく保存変数で空間補完を行なっていたことが原因？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→コードを直してシミュレーションを行おうと思ったが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/>
              <a:t>間に合わなかった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sz="4400"/>
              <a:t>５日間ありがとうございました</a:t>
            </a:r>
            <a:endParaRPr kumimoji="1" lang="en-US" altLang="ja-JP" sz="4400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75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CA426B-1D8D-9B44-9E4E-EBBF4597AE36}"/>
              </a:ext>
            </a:extLst>
          </p:cNvPr>
          <p:cNvSpPr/>
          <p:nvPr/>
        </p:nvSpPr>
        <p:spPr>
          <a:xfrm>
            <a:off x="734148" y="359329"/>
            <a:ext cx="838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SSP Runge-</a:t>
            </a:r>
            <a:r>
              <a:rPr lang="en-US" altLang="ja-JP" sz="3200" dirty="0" err="1"/>
              <a:t>Kutta</a:t>
            </a:r>
            <a:r>
              <a:rPr lang="ja-JP" altLang="en-US" sz="3200"/>
              <a:t>法</a:t>
            </a:r>
            <a:r>
              <a:rPr lang="en-US" altLang="ja-JP" sz="3200" dirty="0"/>
              <a:t>+MUSCL</a:t>
            </a:r>
            <a:r>
              <a:rPr lang="ja-JP" altLang="en-US" sz="3200"/>
              <a:t>法</a:t>
            </a:r>
            <a:r>
              <a:rPr lang="en-US" altLang="ja-JP" sz="3200" dirty="0"/>
              <a:t>(CM limiter)</a:t>
            </a:r>
            <a:endParaRPr lang="ja-JP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2A93CBA-D6DC-7141-A6D5-E7704455387B}"/>
                  </a:ext>
                </a:extLst>
              </p:cNvPr>
              <p:cNvSpPr/>
              <p:nvPr/>
            </p:nvSpPr>
            <p:spPr>
              <a:xfrm>
                <a:off x="8302879" y="842483"/>
                <a:ext cx="1339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= 0.1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2A93CBA-D6DC-7141-A6D5-E77044553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879" y="842483"/>
                <a:ext cx="1339341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オンライン メディア 1" descr="ro.mp4">
            <a:hlinkClick r:id="" action="ppaction://media"/>
            <a:extLst>
              <a:ext uri="{FF2B5EF4-FFF2-40B4-BE49-F238E27FC236}">
                <a16:creationId xmlns:a16="http://schemas.microsoft.com/office/drawing/2014/main" id="{07E5E95C-802D-8B4C-9DFA-01C63E2C6C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8381" b="2629"/>
          <a:stretch/>
        </p:blipFill>
        <p:spPr>
          <a:xfrm>
            <a:off x="360104" y="1557337"/>
            <a:ext cx="5753100" cy="38290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AA03E0F-0BFF-0F4C-B765-0AAFA9DD98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32"/>
          <a:stretch/>
        </p:blipFill>
        <p:spPr>
          <a:xfrm>
            <a:off x="6096000" y="1557337"/>
            <a:ext cx="5753100" cy="38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277</Words>
  <Application>Microsoft Macintosh PowerPoint</Application>
  <PresentationFormat>ワイド画面</PresentationFormat>
  <Paragraphs>74</Paragraphs>
  <Slides>9</Slides>
  <Notes>1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Cambria Math</vt:lpstr>
      <vt:lpstr>Office テーマ</vt:lpstr>
      <vt:lpstr>サマースクール発表会</vt:lpstr>
      <vt:lpstr>PowerPoint プレゼンテーション</vt:lpstr>
      <vt:lpstr>取り組んだこと</vt:lpstr>
      <vt:lpstr>１次元衝撃波管問題</vt:lpstr>
      <vt:lpstr>PowerPoint プレゼンテーション</vt:lpstr>
      <vt:lpstr>高次精度化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サマースクール発表会</dc:title>
  <dc:creator>新井　瑞月</dc:creator>
  <cp:lastModifiedBy>新井　瑞月</cp:lastModifiedBy>
  <cp:revision>14</cp:revision>
  <dcterms:created xsi:type="dcterms:W3CDTF">2019-08-29T10:03:15Z</dcterms:created>
  <dcterms:modified xsi:type="dcterms:W3CDTF">2019-08-30T04:25:10Z</dcterms:modified>
</cp:coreProperties>
</file>