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6" r:id="rId2"/>
    <p:sldId id="330" r:id="rId3"/>
    <p:sldId id="331" r:id="rId4"/>
    <p:sldId id="332" r:id="rId5"/>
    <p:sldId id="333" r:id="rId6"/>
    <p:sldId id="319" r:id="rId7"/>
    <p:sldId id="318" r:id="rId8"/>
    <p:sldId id="317" r:id="rId9"/>
    <p:sldId id="320" r:id="rId10"/>
    <p:sldId id="321" r:id="rId11"/>
    <p:sldId id="314" r:id="rId12"/>
    <p:sldId id="323" r:id="rId13"/>
    <p:sldId id="324" r:id="rId14"/>
    <p:sldId id="325" r:id="rId15"/>
    <p:sldId id="326" r:id="rId16"/>
    <p:sldId id="327" r:id="rId17"/>
    <p:sldId id="328" r:id="rId18"/>
    <p:sldId id="329" r:id="rId1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4" autoAdjust="0"/>
    <p:restoredTop sz="91456" autoAdjust="0"/>
  </p:normalViewPr>
  <p:slideViewPr>
    <p:cSldViewPr snapToGrid="0">
      <p:cViewPr varScale="1">
        <p:scale>
          <a:sx n="105" d="100"/>
          <a:sy n="105" d="100"/>
        </p:scale>
        <p:origin x="17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31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77389-E457-49C8-B51D-8CB95DFE32D7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7AFFC-D6F3-4BA6-A5D6-46061E09F1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994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7AFFC-D6F3-4BA6-A5D6-46061E09F1F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885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W50</a:t>
            </a:r>
            <a:r>
              <a:rPr kumimoji="1" lang="ja-JP" altLang="en-US" dirty="0"/>
              <a:t>とは銀河系内に位置する超新星残骸で、円形の領域で、その中心に</a:t>
            </a:r>
            <a:r>
              <a:rPr kumimoji="1" lang="en-US" altLang="ja-JP" dirty="0"/>
              <a:t>X</a:t>
            </a:r>
            <a:r>
              <a:rPr kumimoji="1" lang="ja-JP" altLang="en-US" dirty="0"/>
              <a:t>線連星</a:t>
            </a:r>
            <a:r>
              <a:rPr kumimoji="1" lang="en-US" altLang="ja-JP" dirty="0"/>
              <a:t>SS433</a:t>
            </a:r>
            <a:r>
              <a:rPr kumimoji="1" lang="ja-JP" altLang="en-US" dirty="0"/>
              <a:t>が位置しています。</a:t>
            </a:r>
            <a:endParaRPr kumimoji="1" lang="en-US" altLang="ja-JP" dirty="0"/>
          </a:p>
          <a:p>
            <a:r>
              <a:rPr kumimoji="1" lang="en-US" altLang="ja-JP" dirty="0"/>
              <a:t>SS433</a:t>
            </a:r>
            <a:r>
              <a:rPr kumimoji="1" lang="ja-JP" altLang="en-US" dirty="0"/>
              <a:t>のジェット速度は光速の</a:t>
            </a:r>
            <a:r>
              <a:rPr kumimoji="1" lang="en-US" altLang="ja-JP" dirty="0"/>
              <a:t>0.26</a:t>
            </a:r>
            <a:r>
              <a:rPr kumimoji="1" lang="ja-JP" altLang="en-US" dirty="0"/>
              <a:t>倍で、歳差運動しています。</a:t>
            </a:r>
            <a:endParaRPr kumimoji="1" lang="en-US" altLang="ja-JP" dirty="0"/>
          </a:p>
          <a:p>
            <a:r>
              <a:rPr kumimoji="1" lang="ja-JP" altLang="en-US" dirty="0"/>
              <a:t>東西方向に引き伸ばされたジェットローブは</a:t>
            </a:r>
            <a:r>
              <a:rPr kumimoji="1" lang="en-US" altLang="ja-JP" dirty="0"/>
              <a:t>SS433</a:t>
            </a:r>
            <a:r>
              <a:rPr kumimoji="1" lang="ja-JP" altLang="en-US" dirty="0"/>
              <a:t>の歳差ジェットと</a:t>
            </a:r>
            <a:r>
              <a:rPr kumimoji="1" lang="en-US" altLang="ja-JP" dirty="0"/>
              <a:t>W50</a:t>
            </a:r>
            <a:r>
              <a:rPr kumimoji="1" lang="ja-JP" altLang="en-US" dirty="0"/>
              <a:t>の相互作用によるとされ、特異な形態を成しています。</a:t>
            </a:r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銀河面付近に位置しており、背景銀河の密度勾配が東西のローブが非対称性を生むと考えられます（⇒密度勾配大事！）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7AFFC-D6F3-4BA6-A5D6-46061E09F1F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222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W50</a:t>
            </a:r>
            <a:r>
              <a:rPr kumimoji="1" lang="ja-JP" altLang="en-US" dirty="0"/>
              <a:t>とは銀河系内に位置する超新星残骸で、円形の領域で、その中心に</a:t>
            </a:r>
            <a:r>
              <a:rPr kumimoji="1" lang="en-US" altLang="ja-JP" dirty="0"/>
              <a:t>X</a:t>
            </a:r>
            <a:r>
              <a:rPr kumimoji="1" lang="ja-JP" altLang="en-US" dirty="0"/>
              <a:t>線連星</a:t>
            </a:r>
            <a:r>
              <a:rPr kumimoji="1" lang="en-US" altLang="ja-JP" dirty="0"/>
              <a:t>SS433</a:t>
            </a:r>
            <a:r>
              <a:rPr kumimoji="1" lang="ja-JP" altLang="en-US" dirty="0"/>
              <a:t>が位置しています。</a:t>
            </a:r>
            <a:endParaRPr kumimoji="1" lang="en-US" altLang="ja-JP" dirty="0"/>
          </a:p>
          <a:p>
            <a:r>
              <a:rPr kumimoji="1" lang="en-US" altLang="ja-JP" dirty="0"/>
              <a:t>SS433</a:t>
            </a:r>
            <a:r>
              <a:rPr kumimoji="1" lang="ja-JP" altLang="en-US" dirty="0"/>
              <a:t>のジェット速度は光速の</a:t>
            </a:r>
            <a:r>
              <a:rPr kumimoji="1" lang="en-US" altLang="ja-JP" dirty="0"/>
              <a:t>0.26</a:t>
            </a:r>
            <a:r>
              <a:rPr kumimoji="1" lang="ja-JP" altLang="en-US" dirty="0"/>
              <a:t>倍で、歳差運動しています。</a:t>
            </a:r>
            <a:endParaRPr kumimoji="1" lang="en-US" altLang="ja-JP" dirty="0"/>
          </a:p>
          <a:p>
            <a:r>
              <a:rPr kumimoji="1" lang="ja-JP" altLang="en-US" dirty="0"/>
              <a:t>東西方向に引き伸ばされたジェットローブは</a:t>
            </a:r>
            <a:r>
              <a:rPr kumimoji="1" lang="en-US" altLang="ja-JP" dirty="0"/>
              <a:t>SS433</a:t>
            </a:r>
            <a:r>
              <a:rPr kumimoji="1" lang="ja-JP" altLang="en-US" dirty="0"/>
              <a:t>の歳差ジェットと</a:t>
            </a:r>
            <a:r>
              <a:rPr kumimoji="1" lang="en-US" altLang="ja-JP" dirty="0"/>
              <a:t>W50</a:t>
            </a:r>
            <a:r>
              <a:rPr kumimoji="1" lang="ja-JP" altLang="en-US" dirty="0"/>
              <a:t>の相互作用によるとされ、特異な形態を成しています。</a:t>
            </a:r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銀河面付近に位置しており、背景銀河の密度勾配が東西のローブが非対称性を生むと考えられます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7AFFC-D6F3-4BA6-A5D6-46061E09F1F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424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ja-JP" sz="12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7AFFC-D6F3-4BA6-A5D6-46061E09F1F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3889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ja-JP" sz="12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7AFFC-D6F3-4BA6-A5D6-46061E09F1F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9939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ja-JP" sz="12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7AFFC-D6F3-4BA6-A5D6-46061E09F1F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309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ja-JP" sz="12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W50</a:t>
            </a:r>
            <a:r>
              <a:rPr lang="ja-JP" altLang="en-US" sz="12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及び</a:t>
            </a:r>
            <a:r>
              <a:rPr lang="en-US" altLang="ja-JP" sz="12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SS433</a:t>
            </a:r>
            <a:r>
              <a:rPr lang="ja-JP" altLang="en-US" sz="12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の中心天体の推定年齢が</a:t>
            </a:r>
            <a:r>
              <a:rPr lang="en-US" altLang="ja-JP" sz="12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17000-21000</a:t>
            </a:r>
            <a:r>
              <a:rPr lang="ja-JP" altLang="en-US" sz="12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年の範囲にあることが示されました。</a:t>
            </a:r>
            <a:endParaRPr lang="en-US" altLang="ja-JP" sz="12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just"/>
            <a:r>
              <a:rPr lang="en-US" altLang="ja-JP" sz="12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SS433/W50</a:t>
            </a:r>
            <a:r>
              <a:rPr lang="ja-JP" altLang="en-US" sz="12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系の特異な形態の起源についてのシミュレーションはポスターをご覧ください。</a:t>
            </a:r>
            <a:endParaRPr lang="en-US" altLang="ja-JP" sz="12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7AFFC-D6F3-4BA6-A5D6-46061E09F1F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9235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54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77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361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16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2215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32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026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26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60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34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21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C6226-0567-49CD-B423-FC087E0DDAB8}" type="datetimeFigureOut">
              <a:rPr kumimoji="1" lang="ja-JP" altLang="en-US" smtClean="0"/>
              <a:t>2018/8/24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B968C-EA7E-4CA4-9276-B7D80E5FEF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83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0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image" Target="../media/image29.png"/><Relationship Id="rId5" Type="http://schemas.openxmlformats.org/officeDocument/2006/relationships/image" Target="../media/image31.gif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w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gif"/><Relationship Id="rId7" Type="http://schemas.openxmlformats.org/officeDocument/2006/relationships/image" Target="../media/image47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Relationship Id="rId9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Relationship Id="rId9" Type="http://schemas.openxmlformats.org/officeDocument/2006/relationships/image" Target="../media/image5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3.gif"/><Relationship Id="rId10" Type="http://schemas.openxmlformats.org/officeDocument/2006/relationships/image" Target="../media/image28.png"/><Relationship Id="rId4" Type="http://schemas.openxmlformats.org/officeDocument/2006/relationships/image" Target="../media/image22.gif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1">
            <a:extLst>
              <a:ext uri="{FF2B5EF4-FFF2-40B4-BE49-F238E27FC236}">
                <a16:creationId xmlns:a16="http://schemas.microsoft.com/office/drawing/2014/main" id="{C4D8B738-2F0C-4A54-9051-0998B23FB97D}"/>
              </a:ext>
            </a:extLst>
          </p:cNvPr>
          <p:cNvSpPr/>
          <p:nvPr/>
        </p:nvSpPr>
        <p:spPr>
          <a:xfrm>
            <a:off x="252494" y="1561554"/>
            <a:ext cx="8639012" cy="1973404"/>
          </a:xfrm>
          <a:prstGeom prst="roundRect">
            <a:avLst>
              <a:gd name="adj" fmla="val 780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サマーセミナー</a:t>
            </a:r>
            <a:r>
              <a:rPr lang="ja-JP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成果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報告</a:t>
            </a:r>
            <a:endParaRPr lang="en-US" altLang="ja-JP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ctr"/>
            <a:endParaRPr lang="en-US" altLang="ja-JP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ctr"/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-</a:t>
            </a:r>
            <a:r>
              <a:rPr lang="ja-JP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ジェット伝播シミュレーション</a:t>
            </a: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-</a:t>
            </a:r>
            <a:endParaRPr lang="ja-JP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F2E4D9D3-A6A0-4933-9FEA-5FD72D74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99535"/>
            <a:ext cx="9144000" cy="1655763"/>
          </a:xfrm>
        </p:spPr>
        <p:txBody>
          <a:bodyPr anchor="ctr" anchorCtr="0">
            <a:noAutofit/>
          </a:bodyPr>
          <a:lstStyle/>
          <a:p>
            <a:r>
              <a:rPr kumimoji="1"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2018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</a:t>
            </a:r>
            <a:r>
              <a:rPr kumimoji="1"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月</a:t>
            </a:r>
            <a:r>
              <a:rPr kumimoji="1"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24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日（金</a:t>
            </a:r>
            <a:r>
              <a:rPr kumimoji="1"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）</a:t>
            </a:r>
            <a:endParaRPr kumimoji="1" lang="en-US" altLang="ja-JP" sz="2000" dirty="0" smtClean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r>
              <a:rPr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                           広島大学大学院 修士課程</a:t>
            </a:r>
            <a:r>
              <a:rPr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</a:t>
            </a:r>
            <a:r>
              <a:rPr lang="ja-JP" altLang="en-US" sz="200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 星野 </a:t>
            </a:r>
            <a:r>
              <a:rPr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達也</a:t>
            </a:r>
            <a:endParaRPr kumimoji="1"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r>
              <a:rPr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                           九州大学大学院 修士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課程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</a:t>
            </a:r>
            <a:r>
              <a:rPr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 </a:t>
            </a:r>
            <a:r>
              <a:rPr kumimoji="1"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小野</a:t>
            </a:r>
            <a:r>
              <a:rPr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宏次</a:t>
            </a:r>
            <a:r>
              <a:rPr kumimoji="1"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朗</a:t>
            </a:r>
            <a:endParaRPr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r>
              <a:rPr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                           立教大学大学院 修士課程</a:t>
            </a:r>
            <a:r>
              <a:rPr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</a:t>
            </a:r>
            <a:r>
              <a:rPr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 日暮 凌太        </a:t>
            </a:r>
            <a:endParaRPr lang="en-US" altLang="ja-JP" sz="2000" dirty="0" smtClean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796901-47E7-4AC0-923C-CA1F5975F7F7}"/>
              </a:ext>
            </a:extLst>
          </p:cNvPr>
          <p:cNvSpPr txBox="1"/>
          <p:nvPr/>
        </p:nvSpPr>
        <p:spPr>
          <a:xfrm>
            <a:off x="154794" y="223739"/>
            <a:ext cx="8736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宇宙磁気流体・プラズマシミュレーションサマースクール＠千葉大学</a:t>
            </a:r>
            <a:endParaRPr kumimoji="1" lang="ja-JP" altLang="en-US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44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42" y="2190522"/>
            <a:ext cx="4749852" cy="356238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03B2600-77D2-44E7-8ED5-8D795389A731}"/>
              </a:ext>
            </a:extLst>
          </p:cNvPr>
          <p:cNvSpPr/>
          <p:nvPr/>
        </p:nvSpPr>
        <p:spPr>
          <a:xfrm>
            <a:off x="0" y="0"/>
            <a:ext cx="9144000" cy="83450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シミュレーション結果</a:t>
            </a:r>
            <a:endParaRPr lang="en-US" altLang="ja-JP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676917-E3E6-49CB-99FE-255612E7218C}"/>
              </a:ext>
            </a:extLst>
          </p:cNvPr>
          <p:cNvSpPr/>
          <p:nvPr/>
        </p:nvSpPr>
        <p:spPr>
          <a:xfrm>
            <a:off x="0" y="834503"/>
            <a:ext cx="9144000" cy="241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5ADF5D-11E1-41E2-92B2-9A507DD26139}"/>
              </a:ext>
            </a:extLst>
          </p:cNvPr>
          <p:cNvSpPr/>
          <p:nvPr/>
        </p:nvSpPr>
        <p:spPr>
          <a:xfrm>
            <a:off x="0" y="6496049"/>
            <a:ext cx="9144000" cy="361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9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/>
        </p:nvSpPr>
        <p:spPr bwMode="auto">
          <a:xfrm>
            <a:off x="5113943" y="3255859"/>
            <a:ext cx="2496680" cy="123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9" name="AutoShape 15"/>
          <p:cNvSpPr>
            <a:spLocks noChangeAspect="1" noChangeArrowheads="1" noTextEdit="1"/>
          </p:cNvSpPr>
          <p:nvPr/>
        </p:nvSpPr>
        <p:spPr bwMode="auto">
          <a:xfrm>
            <a:off x="5213621" y="4426573"/>
            <a:ext cx="2302796" cy="116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41" y="2902087"/>
            <a:ext cx="171429" cy="180953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1F111E-D922-452A-9E36-B96AAF639564}"/>
              </a:ext>
            </a:extLst>
          </p:cNvPr>
          <p:cNvSpPr txBox="1"/>
          <p:nvPr/>
        </p:nvSpPr>
        <p:spPr>
          <a:xfrm>
            <a:off x="294906" y="1233824"/>
            <a:ext cx="354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SNR</a:t>
            </a:r>
            <a:r>
              <a:rPr kumimoji="1" lang="ja-JP" altLang="en-US" sz="2800" u="sng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＋ジェット</a:t>
            </a:r>
            <a:endParaRPr kumimoji="1" lang="ja-JP" altLang="en-US" sz="2800" u="sng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404" y="2194692"/>
            <a:ext cx="4725284" cy="3543962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632" y="2177173"/>
            <a:ext cx="4781816" cy="358636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02" y="2062215"/>
            <a:ext cx="268962" cy="369823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16" y="2106065"/>
            <a:ext cx="276580" cy="339439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65" y="2153236"/>
            <a:ext cx="389910" cy="288194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02" y="5657726"/>
            <a:ext cx="203336" cy="220765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1" y="3847291"/>
            <a:ext cx="171429" cy="180953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44" y="5640711"/>
            <a:ext cx="203336" cy="220765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10" y="5653150"/>
            <a:ext cx="203336" cy="220765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68" y="3804446"/>
            <a:ext cx="171429" cy="180953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15" y="1335145"/>
            <a:ext cx="1665902" cy="259041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B626EDE-B1DD-43E4-A806-EE652CF145EC}"/>
              </a:ext>
            </a:extLst>
          </p:cNvPr>
          <p:cNvSpPr txBox="1"/>
          <p:nvPr/>
        </p:nvSpPr>
        <p:spPr>
          <a:xfrm>
            <a:off x="6026522" y="1279665"/>
            <a:ext cx="3011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t = 20</a:t>
            </a:r>
            <a:r>
              <a:rPr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でジェット注入</a:t>
            </a:r>
            <a:r>
              <a:rPr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</a:t>
            </a:r>
            <a:endParaRPr kumimoji="1" lang="en-US" altLang="ja-JP" sz="2000" dirty="0" smtClean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38" y="3785720"/>
            <a:ext cx="171429" cy="1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03B2600-77D2-44E7-8ED5-8D795389A731}"/>
              </a:ext>
            </a:extLst>
          </p:cNvPr>
          <p:cNvSpPr/>
          <p:nvPr/>
        </p:nvSpPr>
        <p:spPr>
          <a:xfrm>
            <a:off x="0" y="0"/>
            <a:ext cx="9144000" cy="83450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まとめ</a:t>
            </a:r>
            <a:endParaRPr lang="en-US" altLang="ja-JP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676917-E3E6-49CB-99FE-255612E7218C}"/>
              </a:ext>
            </a:extLst>
          </p:cNvPr>
          <p:cNvSpPr/>
          <p:nvPr/>
        </p:nvSpPr>
        <p:spPr>
          <a:xfrm>
            <a:off x="0" y="834503"/>
            <a:ext cx="9144000" cy="241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5ADF5D-11E1-41E2-92B2-9A507DD26139}"/>
              </a:ext>
            </a:extLst>
          </p:cNvPr>
          <p:cNvSpPr/>
          <p:nvPr/>
        </p:nvSpPr>
        <p:spPr>
          <a:xfrm>
            <a:off x="0" y="6496049"/>
            <a:ext cx="9144000" cy="361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9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/>
        </p:nvSpPr>
        <p:spPr bwMode="auto">
          <a:xfrm>
            <a:off x="5113943" y="3255859"/>
            <a:ext cx="2496680" cy="123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9" name="AutoShape 15"/>
          <p:cNvSpPr>
            <a:spLocks noChangeAspect="1" noChangeArrowheads="1" noTextEdit="1"/>
          </p:cNvSpPr>
          <p:nvPr/>
        </p:nvSpPr>
        <p:spPr bwMode="auto">
          <a:xfrm>
            <a:off x="5213621" y="4426573"/>
            <a:ext cx="2302796" cy="116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CANS+</a:t>
            </a:r>
            <a:r>
              <a:rPr lang="ja-JP" altLang="en-US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に</a:t>
            </a:r>
            <a:r>
              <a:rPr lang="ja-JP" altLang="en-US" sz="24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よる</a:t>
            </a:r>
            <a:r>
              <a:rPr lang="en-US" altLang="ja-JP" sz="24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3D</a:t>
            </a:r>
            <a:r>
              <a:rPr lang="ja-JP" altLang="en-US" sz="24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のジェット伝播シミュレーション</a:t>
            </a:r>
            <a:endParaRPr lang="en-US" altLang="ja-JP" sz="2400" dirty="0" smtClean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lvl="1"/>
            <a:r>
              <a:rPr lang="en-US" altLang="ja-JP" sz="21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SS433</a:t>
            </a:r>
            <a:r>
              <a:rPr lang="ja-JP" altLang="en-US" sz="21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をモデル化</a:t>
            </a:r>
            <a:endParaRPr lang="en-US" altLang="ja-JP" sz="2100" dirty="0" smtClean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lvl="2"/>
            <a:r>
              <a:rPr lang="ja-JP" altLang="en-US" sz="18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点源爆発のシェル</a:t>
            </a:r>
            <a:endParaRPr lang="en-US" altLang="ja-JP" sz="1800" dirty="0" smtClean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lvl="2"/>
            <a:r>
              <a:rPr lang="ja-JP" altLang="en-US" sz="1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時刻</a:t>
            </a:r>
            <a:r>
              <a:rPr lang="ja-JP" altLang="en-US" sz="18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をずらして計算領域にジェットを注入</a:t>
            </a:r>
            <a:endParaRPr lang="en-US" altLang="ja-JP" sz="1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lvl="2"/>
            <a:endParaRPr lang="en-US" altLang="ja-JP" sz="1800" dirty="0" smtClean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24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ジェットが点源爆発によるシェルにぶつかる様子が見えた</a:t>
            </a:r>
            <a:endParaRPr lang="en-US" altLang="ja-JP" sz="2400" dirty="0" smtClean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endParaRPr lang="en-US" altLang="ja-JP" sz="2400" dirty="0" smtClean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24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展望：磁場を追加＆アンビエントの密度勾配を考慮</a:t>
            </a:r>
            <a:endParaRPr lang="en-US" altLang="ja-JP" sz="2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1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73643" y="210063"/>
            <a:ext cx="489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u="sng" dirty="0" smtClean="0"/>
              <a:t>立教大学　</a:t>
            </a:r>
            <a:r>
              <a:rPr lang="en-US" altLang="ja-JP" sz="2800" b="1" u="sng" dirty="0" smtClean="0">
                <a:latin typeface="Times New Roman" charset="0"/>
                <a:ea typeface="Times New Roman" charset="0"/>
                <a:cs typeface="Times New Roman" charset="0"/>
              </a:rPr>
              <a:t>M1</a:t>
            </a:r>
            <a:r>
              <a:rPr kumimoji="1" lang="ja-JP" altLang="en-US" sz="2800" b="1" u="sng" dirty="0" smtClean="0"/>
              <a:t>　日暮　凌太</a:t>
            </a:r>
            <a:endParaRPr kumimoji="1" lang="ja-JP" altLang="en-US" sz="2800" b="1" u="sng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3060" y="766115"/>
            <a:ext cx="3286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研究分野：</a:t>
            </a:r>
            <a:r>
              <a:rPr kumimoji="1" lang="en-US" altLang="ja-JP" sz="2400" b="1" dirty="0" smtClean="0"/>
              <a:t>X</a:t>
            </a:r>
            <a:r>
              <a:rPr kumimoji="1" lang="ja-JP" altLang="en-US" sz="2400" b="1" dirty="0" smtClean="0"/>
              <a:t>線天文学</a:t>
            </a:r>
            <a:endParaRPr kumimoji="1" lang="en-US" altLang="ja-JP" sz="2400" b="1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19633" y="1131905"/>
            <a:ext cx="354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超新星残骸での粒子加速</a:t>
            </a:r>
            <a:endParaRPr kumimoji="1" lang="ja-JP" altLang="en-US" sz="2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4206" y="1420143"/>
            <a:ext cx="268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RX J1713.7-3946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4205" y="3967238"/>
            <a:ext cx="2833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HESS J1731-347</a:t>
            </a:r>
            <a:endParaRPr kumimoji="1" lang="ja-JP" altLang="en-US" sz="2400" dirty="0"/>
          </a:p>
        </p:txBody>
      </p:sp>
      <p:grpSp>
        <p:nvGrpSpPr>
          <p:cNvPr id="21" name="図形グループ 20"/>
          <p:cNvGrpSpPr/>
          <p:nvPr/>
        </p:nvGrpSpPr>
        <p:grpSpPr>
          <a:xfrm>
            <a:off x="2026510" y="1661335"/>
            <a:ext cx="5795135" cy="2509369"/>
            <a:chOff x="2026510" y="1661335"/>
            <a:chExt cx="5795135" cy="2509369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281" y="1661335"/>
              <a:ext cx="3123364" cy="2509369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452" y="1871195"/>
              <a:ext cx="2479265" cy="2120037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2026510" y="1838274"/>
              <a:ext cx="16434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err="1" smtClean="0">
                  <a:solidFill>
                    <a:schemeClr val="bg1"/>
                  </a:solidFill>
                </a:rPr>
                <a:t>Suzaku</a:t>
              </a:r>
              <a:r>
                <a:rPr lang="en-US" altLang="ja-JP" sz="1600" b="1" dirty="0" smtClean="0">
                  <a:solidFill>
                    <a:schemeClr val="bg1"/>
                  </a:solidFill>
                </a:rPr>
                <a:t> X-ray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092250" y="1740655"/>
              <a:ext cx="2444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chemeClr val="bg1"/>
                  </a:solidFill>
                </a:rPr>
                <a:t>H.E.S.S. gamma-ray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564768" y="3652678"/>
              <a:ext cx="2472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chemeClr val="bg1"/>
                  </a:solidFill>
                </a:rPr>
                <a:t>Tanaka et al. 2008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141401" y="3652678"/>
              <a:ext cx="2177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chemeClr val="bg1"/>
                  </a:solidFill>
                </a:rPr>
                <a:t>HESS Collab.  2016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2190611" y="4270207"/>
            <a:ext cx="5015339" cy="2440704"/>
            <a:chOff x="3309155" y="4331992"/>
            <a:chExt cx="5015339" cy="244070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04"/>
            <a:stretch/>
          </p:blipFill>
          <p:spPr>
            <a:xfrm>
              <a:off x="3309155" y="4331992"/>
              <a:ext cx="5015339" cy="2440704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246973" y="4432484"/>
              <a:ext cx="2038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chemeClr val="bg1"/>
                  </a:solidFill>
                </a:rPr>
                <a:t>H.E.S.S. gamma-ray</a:t>
              </a:r>
              <a:endParaRPr kumimoji="1" lang="ja-JP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901268" y="4457808"/>
              <a:ext cx="22546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chemeClr val="bg1"/>
                  </a:solidFill>
                </a:rPr>
                <a:t>XMM-</a:t>
              </a:r>
              <a:r>
                <a:rPr lang="en-US" altLang="ja-JP" sz="1200" b="1" dirty="0" err="1" smtClean="0">
                  <a:solidFill>
                    <a:schemeClr val="bg1"/>
                  </a:solidFill>
                </a:rPr>
                <a:t>NewtonX</a:t>
              </a:r>
              <a:r>
                <a:rPr lang="en-US" altLang="ja-JP" sz="1200" b="1" dirty="0" smtClean="0">
                  <a:solidFill>
                    <a:schemeClr val="bg1"/>
                  </a:solidFill>
                </a:rPr>
                <a:t>-ray</a:t>
              </a:r>
              <a:endParaRPr kumimoji="1" lang="ja-JP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7067174" y="6446499"/>
            <a:ext cx="2323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HESS Collab. 2011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712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6480112" y="3891404"/>
            <a:ext cx="2527963" cy="1746285"/>
          </a:xfrm>
          <a:prstGeom prst="rect">
            <a:avLst/>
          </a:prstGeom>
          <a:solidFill>
            <a:schemeClr val="bg1">
              <a:lumMod val="85000"/>
              <a:alpha val="37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28864" y="202306"/>
            <a:ext cx="2154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u="sng" dirty="0" smtClean="0"/>
              <a:t>Jet</a:t>
            </a:r>
            <a:r>
              <a:rPr lang="ja-JP" altLang="en-US" sz="3200" b="1" u="sng" dirty="0" smtClean="0"/>
              <a:t>の形状</a:t>
            </a:r>
            <a:endParaRPr kumimoji="1" lang="ja-JP" altLang="en-US" sz="3200" b="1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0756" y="725526"/>
            <a:ext cx="373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観測されている</a:t>
            </a:r>
            <a:r>
              <a:rPr kumimoji="1" lang="en-US" altLang="ja-JP" sz="2400" b="1" dirty="0" smtClean="0"/>
              <a:t>AGN JET</a:t>
            </a:r>
            <a:endParaRPr kumimoji="1" lang="ja-JP" altLang="en-US" sz="2400" b="1" dirty="0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4551454" y="1264169"/>
            <a:ext cx="3884260" cy="1831929"/>
            <a:chOff x="4551454" y="1264169"/>
            <a:chExt cx="3884260" cy="1831929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454" y="1264169"/>
              <a:ext cx="3859546" cy="1795761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4551454" y="1264169"/>
              <a:ext cx="2681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chemeClr val="bg1"/>
                  </a:solidFill>
                </a:rPr>
                <a:t>Cygnus A</a:t>
              </a:r>
              <a:r>
                <a:rPr kumimoji="1" lang="en-US" altLang="ja-JP" sz="2400" b="1" dirty="0" smtClean="0">
                  <a:solidFill>
                    <a:schemeClr val="bg1"/>
                  </a:solidFill>
                </a:rPr>
                <a:t> (FR II)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6197088" y="2788321"/>
              <a:ext cx="22386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dirty="0">
                  <a:solidFill>
                    <a:schemeClr val="bg1"/>
                  </a:solidFill>
                </a:rPr>
                <a:t>http://images.nrao.edu/110</a:t>
              </a: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688699" y="1254650"/>
            <a:ext cx="3277907" cy="2014402"/>
            <a:chOff x="688699" y="1254650"/>
            <a:chExt cx="3277907" cy="2014402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90164" y="662704"/>
              <a:ext cx="2004883" cy="3207813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725308" y="1254650"/>
              <a:ext cx="187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chemeClr val="bg1"/>
                  </a:solidFill>
                </a:rPr>
                <a:t>3C31 (FR I)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727980" y="2929419"/>
              <a:ext cx="22386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dirty="0">
                  <a:solidFill>
                    <a:schemeClr val="bg1"/>
                  </a:solidFill>
                </a:rPr>
                <a:t>http://images.nrao.edu/328</a:t>
              </a: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1714594" y="3303286"/>
            <a:ext cx="5774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C00000"/>
                </a:solidFill>
              </a:rPr>
              <a:t>3C31</a:t>
            </a:r>
            <a:r>
              <a:rPr kumimoji="1" lang="ja-JP" altLang="en-US" sz="2400" b="1" dirty="0" smtClean="0">
                <a:solidFill>
                  <a:srgbClr val="C00000"/>
                </a:solidFill>
              </a:rPr>
              <a:t>のような</a:t>
            </a:r>
            <a:r>
              <a:rPr kumimoji="1" lang="en-US" altLang="ja-JP" sz="2400" b="1" dirty="0" smtClean="0">
                <a:solidFill>
                  <a:srgbClr val="C00000"/>
                </a:solidFill>
              </a:rPr>
              <a:t>JET</a:t>
            </a:r>
            <a:r>
              <a:rPr kumimoji="1" lang="ja-JP" altLang="en-US" sz="2400" b="1" dirty="0" smtClean="0">
                <a:solidFill>
                  <a:srgbClr val="C00000"/>
                </a:solidFill>
              </a:rPr>
              <a:t>の形状の起源は未解明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4454727" y="3740237"/>
            <a:ext cx="193454" cy="522844"/>
          </a:xfrm>
          <a:prstGeom prst="downArrow">
            <a:avLst>
              <a:gd name="adj1" fmla="val 50000"/>
              <a:gd name="adj2" fmla="val 154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07664" y="4284064"/>
            <a:ext cx="4240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一つの可能性として、</a:t>
            </a:r>
            <a:endParaRPr kumimoji="1" lang="en-US" altLang="ja-JP" sz="2400" b="1" dirty="0" smtClean="0"/>
          </a:p>
          <a:p>
            <a:r>
              <a:rPr kumimoji="1" lang="ja-JP" altLang="en-US" sz="2400" b="1" dirty="0" smtClean="0"/>
              <a:t>何か重たいものと相互作用</a:t>
            </a:r>
            <a:r>
              <a:rPr lang="ja-JP" altLang="en-US" sz="2400" b="1" dirty="0" smtClean="0"/>
              <a:t>？</a:t>
            </a:r>
            <a:endParaRPr kumimoji="1" lang="ja-JP" altLang="en-US" sz="2400" b="1" dirty="0"/>
          </a:p>
        </p:txBody>
      </p:sp>
      <p:sp>
        <p:nvSpPr>
          <p:cNvPr id="19" name="下矢印 18"/>
          <p:cNvSpPr/>
          <p:nvPr/>
        </p:nvSpPr>
        <p:spPr>
          <a:xfrm>
            <a:off x="4458846" y="5140672"/>
            <a:ext cx="193454" cy="522844"/>
          </a:xfrm>
          <a:prstGeom prst="downArrow">
            <a:avLst>
              <a:gd name="adj1" fmla="val 50000"/>
              <a:gd name="adj2" fmla="val 154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96314" y="5689127"/>
            <a:ext cx="711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周囲の空間よりも高密度な</a:t>
            </a:r>
            <a:r>
              <a:rPr kumimoji="1" lang="en-US" altLang="ja-JP" sz="2400" b="1" dirty="0" smtClean="0"/>
              <a:t>clump</a:t>
            </a:r>
            <a:r>
              <a:rPr kumimoji="1" lang="ja-JP" altLang="en-US" sz="2400" b="1" dirty="0" smtClean="0"/>
              <a:t>が存在する環境に</a:t>
            </a:r>
            <a:r>
              <a:rPr lang="en-US" altLang="ja-JP" sz="2400" b="1" dirty="0" smtClean="0"/>
              <a:t>jet</a:t>
            </a:r>
            <a:r>
              <a:rPr lang="ja-JP" altLang="en-US" sz="2400" b="1" dirty="0" smtClean="0"/>
              <a:t>が流入する</a:t>
            </a:r>
            <a:r>
              <a:rPr lang="en-US" altLang="ja-JP" sz="2400" b="1" dirty="0" smtClean="0"/>
              <a:t>MHD</a:t>
            </a:r>
            <a:r>
              <a:rPr lang="ja-JP" altLang="en-US" sz="2400" b="1" dirty="0" smtClean="0"/>
              <a:t>シミュレーション</a:t>
            </a:r>
            <a:endParaRPr kumimoji="1" lang="ja-JP" altLang="en-US" sz="2400" b="1" dirty="0"/>
          </a:p>
        </p:txBody>
      </p:sp>
      <p:sp>
        <p:nvSpPr>
          <p:cNvPr id="21" name="V 字形矢印 20"/>
          <p:cNvSpPr/>
          <p:nvPr/>
        </p:nvSpPr>
        <p:spPr>
          <a:xfrm rot="19584477">
            <a:off x="6475066" y="4774848"/>
            <a:ext cx="1460322" cy="418515"/>
          </a:xfrm>
          <a:prstGeom prst="notchedRightArrow">
            <a:avLst>
              <a:gd name="adj1" fmla="val 50000"/>
              <a:gd name="adj2" fmla="val 10354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雲 21"/>
          <p:cNvSpPr/>
          <p:nvPr/>
        </p:nvSpPr>
        <p:spPr>
          <a:xfrm>
            <a:off x="7982716" y="4122417"/>
            <a:ext cx="856567" cy="693895"/>
          </a:xfrm>
          <a:prstGeom prst="cloud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94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06379" y="182475"/>
            <a:ext cx="605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u="sng" dirty="0" smtClean="0"/>
              <a:t>シミュレーション</a:t>
            </a:r>
            <a:r>
              <a:rPr kumimoji="1" lang="ja-JP" altLang="en-US" sz="2800" b="1" u="sng" dirty="0" smtClean="0"/>
              <a:t>のセットアップ</a:t>
            </a:r>
            <a:endParaRPr kumimoji="1" lang="ja-JP" altLang="en-US" sz="2800" b="1" u="sng" dirty="0"/>
          </a:p>
        </p:txBody>
      </p:sp>
      <p:grpSp>
        <p:nvGrpSpPr>
          <p:cNvPr id="29" name="図形グループ 28"/>
          <p:cNvGrpSpPr/>
          <p:nvPr/>
        </p:nvGrpSpPr>
        <p:grpSpPr>
          <a:xfrm>
            <a:off x="335497" y="780736"/>
            <a:ext cx="5041558" cy="5354598"/>
            <a:chOff x="2977977" y="700213"/>
            <a:chExt cx="3965838" cy="4353016"/>
          </a:xfrm>
        </p:grpSpPr>
        <p:grpSp>
          <p:nvGrpSpPr>
            <p:cNvPr id="26" name="図形グループ 25"/>
            <p:cNvGrpSpPr/>
            <p:nvPr/>
          </p:nvGrpSpPr>
          <p:grpSpPr>
            <a:xfrm>
              <a:off x="2977977" y="700213"/>
              <a:ext cx="3965838" cy="4353016"/>
              <a:chOff x="2977977" y="700213"/>
              <a:chExt cx="3965838" cy="4353016"/>
            </a:xfrm>
          </p:grpSpPr>
          <p:grpSp>
            <p:nvGrpSpPr>
              <p:cNvPr id="24" name="図形グループ 23"/>
              <p:cNvGrpSpPr/>
              <p:nvPr/>
            </p:nvGrpSpPr>
            <p:grpSpPr>
              <a:xfrm>
                <a:off x="2977977" y="700213"/>
                <a:ext cx="3965838" cy="4353016"/>
                <a:chOff x="2977977" y="700213"/>
                <a:chExt cx="3965838" cy="4353016"/>
              </a:xfrm>
            </p:grpSpPr>
            <p:grpSp>
              <p:nvGrpSpPr>
                <p:cNvPr id="15" name="図形グループ 14"/>
                <p:cNvGrpSpPr/>
                <p:nvPr/>
              </p:nvGrpSpPr>
              <p:grpSpPr>
                <a:xfrm>
                  <a:off x="2977977" y="700213"/>
                  <a:ext cx="3965838" cy="4168350"/>
                  <a:chOff x="2977977" y="700213"/>
                  <a:chExt cx="3965838" cy="4168350"/>
                </a:xfrm>
              </p:grpSpPr>
              <p:sp>
                <p:nvSpPr>
                  <p:cNvPr id="3" name="正方形/長方形 2"/>
                  <p:cNvSpPr/>
                  <p:nvPr/>
                </p:nvSpPr>
                <p:spPr>
                  <a:xfrm>
                    <a:off x="3225113" y="1149178"/>
                    <a:ext cx="2730844" cy="3496963"/>
                  </a:xfrm>
                  <a:prstGeom prst="rect">
                    <a:avLst/>
                  </a:prstGeom>
                  <a:solidFill>
                    <a:schemeClr val="accent5">
                      <a:alpha val="66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6" name="直線矢印コネクタ 5"/>
                  <p:cNvCxnSpPr/>
                  <p:nvPr/>
                </p:nvCxnSpPr>
                <p:spPr>
                  <a:xfrm flipV="1">
                    <a:off x="2977977" y="4658497"/>
                    <a:ext cx="33480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直線矢印コネクタ 7"/>
                  <p:cNvCxnSpPr/>
                  <p:nvPr/>
                </p:nvCxnSpPr>
                <p:spPr>
                  <a:xfrm flipV="1">
                    <a:off x="4571998" y="705695"/>
                    <a:ext cx="2" cy="416286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テキスト ボックス 12"/>
                  <p:cNvSpPr txBox="1"/>
                  <p:nvPr/>
                </p:nvSpPr>
                <p:spPr>
                  <a:xfrm>
                    <a:off x="6325977" y="4499231"/>
                    <a:ext cx="6178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dirty="0" smtClean="0"/>
                      <a:t>X</a:t>
                    </a:r>
                    <a:endParaRPr kumimoji="1" lang="ja-JP" altLang="en-US" dirty="0"/>
                  </a:p>
                </p:txBody>
              </p:sp>
              <p:sp>
                <p:nvSpPr>
                  <p:cNvPr id="14" name="テキスト ボックス 13"/>
                  <p:cNvSpPr txBox="1"/>
                  <p:nvPr/>
                </p:nvSpPr>
                <p:spPr>
                  <a:xfrm>
                    <a:off x="4589853" y="700213"/>
                    <a:ext cx="6178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dirty="0"/>
                      <a:t>Y</a:t>
                    </a:r>
                    <a:endParaRPr kumimoji="1" lang="ja-JP" altLang="en-US" dirty="0"/>
                  </a:p>
                </p:txBody>
              </p:sp>
            </p:grpSp>
            <p:sp>
              <p:nvSpPr>
                <p:cNvPr id="16" name="上矢印 15"/>
                <p:cNvSpPr/>
                <p:nvPr/>
              </p:nvSpPr>
              <p:spPr>
                <a:xfrm>
                  <a:off x="4342035" y="3667733"/>
                  <a:ext cx="484632" cy="978408"/>
                </a:xfrm>
                <a:prstGeom prst="up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5832048" y="4683897"/>
                  <a:ext cx="6178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10</a:t>
                  </a:r>
                  <a:endParaRPr kumimoji="1" lang="ja-JP" altLang="en-US" dirty="0"/>
                </a:p>
              </p:txBody>
            </p:sp>
            <p:sp>
              <p:nvSpPr>
                <p:cNvPr id="18" name="テキスト ボックス 17"/>
                <p:cNvSpPr txBox="1"/>
                <p:nvPr/>
              </p:nvSpPr>
              <p:spPr>
                <a:xfrm>
                  <a:off x="3039589" y="4683897"/>
                  <a:ext cx="6178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-10</a:t>
                  </a:r>
                  <a:endParaRPr kumimoji="1" lang="ja-JP" altLang="en-US" dirty="0"/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4342035" y="4646141"/>
                  <a:ext cx="6178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0</a:t>
                  </a:r>
                  <a:endParaRPr kumimoji="1" lang="ja-JP" altLang="en-US" dirty="0"/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4234597" y="864961"/>
                  <a:ext cx="6178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/>
                    <a:t>3</a:t>
                  </a:r>
                  <a:r>
                    <a:rPr lang="en-US" altLang="ja-JP" smtClean="0"/>
                    <a:t>0</a:t>
                  </a:r>
                  <a:endParaRPr kumimoji="1" lang="ja-JP" altLang="en-US" dirty="0"/>
                </a:p>
              </p:txBody>
            </p:sp>
            <p:pic>
              <p:nvPicPr>
                <p:cNvPr id="22" name="図 2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225113" y="1211332"/>
                  <a:ext cx="1536700" cy="1219200"/>
                </a:xfrm>
                <a:prstGeom prst="rect">
                  <a:avLst/>
                </a:prstGeom>
              </p:spPr>
            </p:pic>
          </p:grpSp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35843" y="2880842"/>
                <a:ext cx="1612900" cy="1739900"/>
              </a:xfrm>
              <a:prstGeom prst="rect">
                <a:avLst/>
              </a:prstGeom>
            </p:spPr>
          </p:pic>
        </p:grpSp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427" y="2492686"/>
              <a:ext cx="2222500" cy="317500"/>
            </a:xfrm>
            <a:prstGeom prst="rect">
              <a:avLst/>
            </a:prstGeom>
          </p:spPr>
        </p:pic>
      </p:grp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58" y="1539074"/>
            <a:ext cx="4497349" cy="4497349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2355578" y="5764198"/>
            <a:ext cx="2563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2292926" y="5795502"/>
            <a:ext cx="78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0.5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521" y="932594"/>
            <a:ext cx="220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Cartesian 2D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0257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924527" y="172994"/>
            <a:ext cx="329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u="sng" dirty="0" smtClean="0">
                <a:latin typeface="+mn-ea"/>
              </a:rPr>
              <a:t>Clump</a:t>
            </a:r>
            <a:r>
              <a:rPr kumimoji="1" lang="en-US" altLang="ja-JP" sz="2800" b="1" u="sng" dirty="0" smtClean="0">
                <a:latin typeface="+mn-ea"/>
              </a:rPr>
              <a:t> 1</a:t>
            </a:r>
            <a:r>
              <a:rPr lang="ja-JP" altLang="en-US" sz="2800" b="1" u="sng" dirty="0" smtClean="0">
                <a:latin typeface="+mn-ea"/>
              </a:rPr>
              <a:t>個のとき</a:t>
            </a:r>
            <a:endParaRPr kumimoji="1" lang="ja-JP" altLang="en-US" sz="2800" b="1" u="sng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41564" y="696214"/>
            <a:ext cx="36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X=0.2 Y=10, r=2. </a:t>
            </a:r>
            <a:r>
              <a:rPr lang="en-US" altLang="ja-JP" sz="2000" dirty="0" err="1" smtClean="0"/>
              <a:t>ρ</a:t>
            </a:r>
            <a:r>
              <a:rPr lang="en-US" altLang="ja-JP" sz="2000" dirty="0" smtClean="0"/>
              <a:t>=100ρ</a:t>
            </a:r>
            <a:r>
              <a:rPr lang="en-US" altLang="ja-JP" sz="2000" baseline="-25000" dirty="0" smtClean="0"/>
              <a:t>am</a:t>
            </a:r>
            <a:endParaRPr kumimoji="1" lang="ja-JP" altLang="en-US" sz="2000" baseline="-25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24615" y="696214"/>
            <a:ext cx="349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X=5 Y=10, r=2. </a:t>
            </a:r>
            <a:r>
              <a:rPr lang="en-US" altLang="ja-JP" sz="2000" dirty="0" err="1" smtClean="0"/>
              <a:t>ρ</a:t>
            </a:r>
            <a:r>
              <a:rPr lang="en-US" altLang="ja-JP" sz="2000" dirty="0" smtClean="0"/>
              <a:t>=100ρ</a:t>
            </a:r>
            <a:r>
              <a:rPr lang="en-US" altLang="ja-JP" sz="2000" baseline="-25000" dirty="0" smtClean="0"/>
              <a:t>am</a:t>
            </a:r>
            <a:endParaRPr kumimoji="1" lang="ja-JP" altLang="en-US" sz="2000" baseline="-25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33058" y="3599887"/>
            <a:ext cx="368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X=0.5 Y=10, r=1. </a:t>
            </a:r>
            <a:r>
              <a:rPr lang="en-US" altLang="ja-JP" sz="2000" dirty="0" err="1" smtClean="0"/>
              <a:t>ρ</a:t>
            </a:r>
            <a:r>
              <a:rPr lang="en-US" altLang="ja-JP" sz="2000" dirty="0" smtClean="0"/>
              <a:t>=100ρ</a:t>
            </a:r>
            <a:r>
              <a:rPr lang="en-US" altLang="ja-JP" sz="2000" baseline="-25000" dirty="0" smtClean="0"/>
              <a:t>am</a:t>
            </a:r>
            <a:endParaRPr kumimoji="1" lang="ja-JP" altLang="en-US" sz="2000" baseline="-25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69010" y="3587695"/>
            <a:ext cx="3733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X=0.5 Y=10, r=1. </a:t>
            </a:r>
            <a:r>
              <a:rPr lang="en-US" altLang="ja-JP" sz="2000" dirty="0" err="1" smtClean="0"/>
              <a:t>ρ</a:t>
            </a:r>
            <a:r>
              <a:rPr lang="en-US" altLang="ja-JP" sz="2000" dirty="0" smtClean="0"/>
              <a:t>=10</a:t>
            </a:r>
            <a:r>
              <a:rPr lang="en-US" altLang="ja-JP" sz="2000" baseline="30000" dirty="0" smtClean="0"/>
              <a:t>10</a:t>
            </a:r>
            <a:r>
              <a:rPr lang="en-US" altLang="ja-JP" sz="2000" dirty="0" smtClean="0"/>
              <a:t>ρ</a:t>
            </a:r>
            <a:r>
              <a:rPr lang="en-US" altLang="ja-JP" sz="2000" baseline="-25000" dirty="0" smtClean="0"/>
              <a:t>am</a:t>
            </a:r>
            <a:endParaRPr kumimoji="1" lang="ja-JP" altLang="en-US" sz="2000" baseline="-25000" dirty="0"/>
          </a:p>
        </p:txBody>
      </p:sp>
      <p:sp>
        <p:nvSpPr>
          <p:cNvPr id="8" name="フローチャート: 処理 7"/>
          <p:cNvSpPr/>
          <p:nvPr/>
        </p:nvSpPr>
        <p:spPr>
          <a:xfrm>
            <a:off x="1086968" y="745412"/>
            <a:ext cx="3576472" cy="338555"/>
          </a:xfrm>
          <a:prstGeom prst="flowChart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処理 8"/>
          <p:cNvSpPr/>
          <p:nvPr/>
        </p:nvSpPr>
        <p:spPr>
          <a:xfrm>
            <a:off x="1195946" y="3643186"/>
            <a:ext cx="3531502" cy="338555"/>
          </a:xfrm>
          <a:prstGeom prst="flowChart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ローチャート: 処理 9"/>
          <p:cNvSpPr/>
          <p:nvPr/>
        </p:nvSpPr>
        <p:spPr>
          <a:xfrm>
            <a:off x="5357440" y="745411"/>
            <a:ext cx="3457376" cy="338555"/>
          </a:xfrm>
          <a:prstGeom prst="flowChart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: 処理 10"/>
          <p:cNvSpPr/>
          <p:nvPr/>
        </p:nvSpPr>
        <p:spPr>
          <a:xfrm>
            <a:off x="5424614" y="3630829"/>
            <a:ext cx="3582225" cy="338555"/>
          </a:xfrm>
          <a:prstGeom prst="flowChart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0" y="1219373"/>
            <a:ext cx="2139193" cy="213919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393" y="1226331"/>
            <a:ext cx="2125276" cy="212527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68" y="1161499"/>
            <a:ext cx="2254940" cy="225494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70" y="1267580"/>
            <a:ext cx="2098422" cy="209842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" y="4132511"/>
            <a:ext cx="2413517" cy="241351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393" y="4211612"/>
            <a:ext cx="2316050" cy="23160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68" y="4209498"/>
            <a:ext cx="2395052" cy="2395052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70" y="4233882"/>
            <a:ext cx="2284685" cy="228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924527" y="172994"/>
            <a:ext cx="356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u="sng" dirty="0" smtClean="0">
                <a:latin typeface="+mn-ea"/>
              </a:rPr>
              <a:t>Clump 3</a:t>
            </a:r>
            <a:r>
              <a:rPr lang="ja-JP" altLang="en-US" sz="3200" b="1" u="sng" dirty="0" smtClean="0">
                <a:latin typeface="+mn-ea"/>
              </a:rPr>
              <a:t>個のとき</a:t>
            </a:r>
            <a:endParaRPr kumimoji="1" lang="ja-JP" altLang="en-US" sz="3200" b="1" u="sng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161318" y="696214"/>
            <a:ext cx="3559522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X=5  Y=10, r=2. </a:t>
            </a:r>
            <a:r>
              <a:rPr lang="en-US" altLang="ja-JP" sz="2000" dirty="0" err="1" smtClean="0"/>
              <a:t>ρ</a:t>
            </a:r>
            <a:r>
              <a:rPr lang="en-US" altLang="ja-JP" sz="2000" dirty="0" smtClean="0"/>
              <a:t>=100ρ</a:t>
            </a:r>
            <a:r>
              <a:rPr lang="en-US" altLang="ja-JP" sz="2000" baseline="-25000" dirty="0" smtClean="0"/>
              <a:t>am</a:t>
            </a:r>
            <a:endParaRPr kumimoji="1" lang="en-US" altLang="ja-JP" sz="2000" baseline="-25000" dirty="0" smtClean="0"/>
          </a:p>
          <a:p>
            <a:r>
              <a:rPr lang="en-US" altLang="ja-JP" sz="2000" dirty="0" smtClean="0"/>
              <a:t>X=-5 Y=15, </a:t>
            </a:r>
            <a:r>
              <a:rPr lang="en-US" altLang="ja-JP" sz="2000" dirty="0"/>
              <a:t>r=2. </a:t>
            </a:r>
            <a:r>
              <a:rPr lang="en-US" altLang="ja-JP" sz="2000" dirty="0" err="1"/>
              <a:t>ρ</a:t>
            </a:r>
            <a:r>
              <a:rPr lang="en-US" altLang="ja-JP" sz="2000" dirty="0"/>
              <a:t>=100ρ</a:t>
            </a:r>
            <a:r>
              <a:rPr lang="en-US" altLang="ja-JP" sz="2000" baseline="-25000" dirty="0"/>
              <a:t>am</a:t>
            </a:r>
          </a:p>
          <a:p>
            <a:r>
              <a:rPr lang="en-US" altLang="ja-JP" sz="2000" dirty="0" smtClean="0"/>
              <a:t>X=5  Y=20</a:t>
            </a:r>
            <a:r>
              <a:rPr lang="en-US" altLang="ja-JP" sz="2000" dirty="0"/>
              <a:t>, r=2. </a:t>
            </a:r>
            <a:r>
              <a:rPr lang="en-US" altLang="ja-JP" sz="2000" dirty="0" err="1"/>
              <a:t>ρ</a:t>
            </a:r>
            <a:r>
              <a:rPr lang="en-US" altLang="ja-JP" sz="2000" dirty="0"/>
              <a:t>=100ρ</a:t>
            </a:r>
            <a:r>
              <a:rPr lang="en-US" altLang="ja-JP" sz="2000" baseline="-25000" dirty="0"/>
              <a:t>am</a:t>
            </a:r>
          </a:p>
          <a:p>
            <a:endParaRPr kumimoji="1" lang="ja-JP" altLang="en-US" sz="2000" baseline="30000" dirty="0"/>
          </a:p>
        </p:txBody>
      </p:sp>
      <p:sp>
        <p:nvSpPr>
          <p:cNvPr id="5" name="フローチャート: 処理 4"/>
          <p:cNvSpPr/>
          <p:nvPr/>
        </p:nvSpPr>
        <p:spPr>
          <a:xfrm>
            <a:off x="3161318" y="757769"/>
            <a:ext cx="3486370" cy="972177"/>
          </a:xfrm>
          <a:prstGeom prst="flowChart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917061"/>
            <a:ext cx="4118610" cy="41186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11" y="1978616"/>
            <a:ext cx="3952157" cy="395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681414" y="130826"/>
            <a:ext cx="372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u="sng" dirty="0" smtClean="0">
                <a:latin typeface="+mn-ea"/>
              </a:rPr>
              <a:t>Clump 20</a:t>
            </a:r>
            <a:r>
              <a:rPr lang="ja-JP" altLang="en-US" sz="3200" b="1" u="sng" dirty="0" smtClean="0">
                <a:latin typeface="+mn-ea"/>
              </a:rPr>
              <a:t>個のとき</a:t>
            </a:r>
            <a:endParaRPr kumimoji="1" lang="ja-JP" altLang="en-US" sz="3200" b="1" u="sng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0070" y="703079"/>
            <a:ext cx="242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ρ</a:t>
            </a:r>
            <a:r>
              <a:rPr lang="en-US" altLang="ja-JP" dirty="0" smtClean="0"/>
              <a:t>=100ρ</a:t>
            </a:r>
            <a:r>
              <a:rPr lang="en-US" altLang="ja-JP" baseline="-25000" dirty="0" smtClean="0"/>
              <a:t>am</a:t>
            </a:r>
            <a:r>
              <a:rPr lang="en-US" altLang="ja-JP" dirty="0" smtClean="0"/>
              <a:t> , β=100</a:t>
            </a:r>
            <a:endParaRPr kumimoji="1" lang="ja-JP" altLang="en-US" baseline="-25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71532" y="696214"/>
            <a:ext cx="267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ρ</a:t>
            </a:r>
            <a:r>
              <a:rPr lang="en-US" altLang="ja-JP" dirty="0" smtClean="0"/>
              <a:t>=10</a:t>
            </a:r>
            <a:r>
              <a:rPr lang="en-US" altLang="ja-JP" baseline="30000" dirty="0" smtClean="0"/>
              <a:t>10</a:t>
            </a:r>
            <a:r>
              <a:rPr lang="en-US" altLang="ja-JP" dirty="0" smtClean="0"/>
              <a:t>ρ</a:t>
            </a:r>
            <a:r>
              <a:rPr lang="en-US" altLang="ja-JP" baseline="-25000" dirty="0" smtClean="0"/>
              <a:t>am </a:t>
            </a:r>
            <a:r>
              <a:rPr lang="en-US" altLang="ja-JP" dirty="0" smtClean="0"/>
              <a:t>, β=100</a:t>
            </a:r>
            <a:endParaRPr kumimoji="1" lang="ja-JP" altLang="en-US" baseline="-25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66645" y="3376423"/>
            <a:ext cx="238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ρ</a:t>
            </a:r>
            <a:r>
              <a:rPr lang="en-US" altLang="ja-JP" dirty="0" smtClean="0"/>
              <a:t>=100ρ</a:t>
            </a:r>
            <a:r>
              <a:rPr lang="en-US" altLang="ja-JP" baseline="-25000" dirty="0" smtClean="0"/>
              <a:t>am</a:t>
            </a:r>
            <a:r>
              <a:rPr lang="en-US" altLang="ja-JP" dirty="0" smtClean="0"/>
              <a:t> , β=10</a:t>
            </a:r>
            <a:endParaRPr kumimoji="1" lang="ja-JP" altLang="en-US" baseline="-25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38273" y="3376423"/>
            <a:ext cx="232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ρ</a:t>
            </a:r>
            <a:r>
              <a:rPr lang="en-US" altLang="ja-JP" dirty="0" smtClean="0"/>
              <a:t>=100ρ</a:t>
            </a:r>
            <a:r>
              <a:rPr lang="en-US" altLang="ja-JP" baseline="-25000" dirty="0" smtClean="0"/>
              <a:t>am</a:t>
            </a:r>
            <a:r>
              <a:rPr lang="en-US" altLang="ja-JP" dirty="0" smtClean="0"/>
              <a:t> , β=1</a:t>
            </a:r>
            <a:endParaRPr kumimoji="1" lang="ja-JP" altLang="en-US" baseline="-25000" dirty="0"/>
          </a:p>
        </p:txBody>
      </p:sp>
      <p:sp>
        <p:nvSpPr>
          <p:cNvPr id="10" name="フローチャート: 処理 9"/>
          <p:cNvSpPr/>
          <p:nvPr/>
        </p:nvSpPr>
        <p:spPr>
          <a:xfrm>
            <a:off x="774452" y="733055"/>
            <a:ext cx="2389372" cy="338555"/>
          </a:xfrm>
          <a:prstGeom prst="flowChart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: 処理 10"/>
          <p:cNvSpPr/>
          <p:nvPr/>
        </p:nvSpPr>
        <p:spPr>
          <a:xfrm>
            <a:off x="4946080" y="715601"/>
            <a:ext cx="2350832" cy="338555"/>
          </a:xfrm>
          <a:prstGeom prst="flowChart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ローチャート: 処理 11"/>
          <p:cNvSpPr/>
          <p:nvPr/>
        </p:nvSpPr>
        <p:spPr>
          <a:xfrm>
            <a:off x="866644" y="3391811"/>
            <a:ext cx="2386619" cy="338555"/>
          </a:xfrm>
          <a:prstGeom prst="flowChart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ローチャート: 処理 12"/>
          <p:cNvSpPr/>
          <p:nvPr/>
        </p:nvSpPr>
        <p:spPr>
          <a:xfrm>
            <a:off x="4946080" y="3391811"/>
            <a:ext cx="2350832" cy="338555"/>
          </a:xfrm>
          <a:prstGeom prst="flowChart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" y="1179053"/>
            <a:ext cx="2236467" cy="223646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95" y="1179053"/>
            <a:ext cx="2284987" cy="228498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" y="4035552"/>
            <a:ext cx="2304734" cy="230473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96" y="4035552"/>
            <a:ext cx="2405518" cy="240551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14" y="4020163"/>
            <a:ext cx="2246518" cy="224651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75" y="3938344"/>
            <a:ext cx="2401942" cy="240194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80" y="1200751"/>
            <a:ext cx="2193070" cy="219307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887" y="1131932"/>
            <a:ext cx="2342077" cy="234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718560" y="183100"/>
            <a:ext cx="143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u="sng" dirty="0" smtClean="0"/>
              <a:t>まと</a:t>
            </a:r>
            <a:r>
              <a:rPr lang="ja-JP" altLang="en-US" sz="3200" b="1" u="sng" dirty="0"/>
              <a:t>め</a:t>
            </a:r>
            <a:endParaRPr kumimoji="1" lang="ja-JP" altLang="en-US" sz="3200" b="1" u="sng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1792" y="908524"/>
            <a:ext cx="6912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・</a:t>
            </a:r>
            <a:r>
              <a:rPr kumimoji="1" lang="en-US" altLang="ja-JP" sz="2800" b="1" u="sng" dirty="0" smtClean="0"/>
              <a:t>Clump</a:t>
            </a:r>
            <a:r>
              <a:rPr kumimoji="1" lang="ja-JP" altLang="en-US" sz="2800" b="1" u="sng" dirty="0" smtClean="0"/>
              <a:t>が</a:t>
            </a:r>
            <a:r>
              <a:rPr kumimoji="1" lang="en-US" altLang="ja-JP" sz="2800" b="1" u="sng" dirty="0" smtClean="0"/>
              <a:t>1</a:t>
            </a:r>
            <a:r>
              <a:rPr lang="ja-JP" altLang="en-US" sz="2800" b="1" u="sng" dirty="0"/>
              <a:t>個</a:t>
            </a:r>
            <a:r>
              <a:rPr kumimoji="1" lang="ja-JP" altLang="en-US" sz="2800" b="1" u="sng" dirty="0" smtClean="0"/>
              <a:t>のとき</a:t>
            </a:r>
            <a:endParaRPr kumimoji="1" lang="en-US" altLang="ja-JP" sz="2800" b="1" u="sng" dirty="0" smtClean="0"/>
          </a:p>
          <a:p>
            <a:r>
              <a:rPr lang="ja-JP" altLang="en-US" sz="2800" b="1" dirty="0"/>
              <a:t>　</a:t>
            </a:r>
            <a:r>
              <a:rPr lang="ja-JP" altLang="en-US" sz="2800" b="1" dirty="0" smtClean="0"/>
              <a:t>正面からぶつかると</a:t>
            </a:r>
            <a:r>
              <a:rPr lang="en-US" altLang="ja-JP" sz="2800" b="1" dirty="0" smtClean="0"/>
              <a:t>clump</a:t>
            </a:r>
            <a:r>
              <a:rPr lang="ja-JP" altLang="en-US" sz="2800" b="1" dirty="0" smtClean="0"/>
              <a:t>が壊れた</a:t>
            </a:r>
            <a:endParaRPr lang="en-US" altLang="ja-JP" sz="2800" b="1" dirty="0" smtClean="0"/>
          </a:p>
          <a:p>
            <a:r>
              <a:rPr lang="ja-JP" altLang="en-US" sz="2800" b="1" dirty="0" smtClean="0"/>
              <a:t>　少しずらすと</a:t>
            </a:r>
            <a:r>
              <a:rPr lang="en-US" altLang="ja-JP" sz="2800" b="1" dirty="0" smtClean="0"/>
              <a:t>jet</a:t>
            </a:r>
            <a:r>
              <a:rPr lang="ja-JP" altLang="en-US" sz="2800" b="1" dirty="0" smtClean="0"/>
              <a:t>の先端が揺らいだ</a:t>
            </a:r>
            <a:endParaRPr lang="en-US" altLang="ja-JP" sz="2800" b="1" dirty="0" smtClean="0"/>
          </a:p>
          <a:p>
            <a:r>
              <a:rPr lang="ja-JP" altLang="en-US" sz="2800" b="1" dirty="0" smtClean="0"/>
              <a:t>　密度を高くすると壊れずにすり抜けた</a:t>
            </a:r>
            <a:endParaRPr kumimoji="1" lang="ja-JP" altLang="en-US" sz="28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1792" y="2999785"/>
            <a:ext cx="6912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・</a:t>
            </a:r>
            <a:r>
              <a:rPr kumimoji="1" lang="en-US" altLang="ja-JP" sz="2800" b="1" u="sng" dirty="0" smtClean="0"/>
              <a:t>Clump</a:t>
            </a:r>
            <a:r>
              <a:rPr kumimoji="1" lang="ja-JP" altLang="en-US" sz="2800" b="1" u="sng" dirty="0" smtClean="0"/>
              <a:t>が</a:t>
            </a:r>
            <a:r>
              <a:rPr kumimoji="1" lang="en-US" altLang="ja-JP" sz="2800" b="1" u="sng" dirty="0" smtClean="0"/>
              <a:t>3</a:t>
            </a:r>
            <a:r>
              <a:rPr lang="ja-JP" altLang="en-US" sz="2800" b="1" u="sng" dirty="0"/>
              <a:t>個</a:t>
            </a:r>
            <a:r>
              <a:rPr kumimoji="1" lang="ja-JP" altLang="en-US" sz="2800" b="1" u="sng" dirty="0" smtClean="0"/>
              <a:t>のとき</a:t>
            </a:r>
            <a:endParaRPr kumimoji="1" lang="en-US" altLang="ja-JP" sz="2800" b="1" u="sng" dirty="0" smtClean="0"/>
          </a:p>
          <a:p>
            <a:r>
              <a:rPr lang="ja-JP" altLang="en-US" sz="2800" b="1" dirty="0"/>
              <a:t>　</a:t>
            </a:r>
            <a:r>
              <a:rPr lang="en-US" altLang="ja-JP" sz="2800" b="1" dirty="0" smtClean="0"/>
              <a:t>Jet</a:t>
            </a:r>
            <a:r>
              <a:rPr lang="ja-JP" altLang="en-US" sz="2800" b="1" dirty="0" smtClean="0"/>
              <a:t>は揺れながら</a:t>
            </a:r>
            <a:r>
              <a:rPr lang="en-US" altLang="ja-JP" sz="2800" b="1" dirty="0" smtClean="0"/>
              <a:t>clump</a:t>
            </a:r>
            <a:r>
              <a:rPr lang="ja-JP" altLang="en-US" sz="2800" b="1" dirty="0" smtClean="0"/>
              <a:t>間をすり抜けた</a:t>
            </a:r>
            <a:endParaRPr lang="en-US" altLang="ja-JP" sz="2800" b="1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1792" y="4272790"/>
            <a:ext cx="8695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・</a:t>
            </a:r>
            <a:r>
              <a:rPr kumimoji="1" lang="en-US" altLang="ja-JP" sz="2800" b="1" u="sng" dirty="0" smtClean="0"/>
              <a:t>Clump</a:t>
            </a:r>
            <a:r>
              <a:rPr kumimoji="1" lang="ja-JP" altLang="en-US" sz="2800" b="1" u="sng" dirty="0" smtClean="0"/>
              <a:t>が</a:t>
            </a:r>
            <a:r>
              <a:rPr kumimoji="1" lang="en-US" altLang="ja-JP" sz="2800" b="1" u="sng" dirty="0" smtClean="0"/>
              <a:t>20</a:t>
            </a:r>
            <a:r>
              <a:rPr lang="ja-JP" altLang="en-US" sz="2800" b="1" u="sng" dirty="0"/>
              <a:t>個</a:t>
            </a:r>
            <a:r>
              <a:rPr kumimoji="1" lang="ja-JP" altLang="en-US" sz="2800" b="1" u="sng" dirty="0" smtClean="0"/>
              <a:t>のとき</a:t>
            </a:r>
            <a:endParaRPr kumimoji="1" lang="en-US" altLang="ja-JP" sz="2800" b="1" u="sng" dirty="0" smtClean="0"/>
          </a:p>
          <a:p>
            <a:r>
              <a:rPr lang="ja-JP" altLang="en-US" sz="2800" b="1" dirty="0"/>
              <a:t>　</a:t>
            </a:r>
            <a:r>
              <a:rPr lang="ja-JP" altLang="en-US" sz="2800" b="1" dirty="0" smtClean="0"/>
              <a:t>磁場を強くすると</a:t>
            </a:r>
            <a:r>
              <a:rPr lang="en-US" altLang="ja-JP" sz="2800" b="1" dirty="0" smtClean="0"/>
              <a:t>cocoon</a:t>
            </a:r>
            <a:r>
              <a:rPr lang="ja-JP" altLang="en-US" sz="2800" b="1" dirty="0" smtClean="0"/>
              <a:t>の部分が閉じ込められた</a:t>
            </a:r>
            <a:endParaRPr lang="en-US" altLang="ja-JP" sz="2800" b="1" dirty="0" smtClean="0"/>
          </a:p>
          <a:p>
            <a:r>
              <a:rPr lang="ja-JP" altLang="en-US" sz="2800" b="1" dirty="0"/>
              <a:t>　</a:t>
            </a:r>
            <a:r>
              <a:rPr lang="ja-JP" altLang="en-US" sz="2800" b="1" dirty="0" smtClean="0"/>
              <a:t>密度を上げると</a:t>
            </a:r>
            <a:r>
              <a:rPr lang="en-US" altLang="ja-JP" sz="2800" b="1" dirty="0" smtClean="0"/>
              <a:t>jet</a:t>
            </a:r>
            <a:r>
              <a:rPr lang="ja-JP" altLang="en-US" sz="2800" b="1" dirty="0" smtClean="0"/>
              <a:t>は</a:t>
            </a:r>
            <a:r>
              <a:rPr lang="en-US" altLang="ja-JP" sz="2800" b="1" dirty="0" smtClean="0"/>
              <a:t>clump</a:t>
            </a:r>
            <a:r>
              <a:rPr lang="ja-JP" altLang="en-US" sz="2800" b="1" dirty="0" smtClean="0"/>
              <a:t>間をすり抜けた</a:t>
            </a:r>
            <a:endParaRPr lang="en-US" altLang="ja-JP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91773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59853" y="208901"/>
            <a:ext cx="153258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+mj-ea"/>
                <a:ea typeface="+mj-ea"/>
              </a:rPr>
              <a:t>自己紹介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9853" y="2752134"/>
            <a:ext cx="153258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+mn-ea"/>
              </a:rPr>
              <a:t>研究内容</a:t>
            </a:r>
            <a:endParaRPr kumimoji="1" lang="ja-JP" altLang="en-US" sz="2400" dirty="0">
              <a:latin typeface="+mn-ea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717442" y="270456"/>
            <a:ext cx="4826357" cy="1768314"/>
            <a:chOff x="2537138" y="256200"/>
            <a:chExt cx="4826357" cy="1768314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3686577" y="1316628"/>
              <a:ext cx="3676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/>
                <a:t>広島大学大学院　理学研究科　１年　クォーク物理学研究室</a:t>
              </a:r>
              <a:endParaRPr kumimoji="1" lang="ja-JP" altLang="en-US" sz="2000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2920284" y="1316628"/>
              <a:ext cx="766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所属</a:t>
              </a:r>
              <a:endParaRPr kumimoji="1" lang="ja-JP" altLang="en-US" sz="2000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920284" y="256200"/>
              <a:ext cx="766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/>
                <a:t>名前</a:t>
              </a:r>
              <a:endParaRPr kumimoji="1" lang="ja-JP" altLang="en-US" sz="20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662759" y="272637"/>
              <a:ext cx="17245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 smtClean="0"/>
                <a:t>星野 達也</a:t>
              </a:r>
              <a:endParaRPr kumimoji="1" lang="ja-JP" altLang="en-US" sz="20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537138" y="786414"/>
              <a:ext cx="15325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 smtClean="0"/>
                <a:t>指導</a:t>
              </a:r>
              <a:r>
                <a:rPr lang="ja-JP" altLang="en-US" sz="2000" dirty="0"/>
                <a:t>教員</a:t>
              </a:r>
              <a:endParaRPr kumimoji="1" lang="ja-JP" altLang="en-US" sz="20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629146" y="786414"/>
              <a:ext cx="1791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 smtClean="0"/>
                <a:t>三好 隆博先生</a:t>
              </a:r>
              <a:endParaRPr kumimoji="1" lang="ja-JP" altLang="en-US" sz="2000" dirty="0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3257548" y="2782911"/>
            <a:ext cx="3623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惑星磁気圏シミュレーション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10181" y="3907815"/>
            <a:ext cx="435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太陽風による地球の磁場の影響を</a:t>
            </a:r>
            <a:r>
              <a:rPr lang="ja-JP" altLang="en-US" dirty="0"/>
              <a:t>考慮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6" y="3812562"/>
            <a:ext cx="3976214" cy="2931038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595339" y="60972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u="sng" dirty="0" smtClean="0">
                <a:solidFill>
                  <a:schemeClr val="accent5">
                    <a:lumMod val="75000"/>
                  </a:schemeClr>
                </a:solidFill>
              </a:rPr>
              <a:t>http://www.isas.ac.jp/j/forefront/2010/miyashita/image/fig_01.jpg</a:t>
            </a:r>
            <a:endParaRPr lang="ja-JP" altLang="en-US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09450" y="4461814"/>
            <a:ext cx="3855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磁気圏に比べて電離圏がかなり薄い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09450" y="5093415"/>
            <a:ext cx="364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磁気圏のモデル化を目指す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464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78" y="77990"/>
            <a:ext cx="4818922" cy="261426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27802" y="345056"/>
            <a:ext cx="4975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ジェット噴出のシミュレーション</a:t>
            </a:r>
            <a:endParaRPr kumimoji="1" lang="ja-JP" altLang="en-US" sz="2400" dirty="0"/>
          </a:p>
        </p:txBody>
      </p:sp>
      <p:sp>
        <p:nvSpPr>
          <p:cNvPr id="4" name="正方形/長方形 3"/>
          <p:cNvSpPr/>
          <p:nvPr/>
        </p:nvSpPr>
        <p:spPr>
          <a:xfrm>
            <a:off x="4578284" y="2174053"/>
            <a:ext cx="4761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u="sng" dirty="0" smtClean="0">
                <a:solidFill>
                  <a:schemeClr val="accent5">
                    <a:lumMod val="75000"/>
                  </a:schemeClr>
                </a:solidFill>
              </a:rPr>
              <a:t>http://www.wakayama-u.ac.jp/~atomita/class/CosmicSpectra/glossary/agn.jpg</a:t>
            </a:r>
            <a:endParaRPr lang="ja-JP" altLang="en-US" sz="16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2694" y="1005737"/>
            <a:ext cx="343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ジェット伝搬のダイナミクスと、ジェットの構造を調べる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77638" y="2135093"/>
            <a:ext cx="424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シミュレーションモデル</a:t>
            </a:r>
            <a:endParaRPr kumimoji="1" lang="ja-JP" altLang="en-US" sz="24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4111"/>
            <a:ext cx="3335628" cy="3763815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3335628" y="61402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u="sng" dirty="0" smtClean="0">
                <a:solidFill>
                  <a:schemeClr val="accent5">
                    <a:lumMod val="75000"/>
                  </a:schemeClr>
                </a:solidFill>
              </a:rPr>
              <a:t>http://www.astro.phys.s.chiba-u.ac.jp/cans/doc/_images/jet_model.png</a:t>
            </a:r>
            <a:endParaRPr lang="ja-JP" altLang="en-US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51559" y="2971154"/>
            <a:ext cx="570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X</a:t>
            </a:r>
            <a:r>
              <a:rPr kumimoji="1" lang="ja-JP" altLang="en-US" dirty="0" smtClean="0"/>
              <a:t>軸：ジェットノズル外はミラー、ジェット内は固定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29304" y="2914697"/>
            <a:ext cx="425489" cy="374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/>
              <a:t>ｙ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84147" y="2663997"/>
            <a:ext cx="160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境界条件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121993" y="2755900"/>
            <a:ext cx="160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円筒座標系（軸対称）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91978" y="3268737"/>
            <a:ext cx="511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y</a:t>
            </a:r>
            <a:r>
              <a:rPr kumimoji="1" lang="ja-JP" altLang="en-US" dirty="0" smtClean="0"/>
              <a:t>軸：</a:t>
            </a:r>
            <a:r>
              <a:rPr lang="ja-JP" altLang="en-US" dirty="0"/>
              <a:t>対称</a:t>
            </a:r>
            <a:r>
              <a:rPr lang="ja-JP" altLang="en-US" dirty="0" smtClean="0"/>
              <a:t>境界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76261" y="3621122"/>
            <a:ext cx="500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計算領域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91978" y="3901758"/>
            <a:ext cx="328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0&lt;x&lt;20, 0&lt;y&lt;90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15670" y="4235566"/>
            <a:ext cx="500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規格化定数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99604" y="4516202"/>
            <a:ext cx="60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長さ：ジェットの半径　速度：ジェット外媒質での音速　</a:t>
            </a:r>
            <a:endParaRPr lang="en-US" altLang="ja-JP" dirty="0" smtClean="0"/>
          </a:p>
          <a:p>
            <a:r>
              <a:rPr lang="ja-JP" altLang="en-US" dirty="0" smtClean="0"/>
              <a:t>時間：長さ</a:t>
            </a:r>
            <a:r>
              <a:rPr lang="en-US" altLang="ja-JP" dirty="0" smtClean="0"/>
              <a:t>/</a:t>
            </a:r>
            <a:r>
              <a:rPr lang="ja-JP" altLang="en-US" dirty="0" smtClean="0"/>
              <a:t>速度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35627" y="5353888"/>
            <a:ext cx="478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ジェットにトロイダル磁場を</a:t>
            </a:r>
            <a:endParaRPr kumimoji="1" lang="en-US" altLang="ja-JP" dirty="0" smtClean="0"/>
          </a:p>
          <a:p>
            <a:r>
              <a:rPr kumimoji="1" lang="ja-JP" altLang="en-US" dirty="0" smtClean="0"/>
              <a:t>周期的に反転させて与える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5429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/>
          <a:srcRect l="10397" t="23283" r="4979" b="6069"/>
          <a:stretch/>
        </p:blipFill>
        <p:spPr>
          <a:xfrm>
            <a:off x="0" y="1123406"/>
            <a:ext cx="3786773" cy="5377218"/>
          </a:xfrm>
          <a:prstGeom prst="rect">
            <a:avLst/>
          </a:prstGeom>
        </p:spPr>
      </p:pic>
      <p:cxnSp>
        <p:nvCxnSpPr>
          <p:cNvPr id="23" name="直線矢印コネクタ 22"/>
          <p:cNvCxnSpPr/>
          <p:nvPr/>
        </p:nvCxnSpPr>
        <p:spPr>
          <a:xfrm flipH="1">
            <a:off x="1492022" y="4097515"/>
            <a:ext cx="2059006" cy="541321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 flipV="1">
            <a:off x="1492022" y="2899554"/>
            <a:ext cx="1857802" cy="24434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1521726" y="2119692"/>
            <a:ext cx="2059006" cy="541321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0735" t="23483" r="3964" b="5472"/>
          <a:stretch/>
        </p:blipFill>
        <p:spPr>
          <a:xfrm>
            <a:off x="5223882" y="1279220"/>
            <a:ext cx="3810935" cy="5398825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4776717" y="2119693"/>
            <a:ext cx="1944805" cy="620976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4602909" y="2740669"/>
            <a:ext cx="2006019" cy="293425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5076968" y="4412517"/>
            <a:ext cx="1644554" cy="593679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978760" y="1888859"/>
            <a:ext cx="25991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Forward shock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60309" y="2656548"/>
            <a:ext cx="22481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Reverse</a:t>
            </a:r>
            <a:r>
              <a:rPr kumimoji="1" lang="en-US" altLang="ja-JP" sz="2400" dirty="0" smtClean="0"/>
              <a:t> shock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51881" y="3912899"/>
            <a:ext cx="209854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err="1" smtClean="0"/>
              <a:t>Recollimation</a:t>
            </a:r>
            <a:r>
              <a:rPr kumimoji="1" lang="en-US" altLang="ja-JP" sz="2400" dirty="0" smtClean="0"/>
              <a:t> shock</a:t>
            </a:r>
            <a:endParaRPr kumimoji="1" lang="ja-JP" altLang="en-US" sz="2400" dirty="0"/>
          </a:p>
        </p:txBody>
      </p:sp>
      <p:cxnSp>
        <p:nvCxnSpPr>
          <p:cNvPr id="3" name="曲線コネクタ 2"/>
          <p:cNvCxnSpPr/>
          <p:nvPr/>
        </p:nvCxnSpPr>
        <p:spPr>
          <a:xfrm rot="16200000" flipV="1">
            <a:off x="950992" y="3406809"/>
            <a:ext cx="370959" cy="165460"/>
          </a:xfrm>
          <a:prstGeom prst="curvedConnector3">
            <a:avLst>
              <a:gd name="adj1" fmla="val 25424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曲線コネクタ 20"/>
          <p:cNvCxnSpPr/>
          <p:nvPr/>
        </p:nvCxnSpPr>
        <p:spPr>
          <a:xfrm rot="5400000" flipH="1" flipV="1">
            <a:off x="1250700" y="3554199"/>
            <a:ext cx="1009120" cy="206200"/>
          </a:xfrm>
          <a:prstGeom prst="curvedConnector3">
            <a:avLst>
              <a:gd name="adj1" fmla="val 13888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曲線コネクタ 23"/>
          <p:cNvCxnSpPr/>
          <p:nvPr/>
        </p:nvCxnSpPr>
        <p:spPr>
          <a:xfrm rot="16200000" flipV="1">
            <a:off x="6340719" y="3543806"/>
            <a:ext cx="370959" cy="165460"/>
          </a:xfrm>
          <a:prstGeom prst="curvedConnector3">
            <a:avLst>
              <a:gd name="adj1" fmla="val 25424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曲線コネクタ 24"/>
          <p:cNvCxnSpPr/>
          <p:nvPr/>
        </p:nvCxnSpPr>
        <p:spPr>
          <a:xfrm rot="5400000" flipH="1" flipV="1">
            <a:off x="6354383" y="3720737"/>
            <a:ext cx="1009120" cy="206200"/>
          </a:xfrm>
          <a:prstGeom prst="curvedConnector3">
            <a:avLst>
              <a:gd name="adj1" fmla="val 13888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978760" y="135590"/>
            <a:ext cx="324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シミュ</a:t>
            </a:r>
            <a:r>
              <a:rPr kumimoji="1" lang="ja-JP" altLang="en-US" sz="2400" dirty="0" smtClean="0"/>
              <a:t>レーション結果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00848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l="12064" t="23394" r="4436" b="6666"/>
          <a:stretch/>
        </p:blipFill>
        <p:spPr>
          <a:xfrm>
            <a:off x="100272" y="463413"/>
            <a:ext cx="2194061" cy="312585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9719" t="20895" r="3289" b="7861"/>
          <a:stretch/>
        </p:blipFill>
        <p:spPr>
          <a:xfrm>
            <a:off x="6716559" y="222876"/>
            <a:ext cx="2375072" cy="330846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11411" t="22886" r="5319" b="5870"/>
          <a:stretch/>
        </p:blipFill>
        <p:spPr>
          <a:xfrm>
            <a:off x="4496760" y="346039"/>
            <a:ext cx="2248032" cy="327152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/>
          <a:srcRect l="11412" t="22885" r="4642" b="6070"/>
          <a:stretch/>
        </p:blipFill>
        <p:spPr>
          <a:xfrm>
            <a:off x="2324357" y="346039"/>
            <a:ext cx="2260562" cy="325411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716559" y="62930"/>
            <a:ext cx="255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磁場</a:t>
            </a:r>
            <a:r>
              <a:rPr lang="ja-JP" altLang="en-US" dirty="0" smtClean="0"/>
              <a:t>なし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38503" y="62930"/>
            <a:ext cx="255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トロイダル磁場あり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60744" y="83199"/>
            <a:ext cx="255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縦</a:t>
            </a:r>
            <a:r>
              <a:rPr lang="ja-JP" altLang="en-US" dirty="0" smtClean="0"/>
              <a:t>磁場あり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17529" y="98588"/>
            <a:ext cx="2552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/>
              <a:t>縦</a:t>
            </a:r>
            <a:r>
              <a:rPr lang="ja-JP" altLang="en-US" sz="1600" dirty="0" smtClean="0"/>
              <a:t>磁場・トロイダル磁場あり</a:t>
            </a:r>
            <a:endParaRPr kumimoji="1" lang="ja-JP" altLang="en-US" sz="16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/>
          <a:srcRect l="27964" t="9814" r="38439" b="3764"/>
          <a:stretch/>
        </p:blipFill>
        <p:spPr>
          <a:xfrm>
            <a:off x="6810132" y="3531342"/>
            <a:ext cx="2311523" cy="332665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/>
          <a:srcRect l="27653" t="10551" r="38539" b="4249"/>
          <a:stretch/>
        </p:blipFill>
        <p:spPr>
          <a:xfrm>
            <a:off x="4407982" y="3589272"/>
            <a:ext cx="2308577" cy="325503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8"/>
          <a:srcRect l="27805" t="10120" r="38481" b="4010"/>
          <a:stretch/>
        </p:blipFill>
        <p:spPr>
          <a:xfrm>
            <a:off x="2187419" y="3545039"/>
            <a:ext cx="2324885" cy="331296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/>
          <a:srcRect l="28180" t="10621" r="37732" b="3676"/>
          <a:stretch/>
        </p:blipFill>
        <p:spPr>
          <a:xfrm>
            <a:off x="-13410" y="3615543"/>
            <a:ext cx="2305184" cy="32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42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03B2600-77D2-44E7-8ED5-8D795389A731}"/>
              </a:ext>
            </a:extLst>
          </p:cNvPr>
          <p:cNvSpPr/>
          <p:nvPr/>
        </p:nvSpPr>
        <p:spPr>
          <a:xfrm>
            <a:off x="0" y="0"/>
            <a:ext cx="9144000" cy="83450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自己紹介</a:t>
            </a:r>
            <a:endParaRPr lang="ja-JP" alt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游ゴシック Medium" panose="020B05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676917-E3E6-49CB-99FE-255612E7218C}"/>
              </a:ext>
            </a:extLst>
          </p:cNvPr>
          <p:cNvSpPr/>
          <p:nvPr/>
        </p:nvSpPr>
        <p:spPr>
          <a:xfrm>
            <a:off x="0" y="834503"/>
            <a:ext cx="9144000" cy="241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5ADF5D-11E1-41E2-92B2-9A507DD26139}"/>
              </a:ext>
            </a:extLst>
          </p:cNvPr>
          <p:cNvSpPr/>
          <p:nvPr/>
        </p:nvSpPr>
        <p:spPr>
          <a:xfrm>
            <a:off x="0" y="6496049"/>
            <a:ext cx="9144000" cy="361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9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38" name="コンテンツ プレースホルダー 2">
            <a:extLst>
              <a:ext uri="{FF2B5EF4-FFF2-40B4-BE49-F238E27FC236}">
                <a16:creationId xmlns:a16="http://schemas.microsoft.com/office/drawing/2014/main" id="{6D7B5DC4-FFD8-4B55-ABF3-F69866DD8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氏名：小野 宏次朗</a:t>
            </a:r>
            <a:endParaRPr lang="en-US" altLang="ja-JP" sz="2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学年：修士課程</a:t>
            </a:r>
            <a:r>
              <a:rPr lang="en-US" altLang="ja-JP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</a:t>
            </a:r>
            <a:r>
              <a:rPr lang="ja-JP" altLang="en-US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</a:t>
            </a:r>
            <a:endParaRPr lang="en-US" altLang="ja-JP" sz="2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所属：九州大学大学院 宇宙物理理論研究室</a:t>
            </a:r>
            <a:endParaRPr lang="en-US" altLang="ja-JP" sz="2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endParaRPr lang="en-US" altLang="ja-JP" sz="2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「マイクロクェーサー</a:t>
            </a:r>
            <a:r>
              <a:rPr lang="en-US" altLang="ja-JP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SS433</a:t>
            </a:r>
            <a:r>
              <a:rPr lang="ja-JP" altLang="en-US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と超新星残骸</a:t>
            </a:r>
            <a:r>
              <a:rPr lang="en-US" altLang="ja-JP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W50</a:t>
            </a:r>
            <a:r>
              <a:rPr lang="ja-JP" altLang="en-US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</a:t>
            </a:r>
            <a:endParaRPr lang="en-US" altLang="ja-JP" sz="2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相互作用のシミュレーション」</a:t>
            </a:r>
            <a:endParaRPr lang="en-US" altLang="ja-JP" sz="2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11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03B2600-77D2-44E7-8ED5-8D795389A731}"/>
              </a:ext>
            </a:extLst>
          </p:cNvPr>
          <p:cNvSpPr/>
          <p:nvPr/>
        </p:nvSpPr>
        <p:spPr>
          <a:xfrm>
            <a:off x="0" y="0"/>
            <a:ext cx="9144000" cy="83450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SS433 / W50</a:t>
            </a:r>
            <a:r>
              <a:rPr lang="ja-JP" alt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系</a:t>
            </a:r>
            <a:endParaRPr lang="ja-JP" alt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游ゴシック Medium" panose="020B05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676917-E3E6-49CB-99FE-255612E7218C}"/>
              </a:ext>
            </a:extLst>
          </p:cNvPr>
          <p:cNvSpPr/>
          <p:nvPr/>
        </p:nvSpPr>
        <p:spPr>
          <a:xfrm>
            <a:off x="0" y="834503"/>
            <a:ext cx="9144000" cy="241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5ADF5D-11E1-41E2-92B2-9A507DD26139}"/>
              </a:ext>
            </a:extLst>
          </p:cNvPr>
          <p:cNvSpPr/>
          <p:nvPr/>
        </p:nvSpPr>
        <p:spPr>
          <a:xfrm>
            <a:off x="0" y="6496049"/>
            <a:ext cx="9144000" cy="361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9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215255" y="1235412"/>
            <a:ext cx="6117439" cy="3248049"/>
            <a:chOff x="4068345" y="6290396"/>
            <a:chExt cx="7145371" cy="3780247"/>
          </a:xfrm>
        </p:grpSpPr>
        <p:pic>
          <p:nvPicPr>
            <p:cNvPr id="35" name="図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23" t="4613" b="7077"/>
            <a:stretch/>
          </p:blipFill>
          <p:spPr>
            <a:xfrm>
              <a:off x="4068345" y="6290396"/>
              <a:ext cx="7145371" cy="3780247"/>
            </a:xfrm>
            <a:prstGeom prst="rect">
              <a:avLst/>
            </a:prstGeom>
          </p:spPr>
        </p:pic>
        <p:sp>
          <p:nvSpPr>
            <p:cNvPr id="36" name="正方形/長方形 35"/>
            <p:cNvSpPr/>
            <p:nvPr/>
          </p:nvSpPr>
          <p:spPr>
            <a:xfrm>
              <a:off x="4319256" y="9140808"/>
              <a:ext cx="965211" cy="45162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500" dirty="0">
                  <a:solidFill>
                    <a:schemeClr val="tx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東部</a:t>
              </a: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9986597" y="9166066"/>
              <a:ext cx="956444" cy="45162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500" dirty="0">
                  <a:solidFill>
                    <a:schemeClr val="tx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西</a:t>
              </a:r>
              <a:r>
                <a:rPr kumimoji="1" lang="ja-JP" altLang="en-US" sz="2500" dirty="0">
                  <a:solidFill>
                    <a:schemeClr val="tx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部</a:t>
              </a: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A1F111E-D922-452A-9E36-B96AAF639564}"/>
              </a:ext>
            </a:extLst>
          </p:cNvPr>
          <p:cNvSpPr txBox="1"/>
          <p:nvPr/>
        </p:nvSpPr>
        <p:spPr>
          <a:xfrm>
            <a:off x="6177064" y="2208179"/>
            <a:ext cx="2966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銀河面付近に位置</a:t>
            </a:r>
            <a:endParaRPr kumimoji="1"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kumimoji="1"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 →背景銀河の密度勾配</a:t>
            </a:r>
            <a:endParaRPr kumimoji="1"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endParaRPr kumimoji="1"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・東西のローブの比</a:t>
            </a:r>
            <a:endParaRPr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</a:t>
            </a:r>
            <a:endParaRPr lang="en-US" altLang="ja-JP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→非対称</a:t>
            </a:r>
          </a:p>
          <a:p>
            <a:endParaRPr kumimoji="1" lang="ja-JP" altLang="en-US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32CF9DD-A27E-4360-ABE4-644387E059B8}"/>
              </a:ext>
            </a:extLst>
          </p:cNvPr>
          <p:cNvGrpSpPr/>
          <p:nvPr/>
        </p:nvGrpSpPr>
        <p:grpSpPr>
          <a:xfrm>
            <a:off x="625958" y="2788968"/>
            <a:ext cx="8324041" cy="3279328"/>
            <a:chOff x="625958" y="2788968"/>
            <a:chExt cx="8324041" cy="3279328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1685450" y="5668186"/>
              <a:ext cx="2872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SS433</a:t>
              </a:r>
              <a:r>
                <a:rPr kumimoji="1" lang="ja-JP" altLang="en-US" sz="20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の歳差ジェット</a:t>
              </a:r>
            </a:p>
          </p:txBody>
        </p:sp>
        <p:pic>
          <p:nvPicPr>
            <p:cNvPr id="58" name="Picture 4" descr="\begin{align*}&#10; v_\mathrm{jet} =  0.2647c&#10;\end{align*}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399" y="4961107"/>
              <a:ext cx="1790600" cy="291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" descr="\begin{align*}&#10; \theta_\mathrm{prec} =  20^\circ.92&#10;\end{align*}">
              <a:extLst>
                <a:ext uri="{FF2B5EF4-FFF2-40B4-BE49-F238E27FC236}">
                  <a16:creationId xmlns:a16="http://schemas.microsoft.com/office/drawing/2014/main" id="{1DC237C3-7F40-43C7-9E44-E05B954D0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0192" y="5379395"/>
              <a:ext cx="1686504" cy="291830"/>
            </a:xfrm>
            <a:prstGeom prst="rect">
              <a:avLst/>
            </a:prstGeom>
            <a:solidFill>
              <a:schemeClr val="bg1"/>
            </a:solidFill>
            <a:extLst/>
          </p:spPr>
        </p:pic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2E9E342E-7380-4ED1-9E9B-1B287CB62E19}"/>
                </a:ext>
              </a:extLst>
            </p:cNvPr>
            <p:cNvGrpSpPr/>
            <p:nvPr/>
          </p:nvGrpSpPr>
          <p:grpSpPr>
            <a:xfrm>
              <a:off x="625958" y="2788968"/>
              <a:ext cx="4490791" cy="2860767"/>
              <a:chOff x="625958" y="2788968"/>
              <a:chExt cx="4490791" cy="2860767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7C8B9D34-8B34-4041-9684-C0AE1DC53E21}"/>
                  </a:ext>
                </a:extLst>
              </p:cNvPr>
              <p:cNvGrpSpPr/>
              <p:nvPr/>
            </p:nvGrpSpPr>
            <p:grpSpPr>
              <a:xfrm>
                <a:off x="625958" y="2788968"/>
                <a:ext cx="4490791" cy="2860767"/>
                <a:chOff x="625958" y="2788968"/>
                <a:chExt cx="4490791" cy="2860767"/>
              </a:xfrm>
            </p:grpSpPr>
            <p:grpSp>
              <p:nvGrpSpPr>
                <p:cNvPr id="26" name="グループ化 25"/>
                <p:cNvGrpSpPr/>
                <p:nvPr/>
              </p:nvGrpSpPr>
              <p:grpSpPr>
                <a:xfrm>
                  <a:off x="1407603" y="2788968"/>
                  <a:ext cx="3202812" cy="2860767"/>
                  <a:chOff x="5340667" y="8594440"/>
                  <a:chExt cx="3603819" cy="3207424"/>
                </a:xfrm>
              </p:grpSpPr>
              <p:pic>
                <p:nvPicPr>
                  <p:cNvPr id="28" name="図 27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40667" y="9764209"/>
                    <a:ext cx="3603819" cy="2037655"/>
                  </a:xfrm>
                  <a:prstGeom prst="rect">
                    <a:avLst/>
                  </a:prstGeom>
                </p:spPr>
              </p:pic>
              <p:grpSp>
                <p:nvGrpSpPr>
                  <p:cNvPr id="29" name="グループ化 28"/>
                  <p:cNvGrpSpPr/>
                  <p:nvPr/>
                </p:nvGrpSpPr>
                <p:grpSpPr>
                  <a:xfrm>
                    <a:off x="5354874" y="8594440"/>
                    <a:ext cx="3568269" cy="1170206"/>
                    <a:chOff x="5617875" y="8044647"/>
                    <a:chExt cx="3568269" cy="1170206"/>
                  </a:xfrm>
                </p:grpSpPr>
                <p:cxnSp>
                  <p:nvCxnSpPr>
                    <p:cNvPr id="30" name="直線コネクタ 29"/>
                    <p:cNvCxnSpPr>
                      <a:cxnSpLocks/>
                    </p:cNvCxnSpPr>
                    <p:nvPr/>
                  </p:nvCxnSpPr>
                  <p:spPr>
                    <a:xfrm flipV="1">
                      <a:off x="5617875" y="8263761"/>
                      <a:ext cx="2406509" cy="940185"/>
                    </a:xfrm>
                    <a:prstGeom prst="line">
                      <a:avLst/>
                    </a:prstGeom>
                    <a:ln w="317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直線コネクタ 30"/>
                    <p:cNvCxnSpPr>
                      <a:cxnSpLocks/>
                    </p:cNvCxnSpPr>
                    <p:nvPr/>
                  </p:nvCxnSpPr>
                  <p:spPr>
                    <a:xfrm>
                      <a:off x="8328425" y="8275024"/>
                      <a:ext cx="857719" cy="939829"/>
                    </a:xfrm>
                    <a:prstGeom prst="line">
                      <a:avLst/>
                    </a:prstGeom>
                    <a:ln w="317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" name="正方形/長方形 31"/>
                    <p:cNvSpPr/>
                    <p:nvPr/>
                  </p:nvSpPr>
                  <p:spPr>
                    <a:xfrm>
                      <a:off x="8024385" y="8044647"/>
                      <a:ext cx="304040" cy="219113"/>
                    </a:xfrm>
                    <a:prstGeom prst="rect">
                      <a:avLst/>
                    </a:prstGeom>
                    <a:noFill/>
                    <a:ln w="317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</p:grpSp>
            <p:cxnSp>
              <p:nvCxnSpPr>
                <p:cNvPr id="57" name="直線コネクタ 56"/>
                <p:cNvCxnSpPr>
                  <a:cxnSpLocks/>
                </p:cNvCxnSpPr>
                <p:nvPr/>
              </p:nvCxnSpPr>
              <p:spPr>
                <a:xfrm flipV="1">
                  <a:off x="807396" y="4027251"/>
                  <a:ext cx="4173166" cy="1536971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線コネクタ 33">
                  <a:extLst>
                    <a:ext uri="{FF2B5EF4-FFF2-40B4-BE49-F238E27FC236}">
                      <a16:creationId xmlns:a16="http://schemas.microsoft.com/office/drawing/2014/main" id="{E07B7BD4-23C2-41A7-8EAD-7CC74EAE1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958" y="4755966"/>
                  <a:ext cx="4490791" cy="1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円弧 1">
                <a:extLst>
                  <a:ext uri="{FF2B5EF4-FFF2-40B4-BE49-F238E27FC236}">
                    <a16:creationId xmlns:a16="http://schemas.microsoft.com/office/drawing/2014/main" id="{982364B0-C2E9-4092-86DF-F7AF3CAA59B4}"/>
                  </a:ext>
                </a:extLst>
              </p:cNvPr>
              <p:cNvSpPr/>
              <p:nvPr/>
            </p:nvSpPr>
            <p:spPr>
              <a:xfrm>
                <a:off x="3453319" y="4552545"/>
                <a:ext cx="282102" cy="359923"/>
              </a:xfrm>
              <a:prstGeom prst="arc">
                <a:avLst/>
              </a:prstGeom>
              <a:ln w="317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42B52708-9183-4FF4-8AF4-3B1D30440FB7}"/>
                </a:ext>
              </a:extLst>
            </p:cNvPr>
            <p:cNvSpPr txBox="1"/>
            <p:nvPr/>
          </p:nvSpPr>
          <p:spPr>
            <a:xfrm>
              <a:off x="4951378" y="4896459"/>
              <a:ext cx="2723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ジェット速度：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7FAC5048-8272-487A-BB06-E00C4B4B500D}"/>
                </a:ext>
              </a:extLst>
            </p:cNvPr>
            <p:cNvSpPr txBox="1"/>
            <p:nvPr/>
          </p:nvSpPr>
          <p:spPr>
            <a:xfrm>
              <a:off x="4976641" y="5292049"/>
              <a:ext cx="2056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歳差角：</a:t>
              </a:r>
            </a:p>
          </p:txBody>
        </p:sp>
      </p:grpSp>
      <p:pic>
        <p:nvPicPr>
          <p:cNvPr id="1028" name="Picture 4" descr="\begin{align*}&#10;  R_\mathrm{East} / R_\mathrm{West} = 1.4&#10;\end{align*}">
            <a:extLst>
              <a:ext uri="{FF2B5EF4-FFF2-40B4-BE49-F238E27FC236}">
                <a16:creationId xmlns:a16="http://schemas.microsoft.com/office/drawing/2014/main" id="{C537D035-6A50-4F34-84B6-E884EE6C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344" y="3508085"/>
            <a:ext cx="1839542" cy="23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6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03B2600-77D2-44E7-8ED5-8D795389A731}"/>
              </a:ext>
            </a:extLst>
          </p:cNvPr>
          <p:cNvSpPr/>
          <p:nvPr/>
        </p:nvSpPr>
        <p:spPr>
          <a:xfrm>
            <a:off x="0" y="0"/>
            <a:ext cx="9144000" cy="83450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シミュレーションセットアップ</a:t>
            </a:r>
            <a:endParaRPr lang="en-US" altLang="ja-JP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676917-E3E6-49CB-99FE-255612E7218C}"/>
              </a:ext>
            </a:extLst>
          </p:cNvPr>
          <p:cNvSpPr/>
          <p:nvPr/>
        </p:nvSpPr>
        <p:spPr>
          <a:xfrm>
            <a:off x="0" y="834503"/>
            <a:ext cx="9144000" cy="241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5ADF5D-11E1-41E2-92B2-9A507DD26139}"/>
              </a:ext>
            </a:extLst>
          </p:cNvPr>
          <p:cNvSpPr/>
          <p:nvPr/>
        </p:nvSpPr>
        <p:spPr>
          <a:xfrm>
            <a:off x="0" y="6496049"/>
            <a:ext cx="9144000" cy="361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9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/>
        </p:nvSpPr>
        <p:spPr bwMode="auto">
          <a:xfrm>
            <a:off x="5113943" y="3255859"/>
            <a:ext cx="2496680" cy="123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9" name="AutoShape 15"/>
          <p:cNvSpPr>
            <a:spLocks noChangeAspect="1" noChangeArrowheads="1" noTextEdit="1"/>
          </p:cNvSpPr>
          <p:nvPr/>
        </p:nvSpPr>
        <p:spPr bwMode="auto">
          <a:xfrm>
            <a:off x="5213621" y="4426573"/>
            <a:ext cx="2302796" cy="116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3D614A57-3C8B-4979-AA6B-5B9E90CDB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6247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SNR</a:t>
            </a:r>
            <a:r>
              <a:rPr lang="ja-JP" altLang="en-US" sz="24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：</a:t>
            </a:r>
            <a:r>
              <a:rPr lang="ja-JP" altLang="en-US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点源</a:t>
            </a:r>
            <a:r>
              <a:rPr lang="ja-JP" altLang="en-US" sz="24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爆発</a:t>
            </a:r>
            <a:endParaRPr lang="en-US" altLang="ja-JP" sz="2400" dirty="0" smtClean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en-US" altLang="ja-JP" sz="24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SNR+</a:t>
            </a:r>
            <a:r>
              <a:rPr lang="ja-JP" altLang="en-US" sz="24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ジェット：時刻をずらしてジェット注入</a:t>
            </a:r>
            <a:endParaRPr lang="en-US" altLang="ja-JP" sz="2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座標系：</a:t>
            </a:r>
            <a:r>
              <a:rPr lang="en-US" altLang="ja-JP" sz="2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</a:t>
            </a:r>
            <a:r>
              <a:rPr lang="ja-JP" altLang="en-US" sz="24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次元円筒座標系</a:t>
            </a:r>
            <a:endParaRPr lang="en-US" altLang="ja-JP" sz="2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13" name="図 12" descr="スクリーンショット が含まれている画像&#10;&#10;高い精度で生成された説明">
            <a:extLst>
              <a:ext uri="{FF2B5EF4-FFF2-40B4-BE49-F238E27FC236}">
                <a16:creationId xmlns:a16="http://schemas.microsoft.com/office/drawing/2014/main" id="{357E7556-025C-49D3-B0F7-6240BE5A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2697395"/>
            <a:ext cx="4106787" cy="3080090"/>
          </a:xfrm>
          <a:prstGeom prst="rect">
            <a:avLst/>
          </a:prstGeom>
        </p:spPr>
      </p:pic>
      <p:cxnSp>
        <p:nvCxnSpPr>
          <p:cNvPr id="3" name="直線矢印コネクタ 2"/>
          <p:cNvCxnSpPr/>
          <p:nvPr/>
        </p:nvCxnSpPr>
        <p:spPr>
          <a:xfrm flipV="1">
            <a:off x="1783080" y="5559749"/>
            <a:ext cx="246888" cy="3587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B626EDE-B1DD-43E4-A806-EE652CF145EC}"/>
              </a:ext>
            </a:extLst>
          </p:cNvPr>
          <p:cNvSpPr txBox="1"/>
          <p:nvPr/>
        </p:nvSpPr>
        <p:spPr>
          <a:xfrm>
            <a:off x="628650" y="5948260"/>
            <a:ext cx="381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エネルギー注入領域 </a:t>
            </a:r>
            <a:r>
              <a:rPr lang="en-US" altLang="ja-JP" dirty="0" smtClean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lang="ja-JP" altLang="en-US" dirty="0" smtClean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半径</a:t>
            </a:r>
            <a:r>
              <a:rPr lang="en-US" altLang="ja-JP" dirty="0" smtClean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</a:t>
            </a:r>
            <a:r>
              <a:rPr lang="ja-JP" altLang="en-US" dirty="0" smtClean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の球内</a:t>
            </a:r>
            <a:r>
              <a:rPr lang="en-US" altLang="ja-JP" dirty="0" smtClean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</a:t>
            </a:r>
            <a:endParaRPr kumimoji="1" lang="en-US" altLang="ja-JP" dirty="0" smtClean="0">
              <a:solidFill>
                <a:srgbClr val="FF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85" y="3179656"/>
            <a:ext cx="2854932" cy="150457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B626EDE-B1DD-43E4-A806-EE652CF145EC}"/>
              </a:ext>
            </a:extLst>
          </p:cNvPr>
          <p:cNvSpPr txBox="1"/>
          <p:nvPr/>
        </p:nvSpPr>
        <p:spPr>
          <a:xfrm>
            <a:off x="5465220" y="4878312"/>
            <a:ext cx="28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※</a:t>
            </a:r>
            <a:r>
              <a:rPr kumimoji="1" lang="ja-JP" altLang="en-US" dirty="0" smtClean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磁場なし（≠</a:t>
            </a:r>
            <a:r>
              <a:rPr kumimoji="1" lang="en-US" altLang="ja-JP" dirty="0" smtClean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MHD...</a:t>
            </a:r>
            <a:r>
              <a:rPr kumimoji="1" lang="ja-JP" altLang="en-US" dirty="0" smtClean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）</a:t>
            </a:r>
            <a:endParaRPr kumimoji="1" lang="en-US" altLang="ja-JP" dirty="0" smtClean="0">
              <a:solidFill>
                <a:srgbClr val="FF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B626EDE-B1DD-43E4-A806-EE652CF145EC}"/>
              </a:ext>
            </a:extLst>
          </p:cNvPr>
          <p:cNvSpPr txBox="1"/>
          <p:nvPr/>
        </p:nvSpPr>
        <p:spPr>
          <a:xfrm>
            <a:off x="2127688" y="3139856"/>
            <a:ext cx="110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SNR</a:t>
            </a:r>
          </a:p>
          <a:p>
            <a:endParaRPr kumimoji="1" lang="en-US" altLang="ja-JP" dirty="0" smtClean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44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03B2600-77D2-44E7-8ED5-8D795389A731}"/>
              </a:ext>
            </a:extLst>
          </p:cNvPr>
          <p:cNvSpPr/>
          <p:nvPr/>
        </p:nvSpPr>
        <p:spPr>
          <a:xfrm>
            <a:off x="0" y="0"/>
            <a:ext cx="9144000" cy="83450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シミュレーション結果</a:t>
            </a:r>
            <a:endParaRPr lang="en-US" altLang="ja-JP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676917-E3E6-49CB-99FE-255612E7218C}"/>
              </a:ext>
            </a:extLst>
          </p:cNvPr>
          <p:cNvSpPr/>
          <p:nvPr/>
        </p:nvSpPr>
        <p:spPr>
          <a:xfrm>
            <a:off x="0" y="834503"/>
            <a:ext cx="9144000" cy="241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5ADF5D-11E1-41E2-92B2-9A507DD26139}"/>
              </a:ext>
            </a:extLst>
          </p:cNvPr>
          <p:cNvSpPr/>
          <p:nvPr/>
        </p:nvSpPr>
        <p:spPr>
          <a:xfrm>
            <a:off x="0" y="6496049"/>
            <a:ext cx="9144000" cy="361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9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6" name="AutoShape 11"/>
          <p:cNvSpPr>
            <a:spLocks noChangeAspect="1" noChangeArrowheads="1" noTextEdit="1"/>
          </p:cNvSpPr>
          <p:nvPr/>
        </p:nvSpPr>
        <p:spPr bwMode="auto">
          <a:xfrm>
            <a:off x="5113943" y="3255859"/>
            <a:ext cx="2496680" cy="123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9" name="AutoShape 15"/>
          <p:cNvSpPr>
            <a:spLocks noChangeAspect="1" noChangeArrowheads="1" noTextEdit="1"/>
          </p:cNvSpPr>
          <p:nvPr/>
        </p:nvSpPr>
        <p:spPr bwMode="auto">
          <a:xfrm>
            <a:off x="5213621" y="4426573"/>
            <a:ext cx="2302796" cy="116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41" y="2902087"/>
            <a:ext cx="171429" cy="180953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-48640" y="2153655"/>
            <a:ext cx="9610927" cy="3085192"/>
            <a:chOff x="-48640" y="1541007"/>
            <a:chExt cx="9610927" cy="3085192"/>
          </a:xfrm>
        </p:grpSpPr>
        <p:pic>
          <p:nvPicPr>
            <p:cNvPr id="7" name="図 6" descr="スクリーンショット が含まれている画像&#10;&#10;高い精度で生成された説明">
              <a:extLst>
                <a:ext uri="{FF2B5EF4-FFF2-40B4-BE49-F238E27FC236}">
                  <a16:creationId xmlns:a16="http://schemas.microsoft.com/office/drawing/2014/main" id="{C65CF294-8C40-4C9B-8491-2A08BE25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640" y="1745433"/>
              <a:ext cx="3560324" cy="2670244"/>
            </a:xfrm>
            <a:prstGeom prst="rect">
              <a:avLst/>
            </a:prstGeom>
          </p:spPr>
        </p:pic>
        <p:pic>
          <p:nvPicPr>
            <p:cNvPr id="13" name="図 12" descr="スクリーンショット が含まれている画像&#10;&#10;高い精度で生成された説明">
              <a:extLst>
                <a:ext uri="{FF2B5EF4-FFF2-40B4-BE49-F238E27FC236}">
                  <a16:creationId xmlns:a16="http://schemas.microsoft.com/office/drawing/2014/main" id="{71131D46-4417-437E-8FB0-1AFD3E73A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816" y="1738139"/>
              <a:ext cx="3570050" cy="2677538"/>
            </a:xfrm>
            <a:prstGeom prst="rect">
              <a:avLst/>
            </a:prstGeom>
          </p:spPr>
        </p:pic>
        <p:pic>
          <p:nvPicPr>
            <p:cNvPr id="15" name="図 14" descr="スクリーンショット が含まれている画像&#10;&#10;非常に高い精度で生成された説明">
              <a:extLst>
                <a:ext uri="{FF2B5EF4-FFF2-40B4-BE49-F238E27FC236}">
                  <a16:creationId xmlns:a16="http://schemas.microsoft.com/office/drawing/2014/main" id="{C6EBF5D0-384F-4F61-8935-566184060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2755" y="1784344"/>
              <a:ext cx="3469532" cy="260215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070" y="1541007"/>
              <a:ext cx="268962" cy="369823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720" y="1575713"/>
              <a:ext cx="276580" cy="339439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099" y="1592192"/>
              <a:ext cx="389910" cy="288194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233" y="4399338"/>
              <a:ext cx="203336" cy="220765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17" y="2895991"/>
              <a:ext cx="171429" cy="180953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857" y="4405434"/>
              <a:ext cx="203336" cy="220765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809" y="4405434"/>
              <a:ext cx="203336" cy="220765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293" y="2902087"/>
              <a:ext cx="171429" cy="180953"/>
            </a:xfrm>
            <a:prstGeom prst="rect">
              <a:avLst/>
            </a:prstGeom>
          </p:spPr>
        </p:pic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A1F111E-D922-452A-9E36-B96AAF639564}"/>
              </a:ext>
            </a:extLst>
          </p:cNvPr>
          <p:cNvSpPr txBox="1"/>
          <p:nvPr/>
        </p:nvSpPr>
        <p:spPr>
          <a:xfrm>
            <a:off x="2529887" y="5657954"/>
            <a:ext cx="476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Rayleigh-Taylor</a:t>
            </a:r>
            <a:r>
              <a:rPr kumimoji="1"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不安定性が見える</a:t>
            </a:r>
            <a:endParaRPr kumimoji="1" lang="ja-JP" altLang="en-US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1F111E-D922-452A-9E36-B96AAF639564}"/>
              </a:ext>
            </a:extLst>
          </p:cNvPr>
          <p:cNvSpPr txBox="1"/>
          <p:nvPr/>
        </p:nvSpPr>
        <p:spPr>
          <a:xfrm>
            <a:off x="294906" y="1233824"/>
            <a:ext cx="354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u="sng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点源爆発による</a:t>
            </a:r>
            <a:r>
              <a:rPr kumimoji="1" lang="en-US" altLang="ja-JP" sz="2800" u="sng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SNR</a:t>
            </a:r>
            <a:endParaRPr kumimoji="1" lang="ja-JP" altLang="en-US" sz="2800" u="sng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15" y="1335145"/>
            <a:ext cx="1665902" cy="25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2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4767</TotalTime>
  <Words>913</Words>
  <Application>Microsoft Office PowerPoint</Application>
  <PresentationFormat>画面に合わせる (4:3)</PresentationFormat>
  <Paragraphs>159</Paragraphs>
  <Slides>18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4" baseType="lpstr">
      <vt:lpstr>游ゴシック</vt:lpstr>
      <vt:lpstr>游ゴシック Light</vt:lpstr>
      <vt:lpstr>游ゴシック Medium</vt:lpstr>
      <vt:lpstr>Arial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ONO Kojiro</dc:creator>
  <cp:lastModifiedBy>総合メディア基盤センター</cp:lastModifiedBy>
  <cp:revision>261</cp:revision>
  <dcterms:created xsi:type="dcterms:W3CDTF">2018-06-07T11:08:00Z</dcterms:created>
  <dcterms:modified xsi:type="dcterms:W3CDTF">2018-08-24T05:45:31Z</dcterms:modified>
</cp:coreProperties>
</file>