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18"/>
  </p:normalViewPr>
  <p:slideViewPr>
    <p:cSldViewPr snapToGrid="0" snapToObjects="1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F847-5374-6E4D-ADE8-7E58096354B9}" type="datetimeFigureOut">
              <a:rPr kumimoji="1" lang="ja-JP" altLang="en-US" smtClean="0"/>
              <a:t>2017/8/25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893F-1A82-C842-A53B-10EC9D5541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612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F847-5374-6E4D-ADE8-7E58096354B9}" type="datetimeFigureOut">
              <a:rPr kumimoji="1" lang="ja-JP" altLang="en-US" smtClean="0"/>
              <a:t>2017/8/25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893F-1A82-C842-A53B-10EC9D5541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67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F847-5374-6E4D-ADE8-7E58096354B9}" type="datetimeFigureOut">
              <a:rPr kumimoji="1" lang="ja-JP" altLang="en-US" smtClean="0"/>
              <a:t>2017/8/25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893F-1A82-C842-A53B-10EC9D5541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40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F847-5374-6E4D-ADE8-7E58096354B9}" type="datetimeFigureOut">
              <a:rPr kumimoji="1" lang="ja-JP" altLang="en-US" smtClean="0"/>
              <a:t>2017/8/25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893F-1A82-C842-A53B-10EC9D5541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745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F847-5374-6E4D-ADE8-7E58096354B9}" type="datetimeFigureOut">
              <a:rPr kumimoji="1" lang="ja-JP" altLang="en-US" smtClean="0"/>
              <a:t>2017/8/25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893F-1A82-C842-A53B-10EC9D5541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549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F847-5374-6E4D-ADE8-7E58096354B9}" type="datetimeFigureOut">
              <a:rPr kumimoji="1" lang="ja-JP" altLang="en-US" smtClean="0"/>
              <a:t>2017/8/25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893F-1A82-C842-A53B-10EC9D5541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63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F847-5374-6E4D-ADE8-7E58096354B9}" type="datetimeFigureOut">
              <a:rPr kumimoji="1" lang="ja-JP" altLang="en-US" smtClean="0"/>
              <a:t>2017/8/25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893F-1A82-C842-A53B-10EC9D5541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955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F847-5374-6E4D-ADE8-7E58096354B9}" type="datetimeFigureOut">
              <a:rPr kumimoji="1" lang="ja-JP" altLang="en-US" smtClean="0"/>
              <a:t>2017/8/25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893F-1A82-C842-A53B-10EC9D5541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F847-5374-6E4D-ADE8-7E58096354B9}" type="datetimeFigureOut">
              <a:rPr kumimoji="1" lang="ja-JP" altLang="en-US" smtClean="0"/>
              <a:t>2017/8/25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893F-1A82-C842-A53B-10EC9D5541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924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F847-5374-6E4D-ADE8-7E58096354B9}" type="datetimeFigureOut">
              <a:rPr kumimoji="1" lang="ja-JP" altLang="en-US" smtClean="0"/>
              <a:t>2017/8/25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893F-1A82-C842-A53B-10EC9D5541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958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F847-5374-6E4D-ADE8-7E58096354B9}" type="datetimeFigureOut">
              <a:rPr kumimoji="1" lang="ja-JP" altLang="en-US" smtClean="0"/>
              <a:t>2017/8/25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893F-1A82-C842-A53B-10EC9D5541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23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7F847-5374-6E4D-ADE8-7E58096354B9}" type="datetimeFigureOut">
              <a:rPr kumimoji="1" lang="ja-JP" altLang="en-US" smtClean="0"/>
              <a:t>2017/8/25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F893F-1A82-C842-A53B-10EC9D5541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019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b="1" dirty="0" smtClean="0"/>
              <a:t>相対論的衝撃波の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en-US" altLang="ja-JP" b="1" dirty="0" smtClean="0"/>
              <a:t>PIC </a:t>
            </a:r>
            <a:r>
              <a:rPr lang="ja-JP" altLang="en-US" b="1" dirty="0" smtClean="0"/>
              <a:t>シミュレーション</a:t>
            </a:r>
            <a:endParaRPr kumimoji="1" lang="ja-JP" altLang="en-US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kumimoji="1" lang="en-US" altLang="ja-JP" sz="3600" b="1" dirty="0" smtClean="0"/>
          </a:p>
          <a:p>
            <a:r>
              <a:rPr kumimoji="1" lang="ja-JP" altLang="en-US" sz="3600" b="1" dirty="0" smtClean="0"/>
              <a:t>青山学院大学</a:t>
            </a:r>
            <a:r>
              <a:rPr lang="ja-JP" altLang="en-US" sz="3600" b="1" dirty="0" smtClean="0"/>
              <a:t>　冨田沙羅</a:t>
            </a:r>
            <a:endParaRPr kumimoji="1" lang="en-US" altLang="ja-JP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642699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46466"/>
            <a:ext cx="10515600" cy="1325563"/>
          </a:xfrm>
        </p:spPr>
        <p:txBody>
          <a:bodyPr/>
          <a:lstStyle/>
          <a:p>
            <a:r>
              <a:rPr lang="en-US" altLang="ja-JP" b="1" dirty="0" smtClean="0">
                <a:solidFill>
                  <a:srgbClr val="0070C0"/>
                </a:solidFill>
              </a:rPr>
              <a:t>Motivation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6414" y="1132891"/>
            <a:ext cx="11035145" cy="5240194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高エネルギー天体現象</a:t>
            </a:r>
            <a:r>
              <a:rPr lang="en-US" altLang="ja-JP" dirty="0" smtClean="0"/>
              <a:t>(</a:t>
            </a:r>
            <a:r>
              <a:rPr lang="en-US" altLang="ja-JP" b="1" u="sng" dirty="0" smtClean="0"/>
              <a:t>GRB</a:t>
            </a:r>
            <a:r>
              <a:rPr lang="en-US" altLang="ja-JP" dirty="0" smtClean="0"/>
              <a:t>, AGN jet, </a:t>
            </a:r>
            <a:r>
              <a:rPr lang="en-US" altLang="ja-JP" dirty="0" err="1" smtClean="0"/>
              <a:t>PWNe</a:t>
            </a:r>
            <a:r>
              <a:rPr lang="en-US" altLang="ja-JP" dirty="0"/>
              <a:t> </a:t>
            </a:r>
            <a:r>
              <a:rPr lang="en-US" altLang="ja-JP" dirty="0" smtClean="0"/>
              <a:t>etc.)</a:t>
            </a:r>
            <a:r>
              <a:rPr lang="ja-JP" altLang="en-US" dirty="0" smtClean="0"/>
              <a:t>で生じる、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相対論的衝撃波での粒子加速、放射機構</a:t>
            </a:r>
            <a:r>
              <a:rPr lang="ja-JP" altLang="en-US" dirty="0" smtClean="0"/>
              <a:t>を</a:t>
            </a:r>
            <a:r>
              <a:rPr kumimoji="1" lang="ja-JP" altLang="en-US" dirty="0" smtClean="0"/>
              <a:t>解明すること。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現段階の課題：</a:t>
            </a:r>
            <a:r>
              <a:rPr lang="ja-JP" altLang="en-US" u="sng" dirty="0" smtClean="0"/>
              <a:t>非一様媒質中</a:t>
            </a:r>
            <a:r>
              <a:rPr lang="ja-JP" altLang="en-US" dirty="0" smtClean="0"/>
              <a:t>を伝播する相対論的衝撃波での、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　　　　　　</a:t>
            </a:r>
            <a:r>
              <a:rPr lang="ja-JP" altLang="en-US" u="sng" dirty="0" smtClean="0"/>
              <a:t>ワイベル不安定性</a:t>
            </a:r>
            <a:r>
              <a:rPr lang="ja-JP" altLang="en-US" dirty="0" smtClean="0"/>
              <a:t>によって生成される磁場の、</a:t>
            </a:r>
            <a:endParaRPr lang="en-US" altLang="ja-JP" dirty="0" smtClean="0"/>
          </a:p>
          <a:p>
            <a:pPr marL="0" indent="0">
              <a:spcBef>
                <a:spcPts val="400"/>
              </a:spcBef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空間・時間発展を調べる。</a:t>
            </a:r>
            <a:endParaRPr lang="en-US" altLang="ja-JP" dirty="0"/>
          </a:p>
          <a:p>
            <a:pPr>
              <a:spcBef>
                <a:spcPts val="1800"/>
              </a:spcBef>
            </a:pPr>
            <a:endParaRPr lang="en-US" altLang="ja-JP" dirty="0" smtClean="0"/>
          </a:p>
          <a:p>
            <a:pPr>
              <a:spcBef>
                <a:spcPts val="1800"/>
              </a:spcBef>
            </a:pPr>
            <a:r>
              <a:rPr lang="ja-JP" altLang="en-US" dirty="0" smtClean="0"/>
              <a:t>相対論的衝撃波の</a:t>
            </a:r>
            <a:r>
              <a:rPr lang="en-US" altLang="ja-JP" dirty="0" smtClean="0"/>
              <a:t>Particle-In-Cell(PIC)</a:t>
            </a:r>
            <a:r>
              <a:rPr lang="ja-JP" altLang="en-US" dirty="0" smtClean="0"/>
              <a:t>シミュレーションで調べる。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→</a:t>
            </a:r>
            <a:r>
              <a:rPr lang="ja-JP" altLang="en-US" b="1" u="sng" dirty="0" smtClean="0">
                <a:solidFill>
                  <a:srgbClr val="FF0000"/>
                </a:solidFill>
              </a:rPr>
              <a:t>数値チェレンコフ問題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dirty="0" smtClean="0"/>
              <a:t>Maxwell</a:t>
            </a:r>
            <a:r>
              <a:rPr lang="ja-JP" altLang="en-US" dirty="0" smtClean="0"/>
              <a:t>方程式を差分化して解くと、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電磁波が光速より遅くなる。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数値的な分散が生じている。</a:t>
            </a:r>
            <a:endParaRPr lang="en-US" altLang="ja-JP" dirty="0" smtClean="0"/>
          </a:p>
        </p:txBody>
      </p:sp>
      <p:pic>
        <p:nvPicPr>
          <p:cNvPr id="4" name="Picture 4" descr="http://www.astro.phys.s.chiba-u.ac.jp/pcans/_images/ye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838" y="3629150"/>
            <a:ext cx="4074875" cy="318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316133" y="6391616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PCANs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HP</a:t>
            </a:r>
            <a:r>
              <a:rPr kumimoji="1" lang="ja-JP" altLang="en-US" dirty="0" smtClean="0"/>
              <a:t>より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49722"/>
          <a:stretch/>
        </p:blipFill>
        <p:spPr>
          <a:xfrm>
            <a:off x="6412143" y="4399433"/>
            <a:ext cx="2377695" cy="195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09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46468"/>
            <a:ext cx="10515600" cy="1325563"/>
          </a:xfrm>
        </p:spPr>
        <p:txBody>
          <a:bodyPr/>
          <a:lstStyle/>
          <a:p>
            <a:r>
              <a:rPr kumimoji="1" lang="ja-JP" altLang="en-US" b="1" dirty="0" smtClean="0">
                <a:solidFill>
                  <a:srgbClr val="0070C0"/>
                </a:solidFill>
              </a:rPr>
              <a:t>手法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19100" y="1082585"/>
                <a:ext cx="113538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PCANs</a:t>
                </a:r>
                <a:r>
                  <a:rPr lang="ja-JP" altLang="en-US" dirty="0" smtClean="0"/>
                  <a:t>の公開コードを基盤にしたオリジナルコードを使用</a:t>
                </a:r>
                <a:endParaRPr lang="en-US" altLang="ja-JP" dirty="0" smtClean="0"/>
              </a:p>
              <a:p>
                <a:r>
                  <a:rPr lang="en-US" altLang="ja-JP" dirty="0" smtClean="0"/>
                  <a:t>Maxwell</a:t>
                </a:r>
                <a:r>
                  <a:rPr lang="ja-JP" altLang="en-US" dirty="0" smtClean="0"/>
                  <a:t>方程式を、陽解法、空間</a:t>
                </a:r>
                <a:r>
                  <a:rPr lang="en-US" altLang="ja-JP" dirty="0" smtClean="0"/>
                  <a:t>4</a:t>
                </a:r>
                <a:r>
                  <a:rPr lang="ja-JP" altLang="en-US" dirty="0" smtClean="0"/>
                  <a:t>次精度で解く。</a:t>
                </a:r>
                <a:endParaRPr lang="en-US" altLang="ja-JP" dirty="0" smtClean="0"/>
              </a:p>
              <a:p>
                <a:r>
                  <a:rPr lang="ja-JP" altLang="en-US" dirty="0" smtClean="0"/>
                  <a:t>全電磁場をグリッド上に定義する。</a:t>
                </a:r>
                <a:endParaRPr lang="en-US" altLang="ja-JP" dirty="0" smtClean="0"/>
              </a:p>
              <a:p>
                <a:r>
                  <a:rPr lang="en-US" altLang="ja-JP" dirty="0" smtClean="0"/>
                  <a:t>4pass</a:t>
                </a:r>
                <a:r>
                  <a:rPr lang="ja-JP" altLang="en-US" dirty="0" smtClean="0"/>
                  <a:t>の</a:t>
                </a:r>
                <a:r>
                  <a:rPr lang="en-US" altLang="ja-JP" dirty="0" smtClean="0"/>
                  <a:t>Smoothing</a:t>
                </a:r>
                <a:r>
                  <a:rPr lang="ja-JP" altLang="en-US" dirty="0" smtClean="0"/>
                  <a:t>をかける。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 smtClean="0"/>
                  <a:t>→数値チェレンコフ光は消えるが、物理的な電磁場も消してしまう。</a:t>
                </a:r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(</a:t>
                </a:r>
                <a:r>
                  <a:rPr lang="ja-JP" altLang="en-US" dirty="0" smtClean="0"/>
                  <a:t>今回は外した</a:t>
                </a:r>
                <a:r>
                  <a:rPr lang="en-US" altLang="ja-JP" dirty="0" smtClean="0"/>
                  <a:t>)</a:t>
                </a:r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r>
                  <a:rPr lang="en-US" altLang="ja-JP" b="1" u="sng" dirty="0" smtClean="0"/>
                  <a:t>Moving boundary</a:t>
                </a:r>
              </a:p>
              <a:p>
                <a:pPr marL="0" indent="0">
                  <a:buNone/>
                </a:pPr>
                <a:r>
                  <a:rPr lang="en-US" altLang="ja-JP" dirty="0" smtClean="0"/>
                  <a:t>(</a:t>
                </a:r>
                <a:r>
                  <a:rPr lang="ja-JP" altLang="en-US" dirty="0" smtClean="0"/>
                  <a:t>粒子が伝播する計算領域</a:t>
                </a:r>
                <a:r>
                  <a:rPr lang="en-US" altLang="ja-JP" dirty="0" smtClean="0"/>
                  <a:t>)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</m:oMath>
                </a14:m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(</a:t>
                </a:r>
                <a:r>
                  <a:rPr lang="ja-JP" altLang="en-US" dirty="0" smtClean="0"/>
                  <a:t>数値チェレンコフ不安定性の成長タイムスケール</a:t>
                </a:r>
                <a:r>
                  <a:rPr lang="en-US" altLang="ja-JP" dirty="0" smtClean="0"/>
                  <a:t>×</a:t>
                </a:r>
                <a:r>
                  <a:rPr lang="ja-JP" altLang="en-US" dirty="0" smtClean="0"/>
                  <a:t>光速</a:t>
                </a:r>
                <a:r>
                  <a:rPr lang="en-US" altLang="ja-JP" dirty="0" smtClean="0"/>
                  <a:t>)</a:t>
                </a: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100" y="1082585"/>
                <a:ext cx="11353800" cy="4351338"/>
              </a:xfrm>
              <a:blipFill rotWithShape="0">
                <a:blip r:embed="rId2"/>
                <a:stretch>
                  <a:fillRect l="-967" t="-39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図形グループ 12"/>
          <p:cNvGrpSpPr/>
          <p:nvPr/>
        </p:nvGrpSpPr>
        <p:grpSpPr>
          <a:xfrm>
            <a:off x="1406140" y="5611624"/>
            <a:ext cx="3150075" cy="1242168"/>
            <a:chOff x="1416238" y="2784764"/>
            <a:chExt cx="3150075" cy="1242168"/>
          </a:xfrm>
          <a:solidFill>
            <a:schemeClr val="accent5"/>
          </a:solidFill>
        </p:grpSpPr>
        <p:sp>
          <p:nvSpPr>
            <p:cNvPr id="4" name="正方形/長方形 3"/>
            <p:cNvSpPr/>
            <p:nvPr/>
          </p:nvSpPr>
          <p:spPr>
            <a:xfrm>
              <a:off x="1579418" y="2784764"/>
              <a:ext cx="2743200" cy="8589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416238" y="3657600"/>
              <a:ext cx="326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0</a:t>
              </a:r>
              <a:endParaRPr kumimoji="1" lang="ja-JP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4018662" y="3631128"/>
                  <a:ext cx="547651" cy="3701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kumimoji="1" lang="en-US" altLang="ja-JP" b="1" i="1" smtClean="0">
                                <a:latin typeface="Cambria Math" charset="0"/>
                              </a:rPr>
                              <m:t>𝒙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b="1" dirty="0"/>
                </a:p>
              </p:txBody>
            </p:sp>
          </mc:Choice>
          <mc:Fallback xmlns="">
            <p:sp>
              <p:nvSpPr>
                <p:cNvPr id="14" name="テキスト ボックス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8662" y="3631128"/>
                  <a:ext cx="547651" cy="37016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図形グループ 11"/>
          <p:cNvGrpSpPr/>
          <p:nvPr/>
        </p:nvGrpSpPr>
        <p:grpSpPr>
          <a:xfrm>
            <a:off x="6142757" y="5001777"/>
            <a:ext cx="3317689" cy="1888358"/>
            <a:chOff x="6639393" y="2169070"/>
            <a:chExt cx="3317689" cy="1888358"/>
          </a:xfrm>
        </p:grpSpPr>
        <p:sp>
          <p:nvSpPr>
            <p:cNvPr id="5" name="正方形/長方形 4"/>
            <p:cNvSpPr/>
            <p:nvPr/>
          </p:nvSpPr>
          <p:spPr>
            <a:xfrm>
              <a:off x="6802573" y="2798619"/>
              <a:ext cx="2743200" cy="858981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700646" y="2784763"/>
              <a:ext cx="845127" cy="858981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右矢印 6"/>
            <p:cNvSpPr/>
            <p:nvPr/>
          </p:nvSpPr>
          <p:spPr>
            <a:xfrm>
              <a:off x="8866906" y="3034145"/>
              <a:ext cx="422563" cy="180108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右矢印 7"/>
            <p:cNvSpPr/>
            <p:nvPr/>
          </p:nvSpPr>
          <p:spPr>
            <a:xfrm rot="10800000" flipV="1">
              <a:off x="8253063" y="3060000"/>
              <a:ext cx="422563" cy="304803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6639393" y="3657600"/>
              <a:ext cx="326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0</a:t>
              </a:r>
              <a:endParaRPr kumimoji="1" lang="ja-JP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8464344" y="3687262"/>
                  <a:ext cx="547651" cy="3701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1" i="1" smtClean="0"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b="1" i="1" smtClean="0">
                                <a:latin typeface="Cambria Math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b="1" dirty="0"/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4344" y="3687262"/>
                  <a:ext cx="547651" cy="37016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9361421" y="3687262"/>
                  <a:ext cx="547651" cy="3701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kumimoji="1" lang="en-US" altLang="ja-JP" b="1" i="1" smtClean="0">
                                <a:latin typeface="Cambria Math" charset="0"/>
                              </a:rPr>
                              <m:t>𝒙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b="1" dirty="0"/>
                </a:p>
              </p:txBody>
            </p:sp>
          </mc:Choice>
          <mc:Fallback xmlns="">
            <p:sp>
              <p:nvSpPr>
                <p:cNvPr id="15" name="テキスト ボックス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1421" y="3687262"/>
                  <a:ext cx="547651" cy="37016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テキスト ボックス 15"/>
            <p:cNvSpPr txBox="1"/>
            <p:nvPr/>
          </p:nvSpPr>
          <p:spPr>
            <a:xfrm>
              <a:off x="6639393" y="2169070"/>
              <a:ext cx="3317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/>
                <a:t>毎ステップ</a:t>
              </a:r>
              <a:r>
                <a:rPr lang="en-US" altLang="ja-JP" dirty="0" smtClean="0"/>
                <a:t>injection boundary</a:t>
              </a:r>
              <a:r>
                <a:rPr lang="ja-JP" altLang="en-US" dirty="0" smtClean="0"/>
                <a:t>を左にずらす。</a:t>
              </a:r>
              <a:endParaRPr kumimoji="1" lang="ja-JP" altLang="en-US" dirty="0"/>
            </a:p>
          </p:txBody>
        </p:sp>
      </p:grpSp>
      <p:sp>
        <p:nvSpPr>
          <p:cNvPr id="17" name="右矢印 16"/>
          <p:cNvSpPr/>
          <p:nvPr/>
        </p:nvSpPr>
        <p:spPr>
          <a:xfrm>
            <a:off x="1597418" y="5951059"/>
            <a:ext cx="270163" cy="24645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204009" y="-825393"/>
            <a:ext cx="154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No </a:t>
            </a:r>
            <a:r>
              <a:rPr kumimoji="1" lang="en-US" altLang="ja-JP" dirty="0" err="1" smtClean="0"/>
              <a:t>Mooving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406140" y="5069409"/>
            <a:ext cx="1080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Original</a:t>
            </a:r>
            <a:endParaRPr kumimoji="1" lang="ja-JP" altLang="en-US" dirty="0"/>
          </a:p>
        </p:txBody>
      </p:sp>
      <p:sp>
        <p:nvSpPr>
          <p:cNvPr id="22" name="右矢印 21"/>
          <p:cNvSpPr/>
          <p:nvPr/>
        </p:nvSpPr>
        <p:spPr>
          <a:xfrm>
            <a:off x="8204009" y="6081948"/>
            <a:ext cx="270163" cy="24645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9382" y="5753418"/>
            <a:ext cx="1348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x=0</a:t>
            </a:r>
            <a:r>
              <a:rPr lang="ja-JP" altLang="en-US" dirty="0" smtClean="0"/>
              <a:t>から</a:t>
            </a:r>
            <a:endParaRPr lang="en-US" altLang="ja-JP" dirty="0" smtClean="0"/>
          </a:p>
          <a:p>
            <a:r>
              <a:rPr lang="ja-JP" altLang="en-US" dirty="0" smtClean="0"/>
              <a:t>粒子を注入</a:t>
            </a:r>
            <a:endParaRPr kumimoji="1" lang="ja-JP" altLang="en-US" dirty="0"/>
          </a:p>
        </p:txBody>
      </p:sp>
      <p:sp>
        <p:nvSpPr>
          <p:cNvPr id="24" name="右矢印 23"/>
          <p:cNvSpPr/>
          <p:nvPr/>
        </p:nvSpPr>
        <p:spPr>
          <a:xfrm>
            <a:off x="3378017" y="6019252"/>
            <a:ext cx="422563" cy="18010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右矢印 24"/>
          <p:cNvSpPr/>
          <p:nvPr/>
        </p:nvSpPr>
        <p:spPr>
          <a:xfrm rot="10800000">
            <a:off x="3598156" y="6171652"/>
            <a:ext cx="422563" cy="18010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右矢印 25"/>
          <p:cNvSpPr/>
          <p:nvPr/>
        </p:nvSpPr>
        <p:spPr>
          <a:xfrm rot="10800000">
            <a:off x="8522670" y="6019252"/>
            <a:ext cx="422563" cy="18010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右矢印 26"/>
          <p:cNvSpPr/>
          <p:nvPr/>
        </p:nvSpPr>
        <p:spPr>
          <a:xfrm>
            <a:off x="2175753" y="6036188"/>
            <a:ext cx="422563" cy="18010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8674302" y="5611624"/>
            <a:ext cx="0" cy="9083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3712908" y="5611627"/>
            <a:ext cx="0" cy="9083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345309" y="5261440"/>
            <a:ext cx="928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/>
              <a:t>shock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269823" y="5287249"/>
            <a:ext cx="928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/>
              <a:t>shock</a:t>
            </a:r>
            <a:endParaRPr kumimoji="1" lang="ja-JP" altLang="en-US" dirty="0"/>
          </a:p>
        </p:txBody>
      </p:sp>
      <p:sp>
        <p:nvSpPr>
          <p:cNvPr id="18" name="角丸四角形吹き出し 17"/>
          <p:cNvSpPr/>
          <p:nvPr/>
        </p:nvSpPr>
        <p:spPr>
          <a:xfrm>
            <a:off x="9198078" y="3235799"/>
            <a:ext cx="2731554" cy="1357746"/>
          </a:xfrm>
          <a:prstGeom prst="wedgeRoundRectCallout">
            <a:avLst>
              <a:gd name="adj1" fmla="val -52787"/>
              <a:gd name="adj2" fmla="val 716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計算時間も最初用意する</a:t>
            </a:r>
            <a:r>
              <a:rPr lang="en-US" altLang="ja-JP" dirty="0" smtClean="0"/>
              <a:t>BOX</a:t>
            </a:r>
            <a:r>
              <a:rPr lang="ja-JP" altLang="en-US" dirty="0" smtClean="0"/>
              <a:t>サイズに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比例して短くなる！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6803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3134" y="-92073"/>
            <a:ext cx="10515600" cy="1325563"/>
          </a:xfrm>
        </p:spPr>
        <p:txBody>
          <a:bodyPr/>
          <a:lstStyle/>
          <a:p>
            <a:r>
              <a:rPr kumimoji="1" lang="ja-JP" altLang="en-US" b="1" dirty="0" smtClean="0">
                <a:solidFill>
                  <a:srgbClr val="0070C0"/>
                </a:solidFill>
              </a:rPr>
              <a:t>結果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t="30038" r="4151" b="27969"/>
          <a:stretch/>
        </p:blipFill>
        <p:spPr>
          <a:xfrm>
            <a:off x="6730232" y="904395"/>
            <a:ext cx="4478096" cy="1175477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32084" r="5682" b="28295"/>
          <a:stretch/>
        </p:blipFill>
        <p:spPr>
          <a:xfrm>
            <a:off x="6730231" y="1981200"/>
            <a:ext cx="4381114" cy="95539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0" t="32066" r="5682" b="27580"/>
          <a:stretch/>
        </p:blipFill>
        <p:spPr>
          <a:xfrm>
            <a:off x="6716376" y="2872509"/>
            <a:ext cx="4478098" cy="99626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" t="31250" r="2084" b="27791"/>
          <a:stretch/>
        </p:blipFill>
        <p:spPr>
          <a:xfrm>
            <a:off x="920732" y="904395"/>
            <a:ext cx="4537958" cy="126538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" t="31936" r="5469" b="27986"/>
          <a:stretch/>
        </p:blipFill>
        <p:spPr>
          <a:xfrm>
            <a:off x="920732" y="2044317"/>
            <a:ext cx="4357850" cy="103879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" t="33820" r="5461" b="27153"/>
          <a:stretch/>
        </p:blipFill>
        <p:spPr>
          <a:xfrm>
            <a:off x="920732" y="2988915"/>
            <a:ext cx="4357850" cy="104274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"/>
          <a:stretch/>
        </p:blipFill>
        <p:spPr>
          <a:xfrm>
            <a:off x="705111" y="4502733"/>
            <a:ext cx="5072233" cy="2050467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988" y="4477185"/>
            <a:ext cx="5435600" cy="2076015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7830897" y="386042"/>
            <a:ext cx="217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Moving boundary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099820" y="456484"/>
            <a:ext cx="217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O</a:t>
            </a:r>
            <a:r>
              <a:rPr lang="en-US" altLang="ja-JP" dirty="0" smtClean="0"/>
              <a:t>riginal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66154" y="427753"/>
            <a:ext cx="227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密度の２次元マップ</a:t>
            </a:r>
            <a:endParaRPr kumimoji="1" lang="ja-JP" altLang="en-US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66153" y="3937270"/>
            <a:ext cx="276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磁場のエネルギー密度の１次元空間プロファイル</a:t>
            </a:r>
            <a:endParaRPr kumimoji="1" lang="ja-JP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10331558" y="3673396"/>
                <a:ext cx="1559574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X=240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 charset="0"/>
                          </a:rPr>
                          <m:t>𝑐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𝜔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1558" y="3673396"/>
                <a:ext cx="1559574" cy="390748"/>
              </a:xfrm>
              <a:prstGeom prst="rect">
                <a:avLst/>
              </a:prstGeom>
              <a:blipFill rotWithShape="0">
                <a:blip r:embed="rId10"/>
                <a:stretch>
                  <a:fillRect l="-3516" t="-112500" r="-13672" b="-1718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3791360" y="3943101"/>
                <a:ext cx="1559574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X=240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 charset="0"/>
                          </a:rPr>
                          <m:t>𝑐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𝜔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360" y="3943101"/>
                <a:ext cx="1559574" cy="390748"/>
              </a:xfrm>
              <a:prstGeom prst="rect">
                <a:avLst/>
              </a:prstGeom>
              <a:blipFill rotWithShape="0">
                <a:blip r:embed="rId10"/>
                <a:stretch>
                  <a:fillRect l="-3516" t="-112500" r="-13672" b="-1718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/>
          <p:cNvSpPr txBox="1"/>
          <p:nvPr/>
        </p:nvSpPr>
        <p:spPr>
          <a:xfrm>
            <a:off x="848380" y="3809805"/>
            <a:ext cx="1559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X=0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647365" y="3602431"/>
            <a:ext cx="1559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X=0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5496584" y="1288358"/>
                <a:ext cx="1150781" cy="395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t</a:t>
                </a:r>
                <a:r>
                  <a:rPr kumimoji="1" lang="en-US" altLang="ja-JP" dirty="0" smtClean="0"/>
                  <a:t>=0</a:t>
                </a:r>
                <a14:m>
                  <m:oMath xmlns:m="http://schemas.openxmlformats.org/officeDocument/2006/math">
                    <m:r>
                      <a:rPr kumimoji="1" lang="en-US" altLang="ja-JP" b="0" i="0" smtClean="0">
                        <a:latin typeface="Cambria Math" charset="0"/>
                      </a:rPr>
                      <m:t> </m:t>
                    </m:r>
                    <m:sSubSup>
                      <m:sSub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charset="0"/>
                          </a:rPr>
                          <m:t>𝑝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charset="0"/>
                          </a:rPr>
                          <m:t>−1</m:t>
                        </m:r>
                      </m:sup>
                    </m:sSubSup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584" y="1288358"/>
                <a:ext cx="1150781" cy="395686"/>
              </a:xfrm>
              <a:prstGeom prst="rect">
                <a:avLst/>
              </a:prstGeom>
              <a:blipFill rotWithShape="0">
                <a:blip r:embed="rId11"/>
                <a:stretch>
                  <a:fillRect l="-4787" t="-87692" b="-10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5482467" y="2238759"/>
                <a:ext cx="1361678" cy="395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t</a:t>
                </a:r>
                <a:r>
                  <a:rPr kumimoji="1" lang="en-US" altLang="ja-JP" dirty="0" smtClean="0"/>
                  <a:t>=120</a:t>
                </a:r>
                <a14:m>
                  <m:oMath xmlns:m="http://schemas.openxmlformats.org/officeDocument/2006/math">
                    <m:r>
                      <a:rPr kumimoji="1" lang="en-US" altLang="ja-JP" b="0" i="0" smtClean="0">
                        <a:latin typeface="Cambria Math" charset="0"/>
                      </a:rPr>
                      <m:t> </m:t>
                    </m:r>
                    <m:sSubSup>
                      <m:sSub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charset="0"/>
                          </a:rPr>
                          <m:t>𝑝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charset="0"/>
                          </a:rPr>
                          <m:t>−1</m:t>
                        </m:r>
                      </m:sup>
                    </m:sSubSup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467" y="2238759"/>
                <a:ext cx="1361678" cy="395686"/>
              </a:xfrm>
              <a:prstGeom prst="rect">
                <a:avLst/>
              </a:prstGeom>
              <a:blipFill rotWithShape="0">
                <a:blip r:embed="rId12"/>
                <a:stretch>
                  <a:fillRect l="-3571" t="-87692" b="-10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5458690" y="3123760"/>
                <a:ext cx="1361678" cy="395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t</a:t>
                </a:r>
                <a:r>
                  <a:rPr kumimoji="1" lang="en-US" altLang="ja-JP" dirty="0" smtClean="0"/>
                  <a:t>=240</a:t>
                </a:r>
                <a14:m>
                  <m:oMath xmlns:m="http://schemas.openxmlformats.org/officeDocument/2006/math">
                    <m:r>
                      <a:rPr kumimoji="1" lang="en-US" altLang="ja-JP" b="0" i="0" smtClean="0">
                        <a:latin typeface="Cambria Math" charset="0"/>
                      </a:rPr>
                      <m:t> </m:t>
                    </m:r>
                    <m:sSubSup>
                      <m:sSub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charset="0"/>
                          </a:rPr>
                          <m:t>𝑝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charset="0"/>
                          </a:rPr>
                          <m:t>−1</m:t>
                        </m:r>
                      </m:sup>
                    </m:sSubSup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690" y="3123760"/>
                <a:ext cx="1361678" cy="395686"/>
              </a:xfrm>
              <a:prstGeom prst="rect">
                <a:avLst/>
              </a:prstGeom>
              <a:blipFill rotWithShape="0">
                <a:blip r:embed="rId13"/>
                <a:stretch>
                  <a:fillRect l="-3571" t="-87692" b="-10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8649001" y="6462314"/>
                <a:ext cx="136167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</m:e>
                      <m:sub>
                        <m:r>
                          <a:rPr lang="en-US" altLang="ja-JP" b="0" i="1" smtClean="0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001" y="6462314"/>
                <a:ext cx="1361678" cy="390748"/>
              </a:xfrm>
              <a:prstGeom prst="rect">
                <a:avLst/>
              </a:prstGeom>
              <a:blipFill rotWithShape="0">
                <a:blip r:embed="rId14"/>
                <a:stretch>
                  <a:fillRect l="-4036" t="-7813" b="-18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2917924" y="6462314"/>
                <a:ext cx="136167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</m:e>
                      <m:sub>
                        <m:r>
                          <a:rPr lang="en-US" altLang="ja-JP" b="0" i="1" smtClean="0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924" y="6462314"/>
                <a:ext cx="1361678" cy="390748"/>
              </a:xfrm>
              <a:prstGeom prst="rect">
                <a:avLst/>
              </a:prstGeom>
              <a:blipFill rotWithShape="0">
                <a:blip r:embed="rId14"/>
                <a:stretch>
                  <a:fillRect l="-4036" t="-7813" b="-18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-188550" y="5290097"/>
                <a:ext cx="13616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550" y="5290097"/>
                <a:ext cx="1361678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5522149" y="5290097"/>
                <a:ext cx="13616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149" y="5290097"/>
                <a:ext cx="1361678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ドーナツ 29"/>
          <p:cNvSpPr/>
          <p:nvPr/>
        </p:nvSpPr>
        <p:spPr>
          <a:xfrm>
            <a:off x="767388" y="5174711"/>
            <a:ext cx="948266" cy="909706"/>
          </a:xfrm>
          <a:prstGeom prst="donut">
            <a:avLst>
              <a:gd name="adj" fmla="val 43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ドーナツ 30"/>
          <p:cNvSpPr/>
          <p:nvPr/>
        </p:nvSpPr>
        <p:spPr>
          <a:xfrm>
            <a:off x="6202988" y="5181411"/>
            <a:ext cx="948266" cy="909706"/>
          </a:xfrm>
          <a:prstGeom prst="donut">
            <a:avLst>
              <a:gd name="adj" fmla="val 43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角丸四角形吹き出し 31"/>
          <p:cNvSpPr/>
          <p:nvPr/>
        </p:nvSpPr>
        <p:spPr>
          <a:xfrm>
            <a:off x="7793028" y="3985236"/>
            <a:ext cx="2849572" cy="864313"/>
          </a:xfrm>
          <a:prstGeom prst="wedgeRoundRectCallout">
            <a:avLst>
              <a:gd name="adj1" fmla="val -72908"/>
              <a:gd name="adj2" fmla="val 1108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数値チェレンコフを少し回避できているか</a:t>
            </a:r>
            <a:r>
              <a:rPr lang="ja-JP" altLang="en-US" smtClean="0"/>
              <a:t>も？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533302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solidFill>
                  <a:srgbClr val="0070C0"/>
                </a:solidFill>
              </a:rPr>
              <a:t>今後の展望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dirty="0" smtClean="0"/>
              <a:t>より数値チェレンコフ不安定性を回避できるパラメータを探す。</a:t>
            </a:r>
            <a:endParaRPr lang="en-US" altLang="ja-JP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kumimoji="1" lang="en-US" altLang="ja-JP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dirty="0" smtClean="0"/>
              <a:t>回避できていた場合、</a:t>
            </a:r>
            <a:endParaRPr kumimoji="1" lang="en-US" altLang="ja-JP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kumimoji="1" lang="ja-JP" altLang="en-US" dirty="0" smtClean="0"/>
              <a:t>相対論的衝撃波</a:t>
            </a:r>
            <a:r>
              <a:rPr lang="ja-JP" altLang="en-US" dirty="0" smtClean="0"/>
              <a:t>での現実的な</a:t>
            </a:r>
            <a:r>
              <a:rPr kumimoji="1" lang="ja-JP" altLang="en-US" dirty="0" smtClean="0"/>
              <a:t>物理過程を抜きだすことができる。</a:t>
            </a:r>
            <a:endParaRPr kumimoji="1" lang="en-US" altLang="ja-JP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kumimoji="1" lang="ja-JP" altLang="en-US" dirty="0" smtClean="0"/>
              <a:t>ワイベル不安定性によって生成された磁場の発展を正しく解ける。</a:t>
            </a:r>
            <a:endParaRPr kumimoji="1" lang="en-US" altLang="ja-JP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dirty="0" smtClean="0"/>
              <a:t>長時間計算が可能になり、</a:t>
            </a:r>
            <a:endParaRPr lang="en-US" altLang="ja-JP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dirty="0" smtClean="0"/>
              <a:t>粒子加速過程の観測、</a:t>
            </a:r>
            <a:endParaRPr lang="en-US" altLang="ja-JP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dirty="0" smtClean="0"/>
              <a:t>放射機構の解明への手がかりが得られると期待される。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083846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278</Words>
  <Application>Microsoft Office PowerPoint</Application>
  <PresentationFormat>ワイド画面</PresentationFormat>
  <Paragraphs>67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Yu Gothic</vt:lpstr>
      <vt:lpstr>Yu Gothic Light</vt:lpstr>
      <vt:lpstr>Arial</vt:lpstr>
      <vt:lpstr>Cambria Math</vt:lpstr>
      <vt:lpstr>ホワイト</vt:lpstr>
      <vt:lpstr>相対論的衝撃波の PIC シミュレーション</vt:lpstr>
      <vt:lpstr>Motivation</vt:lpstr>
      <vt:lpstr>手法</vt:lpstr>
      <vt:lpstr>結果</vt:lpstr>
      <vt:lpstr>今後の展望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相対論的衝撃波の PIC シミュレーション</dc:title>
  <dc:creator>axfx0240</dc:creator>
  <cp:lastModifiedBy>総合メディア基盤センター</cp:lastModifiedBy>
  <cp:revision>137</cp:revision>
  <dcterms:created xsi:type="dcterms:W3CDTF">2017-08-25T00:27:34Z</dcterms:created>
  <dcterms:modified xsi:type="dcterms:W3CDTF">2017-08-25T05:14:10Z</dcterms:modified>
</cp:coreProperties>
</file>