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65" r:id="rId5"/>
    <p:sldId id="270" r:id="rId6"/>
    <p:sldId id="273" r:id="rId7"/>
    <p:sldId id="272" r:id="rId8"/>
    <p:sldId id="271" r:id="rId9"/>
    <p:sldId id="274" r:id="rId1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総合メディア基盤センター" initials="MSOffice" lastIdx="1" clrIdx="0">
    <p:extLst>
      <p:ext uri="{19B8F6BF-5375-455C-9EA6-DF929625EA0E}">
        <p15:presenceInfo xmlns:p15="http://schemas.microsoft.com/office/powerpoint/2012/main" userId="総合メディア基盤センタ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54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0171B0-08BC-446D-BBA3-C96A426FBD0F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2017/8/25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4C27339-D356-46C0-AD4F-C5B96832EBB2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10E1E9A-E921-4174-A0FC-51868D7AC568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556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AC75E7F-966D-41A6-A8EC-BD351E02F09C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 spc="-9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i="1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i="1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4388BFD-EEB6-40D9-9070-390074DBAE2A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77D99D6-DB5C-42F7-9055-F7704EF89306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smtClean="0"/>
              <a:t>図を追加</a:t>
            </a:r>
            <a:endParaRPr lang="ja-JP" altLang="en-US" noProof="0" dirty="0"/>
          </a:p>
        </p:txBody>
      </p:sp>
      <p:sp>
        <p:nvSpPr>
          <p:cNvPr id="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3532D06-09E4-493A-9B5B-357FB33DDBE5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CCB65B4-E11D-4500-8249-CD3AC5CA7FBB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001EC79-B733-4592-BF05-A0273306A19A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sz="half" idx="14"/>
          </p:nvPr>
        </p:nvSpPr>
        <p:spPr>
          <a:xfrm>
            <a:off x="1561462" y="1809149"/>
            <a:ext cx="4762480" cy="4359576"/>
          </a:xfrm>
        </p:spPr>
        <p:txBody>
          <a:bodyPr rtlCol="0"/>
          <a:lstStyle>
            <a:lvl1pPr rtl="0">
              <a:defRPr sz="28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B429628-9CA3-41C5-B25B-723C5202D435}" type="datetime1">
              <a:rPr lang="ja-JP" altLang="en-US" noProof="0" smtClean="0"/>
              <a:t>2017/8/25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lnSpc>
                <a:spcPts val="22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lnSpc>
                <a:spcPts val="22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E416666-789E-40B3-BD26-51B8D915D848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977B735-ADD6-45A8-B240-FFDD21D7414E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D45B925-86E1-4760-9D9C-89D5F66A366F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4"/>
          </p:nvPr>
        </p:nvSpPr>
        <p:spPr>
          <a:xfrm>
            <a:off x="5678904" y="987424"/>
            <a:ext cx="5674896" cy="4873625"/>
          </a:xfrm>
        </p:spPr>
        <p:txBody>
          <a:bodyPr rtlCol="0"/>
          <a:lstStyle>
            <a:lvl1pPr rtl="0"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BB30BD-E4CB-4EC8-83BA-899CF158EDEA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 rtl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 smtClean="0"/>
              <a:t>アイコンをクリックして画像を追加</a:t>
            </a:r>
            <a:endParaRPr lang="ja-JP" altLang="en-US" noProof="0" dirty="0"/>
          </a:p>
        </p:txBody>
      </p:sp>
      <p:sp>
        <p:nvSpPr>
          <p:cNvPr id="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A45FB86-D2D9-4554-92C3-C9EBFAA7245B}" type="datetime1">
              <a:rPr lang="ja-JP" altLang="en-US" smtClean="0"/>
              <a:t>2017/8/25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4CEC406-CE17-40E0-B6FE-6D71F333C5D9}" type="datetime1">
              <a:rPr lang="ja-JP" altLang="en-US" smtClean="0"/>
              <a:pPr/>
              <a:t>2017/8/25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accent1">
              <a:lumMod val="75000"/>
            </a:schemeClr>
          </a:solidFill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gi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384695"/>
            <a:ext cx="9144000" cy="2387600"/>
          </a:xfrm>
        </p:spPr>
        <p:txBody>
          <a:bodyPr rtlCol="0"/>
          <a:lstStyle/>
          <a:p>
            <a:pPr rtl="0"/>
            <a:r>
              <a:rPr lang="ja-JP" altLang="en-US" dirty="0" smtClean="0"/>
              <a:t>成果報告</a:t>
            </a:r>
            <a:r>
              <a:rPr lang="en-US" altLang="ja-JP" dirty="0" smtClean="0"/>
              <a:t>(2017)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3373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2800" dirty="0"/>
              <a:t>青山</a:t>
            </a:r>
            <a:r>
              <a:rPr lang="ja-JP" altLang="en-US" sz="2800" dirty="0" smtClean="0"/>
              <a:t>学院大学大学院　</a:t>
            </a:r>
            <a:endParaRPr lang="en-US" altLang="ja-JP" sz="2800" dirty="0" smtClean="0"/>
          </a:p>
          <a:p>
            <a:pPr rtl="0"/>
            <a:r>
              <a:rPr lang="ja-JP" altLang="en-US" sz="2800" dirty="0" smtClean="0"/>
              <a:t>理工学研究科</a:t>
            </a:r>
            <a:endParaRPr lang="en-US" altLang="ja-JP" sz="2800" dirty="0" smtClean="0"/>
          </a:p>
          <a:p>
            <a:pPr rtl="0"/>
            <a:r>
              <a:rPr lang="en-US" altLang="ja-JP" sz="2800" dirty="0" smtClean="0"/>
              <a:t>M1</a:t>
            </a:r>
          </a:p>
          <a:p>
            <a:pPr rtl="0"/>
            <a:r>
              <a:rPr lang="ja-JP" altLang="en-US" sz="2800" dirty="0" smtClean="0"/>
              <a:t>篠田　理人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169" y="132369"/>
            <a:ext cx="9029700" cy="1325563"/>
          </a:xfrm>
        </p:spPr>
        <p:txBody>
          <a:bodyPr/>
          <a:lstStyle/>
          <a:p>
            <a:r>
              <a:rPr lang="ja-JP" altLang="en-US" u="sng" dirty="0" smtClean="0"/>
              <a:t>研究内容と参加理由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1713" y="1582231"/>
            <a:ext cx="9791700" cy="31786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solidFill>
                  <a:srgbClr val="00B050"/>
                </a:solidFill>
              </a:rPr>
              <a:t>研究内容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PIC</a:t>
            </a:r>
            <a:r>
              <a:rPr lang="ja-JP" altLang="en-US" dirty="0" smtClean="0"/>
              <a:t>シミュレーションを用いた衝撃波遷移層での波動励起について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rgbClr val="FF0000"/>
                </a:solidFill>
              </a:rPr>
              <a:t>参加理由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PIC</a:t>
            </a:r>
            <a:r>
              <a:rPr kumimoji="1" lang="ja-JP" altLang="en-US" dirty="0" smtClean="0"/>
              <a:t>のコードは名古屋大学の講師が作成し、</a:t>
            </a:r>
            <a:r>
              <a:rPr lang="ja-JP" altLang="en-US" dirty="0" smtClean="0"/>
              <a:t>計算したものを使用。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コードの中身はブラックボックス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199505" y="5354643"/>
            <a:ext cx="978408" cy="484632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4605" y="5119905"/>
            <a:ext cx="8084264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2800" dirty="0" smtClean="0"/>
              <a:t>このセミナーを通して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シミュレーションについての理解を深めたい！！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93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ローチャート: 代替処理 26"/>
          <p:cNvSpPr/>
          <p:nvPr/>
        </p:nvSpPr>
        <p:spPr>
          <a:xfrm>
            <a:off x="7414052" y="756867"/>
            <a:ext cx="4777948" cy="4872932"/>
          </a:xfrm>
          <a:prstGeom prst="flowChartAlternateProcess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ローチャート: 代替処理 15"/>
          <p:cNvSpPr/>
          <p:nvPr/>
        </p:nvSpPr>
        <p:spPr>
          <a:xfrm>
            <a:off x="2110472" y="1001662"/>
            <a:ext cx="4755056" cy="165498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294" y="-12067"/>
            <a:ext cx="4212352" cy="1102877"/>
          </a:xfrm>
        </p:spPr>
        <p:txBody>
          <a:bodyPr>
            <a:normAutofit/>
          </a:bodyPr>
          <a:lstStyle/>
          <a:p>
            <a:r>
              <a:rPr lang="ja-JP" altLang="en-US" u="sng" dirty="0" smtClean="0"/>
              <a:t>方法と確認</a:t>
            </a:r>
            <a:endParaRPr kumimoji="1" lang="ja-JP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362867" y="1179958"/>
                <a:ext cx="5456767" cy="147637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err="1" smtClean="0"/>
                  <a:t>Vlasov</a:t>
                </a:r>
                <a:r>
                  <a:rPr kumimoji="1" lang="ja-JP" altLang="en-US" dirty="0" smtClean="0"/>
                  <a:t>方程式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𝑒𝐸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b="0" dirty="0" smtClean="0"/>
              </a:p>
              <a:p>
                <a:endParaRPr kumimoji="1" lang="en-US" altLang="ja-JP" b="0" dirty="0" smtClean="0"/>
              </a:p>
              <a:p>
                <a:pPr marL="0" indent="0">
                  <a:buNone/>
                </a:pPr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867" y="1179958"/>
                <a:ext cx="5456767" cy="1476376"/>
              </a:xfrm>
              <a:blipFill>
                <a:blip r:embed="rId2"/>
                <a:stretch>
                  <a:fillRect l="-2011" t="-7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811867" y="4700601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975585" y="4262804"/>
            <a:ext cx="2499784" cy="1614258"/>
            <a:chOff x="6344709" y="2380571"/>
            <a:chExt cx="2499784" cy="1614258"/>
          </a:xfrm>
        </p:grpSpPr>
        <p:sp>
          <p:nvSpPr>
            <p:cNvPr id="12" name="フローチャート: 代替処理 11"/>
            <p:cNvSpPr/>
            <p:nvPr/>
          </p:nvSpPr>
          <p:spPr>
            <a:xfrm>
              <a:off x="6344709" y="2380571"/>
              <a:ext cx="2260600" cy="1614258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6344709" y="2567562"/>
                  <a:ext cx="2499784" cy="12402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28600" lvl="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rgbClr val="A5A5A5"/>
                    </a:buClr>
                    <a:buFont typeface="Arial" panose="020B0604020202020204" pitchFamily="34" charset="0"/>
                    <a:buChar char="•"/>
                  </a:pPr>
                  <a:r>
                    <a:rPr kumimoji="1" lang="ja-JP" altLang="en-US" sz="2800" i="1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Meiryo UI" panose="020B0604030504040204" pitchFamily="50" charset="-128"/>
                    </a:rPr>
                    <a:t>電場の更新</a:t>
                  </a:r>
                  <a:endParaRPr kumimoji="1" lang="en-US" altLang="ja-JP" sz="2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Meiryo UI" panose="020B0604030504040204" pitchFamily="50" charset="-128"/>
                  </a:endParaRPr>
                </a:p>
                <a:p>
                  <a:pPr marL="228600" lvl="0" indent="-228600">
                    <a:lnSpc>
                      <a:spcPct val="90000"/>
                    </a:lnSpc>
                    <a:spcBef>
                      <a:spcPct val="30000"/>
                    </a:spcBef>
                    <a:buClr>
                      <a:srgbClr val="A5A5A5"/>
                    </a:buClr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kumimoji="1" lang="ja-JP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709" y="2567562"/>
                  <a:ext cx="2499784" cy="1240276"/>
                </a:xfrm>
                <a:prstGeom prst="rect">
                  <a:avLst/>
                </a:prstGeom>
                <a:blipFill>
                  <a:blip r:embed="rId3"/>
                  <a:stretch>
                    <a:fillRect l="-4390" t="-936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下矢印 5"/>
          <p:cNvSpPr/>
          <p:nvPr/>
        </p:nvSpPr>
        <p:spPr>
          <a:xfrm>
            <a:off x="3530081" y="2782700"/>
            <a:ext cx="1142821" cy="8212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4900" y="4353467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44851" y="3532598"/>
            <a:ext cx="3731241" cy="3074669"/>
            <a:chOff x="128861" y="3107267"/>
            <a:chExt cx="4205235" cy="3074669"/>
          </a:xfrm>
        </p:grpSpPr>
        <p:sp>
          <p:nvSpPr>
            <p:cNvPr id="10" name="フローチャート: 代替処理 9"/>
            <p:cNvSpPr/>
            <p:nvPr/>
          </p:nvSpPr>
          <p:spPr>
            <a:xfrm>
              <a:off x="128861" y="3107267"/>
              <a:ext cx="4205235" cy="3074669"/>
            </a:xfrm>
            <a:prstGeom prst="flowChartAlternateProcess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672846" y="4025633"/>
                  <a:ext cx="2248821" cy="834845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none" rtlCol="0" anchor="ctr" anchorCtr="1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kumimoji="1" lang="ja-JP" altLang="en-US" dirty="0" smtClean="0"/>
                    <a:t> 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46" y="4025633"/>
                  <a:ext cx="2248821" cy="834845"/>
                </a:xfrm>
                <a:prstGeom prst="rect">
                  <a:avLst/>
                </a:prstGeom>
                <a:blipFill>
                  <a:blip r:embed="rId4"/>
                  <a:stretch>
                    <a:fillRect l="-909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672846" y="5004435"/>
                  <a:ext cx="3072700" cy="848416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txBody>
                <a:bodyPr wrap="none" rtlCol="0" anchor="ctr" anchorCtr="1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ct val="30000"/>
                    </a:spcBef>
                    <a:buClr>
                      <a:srgbClr val="A5A5A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kumimoji="1"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𝑒𝐸</m:t>
                            </m:r>
                            <m:d>
                              <m:dPr>
                                <m:ctrlP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f>
                          <m:fPr>
                            <m:ctrlP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en-US" altLang="ja-JP" sz="24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46" y="5004435"/>
                  <a:ext cx="3072700" cy="848416"/>
                </a:xfrm>
                <a:prstGeom prst="rect">
                  <a:avLst/>
                </a:prstGeom>
                <a:blipFill>
                  <a:blip r:embed="rId5"/>
                  <a:stretch>
                    <a:fillRect l="-2222"/>
                  </a:stretch>
                </a:blip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/>
            <p:cNvSpPr txBox="1"/>
            <p:nvPr/>
          </p:nvSpPr>
          <p:spPr>
            <a:xfrm>
              <a:off x="643980" y="3342873"/>
              <a:ext cx="2494594" cy="4616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kumimoji="1" lang="en-US" altLang="ja-JP" sz="2400" dirty="0" smtClean="0"/>
                <a:t>2</a:t>
              </a:r>
              <a:r>
                <a:rPr kumimoji="1" lang="ja-JP" altLang="en-US" sz="2400" dirty="0" err="1" smtClean="0"/>
                <a:t>つの移</a:t>
              </a:r>
              <a:r>
                <a:rPr kumimoji="1" lang="ja-JP" altLang="en-US" sz="2400" dirty="0" smtClean="0"/>
                <a:t>流方程式</a:t>
              </a:r>
              <a:endParaRPr kumimoji="1" lang="ja-JP" altLang="en-US" sz="2400" dirty="0"/>
            </a:p>
          </p:txBody>
        </p:sp>
      </p:grpSp>
      <p:sp>
        <p:nvSpPr>
          <p:cNvPr id="17" name="左右矢印 16"/>
          <p:cNvSpPr/>
          <p:nvPr/>
        </p:nvSpPr>
        <p:spPr>
          <a:xfrm>
            <a:off x="3920360" y="4765126"/>
            <a:ext cx="999493" cy="68098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19634" y="1927141"/>
            <a:ext cx="233910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2400" dirty="0" smtClean="0"/>
              <a:t>線形移流方程式</a:t>
            </a:r>
            <a:endParaRPr kumimoji="1" lang="en-US" altLang="ja-JP" sz="2400" dirty="0" smtClean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9578912" y="3231518"/>
            <a:ext cx="2357026" cy="1156398"/>
            <a:chOff x="9701535" y="3197069"/>
            <a:chExt cx="2583597" cy="1156398"/>
          </a:xfrm>
        </p:grpSpPr>
        <p:sp>
          <p:nvSpPr>
            <p:cNvPr id="24" name="フローチャート: 代替処理 23"/>
            <p:cNvSpPr/>
            <p:nvPr/>
          </p:nvSpPr>
          <p:spPr>
            <a:xfrm>
              <a:off x="9701535" y="3197069"/>
              <a:ext cx="2583597" cy="1156398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790762" y="3313965"/>
              <a:ext cx="2325445" cy="83099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kumimoji="1" lang="en-US" altLang="ja-JP" sz="2400" dirty="0"/>
                <a:t>1</a:t>
              </a:r>
              <a:r>
                <a:rPr kumimoji="1" lang="ja-JP" altLang="en-US" sz="2400" dirty="0"/>
                <a:t>次風上</a:t>
              </a:r>
              <a:r>
                <a:rPr kumimoji="1" lang="ja-JP" altLang="en-US" sz="2400" dirty="0" smtClean="0"/>
                <a:t>差分法</a:t>
              </a:r>
              <a:endParaRPr kumimoji="1" lang="en-US" altLang="ja-JP" sz="2400" dirty="0" smtClean="0"/>
            </a:p>
            <a:p>
              <a:r>
                <a:rPr kumimoji="1" lang="en-US" altLang="ja-JP" sz="2400" dirty="0" smtClean="0"/>
                <a:t>Semi-Lagrange</a:t>
              </a:r>
              <a:r>
                <a:rPr kumimoji="1" lang="ja-JP" altLang="en-US" sz="2400" dirty="0"/>
                <a:t>法</a:t>
              </a:r>
              <a:endParaRPr kumimoji="1" lang="en-US" altLang="ja-JP" sz="24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855363" y="1144507"/>
            <a:ext cx="1723549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2400" dirty="0"/>
              <a:t>テスト計算</a:t>
            </a:r>
            <a:endParaRPr kumimoji="1" lang="en-US" altLang="ja-JP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19634" y="4426101"/>
            <a:ext cx="4185761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2400" dirty="0" smtClean="0"/>
              <a:t>正しく解けていることを</a:t>
            </a:r>
            <a:r>
              <a:rPr kumimoji="1" lang="ja-JP" altLang="en-US" sz="2400" dirty="0"/>
              <a:t>確認</a:t>
            </a:r>
            <a:endParaRPr kumimoji="1" lang="en-US" altLang="ja-JP" sz="2400" dirty="0"/>
          </a:p>
        </p:txBody>
      </p:sp>
      <p:sp>
        <p:nvSpPr>
          <p:cNvPr id="22" name="下矢印 21"/>
          <p:cNvSpPr/>
          <p:nvPr/>
        </p:nvSpPr>
        <p:spPr>
          <a:xfrm>
            <a:off x="8577702" y="3375430"/>
            <a:ext cx="484632" cy="913779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932216" y="2512762"/>
                <a:ext cx="2277675" cy="72577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kumimoji="1"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kumimoji="1"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216" y="2512762"/>
                <a:ext cx="2277675" cy="725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0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666" y="173933"/>
            <a:ext cx="10169929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u="sng" dirty="0" smtClean="0"/>
              <a:t>結果</a:t>
            </a:r>
            <a:r>
              <a:rPr kumimoji="1" lang="en-US" altLang="ja-JP" u="sng" dirty="0" smtClean="0"/>
              <a:t>1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lang="en-US" altLang="ja-JP" dirty="0" smtClean="0"/>
              <a:t>2</a:t>
            </a:r>
            <a:r>
              <a:rPr lang="ja-JP" altLang="en-US" dirty="0" smtClean="0"/>
              <a:t>流体不安定性と非線形ランダウ減衰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940" y="1609494"/>
            <a:ext cx="6883631" cy="959139"/>
          </a:xfrm>
        </p:spPr>
        <p:txBody>
          <a:bodyPr/>
          <a:lstStyle/>
          <a:p>
            <a:r>
              <a:rPr lang="en-US" altLang="ja-JP" dirty="0" smtClean="0"/>
              <a:t>2</a:t>
            </a:r>
            <a:r>
              <a:rPr lang="ja-JP" altLang="en-US" dirty="0"/>
              <a:t>流体不安定性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4399" y="1507536"/>
            <a:ext cx="350929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ja-JP" altLang="en-US" sz="2800" dirty="0"/>
              <a:t>非線形ランダウ</a:t>
            </a:r>
            <a:r>
              <a:rPr lang="ja-JP" altLang="en-US" sz="2800" dirty="0" smtClean="0"/>
              <a:t>減衰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2460567"/>
            <a:ext cx="4954411" cy="275461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868166" y="579374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6054397" y="2089063"/>
            <a:ext cx="5786463" cy="4689432"/>
            <a:chOff x="5522383" y="2038796"/>
            <a:chExt cx="5786463" cy="4689432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541" y="2226517"/>
              <a:ext cx="2776113" cy="1927856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654" y="2262970"/>
              <a:ext cx="2878932" cy="1927856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83" y="4469262"/>
              <a:ext cx="2874271" cy="1924735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654" y="4465363"/>
              <a:ext cx="2912192" cy="19192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6254336" y="2038796"/>
                  <a:ext cx="1329422" cy="33033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=10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𝑝𝑒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336" y="2038796"/>
                  <a:ext cx="1329422" cy="330331"/>
                </a:xfrm>
                <a:prstGeom prst="rect">
                  <a:avLst/>
                </a:prstGeom>
                <a:blipFill>
                  <a:blip r:embed="rId7"/>
                  <a:stretch>
                    <a:fillRect b="-10714"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9150117" y="4271314"/>
                  <a:ext cx="1329422" cy="33033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=50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𝑝𝑒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0117" y="4271314"/>
                  <a:ext cx="1329422" cy="330331"/>
                </a:xfrm>
                <a:prstGeom prst="rect">
                  <a:avLst/>
                </a:prstGeom>
                <a:blipFill>
                  <a:blip r:embed="rId8"/>
                  <a:stretch>
                    <a:fillRect b="-10714"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6148449" y="4271314"/>
                  <a:ext cx="1329422" cy="33033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=40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𝑝𝑒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449" y="4271314"/>
                  <a:ext cx="1329422" cy="330331"/>
                </a:xfrm>
                <a:prstGeom prst="rect">
                  <a:avLst/>
                </a:prstGeom>
                <a:blipFill>
                  <a:blip r:embed="rId9"/>
                  <a:stretch>
                    <a:fillRect b="-10714"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9053173" y="2067209"/>
                  <a:ext cx="1329422" cy="33033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=20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𝑝𝑒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173" y="2067209"/>
                  <a:ext cx="1329422" cy="330331"/>
                </a:xfrm>
                <a:prstGeom prst="rect">
                  <a:avLst/>
                </a:prstGeom>
                <a:blipFill>
                  <a:blip r:embed="rId10"/>
                  <a:stretch>
                    <a:fillRect b="-10526"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9190198" y="6276320"/>
                  <a:ext cx="1206239" cy="45190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0198" y="6276320"/>
                  <a:ext cx="1206239" cy="451908"/>
                </a:xfrm>
                <a:prstGeom prst="rect">
                  <a:avLst/>
                </a:prstGeom>
                <a:blipFill>
                  <a:blip r:embed="rId11"/>
                  <a:stretch>
                    <a:fillRect t="-115789" r="-26500" b="-18157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6315927" y="6276320"/>
                  <a:ext cx="1206239" cy="45190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27" y="6276320"/>
                  <a:ext cx="1206239" cy="451908"/>
                </a:xfrm>
                <a:prstGeom prst="rect">
                  <a:avLst/>
                </a:prstGeom>
                <a:blipFill>
                  <a:blip r:embed="rId12"/>
                  <a:stretch>
                    <a:fillRect t="-115789" r="-27000" b="-18157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868166" y="5241841"/>
                <a:ext cx="1206239" cy="45190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66" y="5241841"/>
                <a:ext cx="1206239" cy="451908"/>
              </a:xfrm>
              <a:prstGeom prst="rect">
                <a:avLst/>
              </a:prstGeom>
              <a:blipFill>
                <a:blip r:embed="rId13"/>
                <a:stretch>
                  <a:fillRect t="-115789" r="-27000" b="-1815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 rot="16200000">
                <a:off x="-390454" y="3603350"/>
                <a:ext cx="1206239" cy="36380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90454" y="3603350"/>
                <a:ext cx="1206239" cy="363803"/>
              </a:xfrm>
              <a:prstGeom prst="rect">
                <a:avLst/>
              </a:prstGeom>
              <a:blipFill>
                <a:blip r:embed="rId14"/>
                <a:stretch>
                  <a:fillRect l="-154839" t="-13000" r="-232258" b="-135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 rot="16200000">
                <a:off x="5269376" y="3129439"/>
                <a:ext cx="1206239" cy="36380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69376" y="3129439"/>
                <a:ext cx="1206239" cy="363803"/>
              </a:xfrm>
              <a:prstGeom prst="rect">
                <a:avLst/>
              </a:prstGeom>
              <a:blipFill>
                <a:blip r:embed="rId15"/>
                <a:stretch>
                  <a:fillRect l="-154839" t="-13000" r="-232258" b="-135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 rot="16200000">
                <a:off x="5345556" y="5285893"/>
                <a:ext cx="1206239" cy="36380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45556" y="5285893"/>
                <a:ext cx="1206239" cy="363803"/>
              </a:xfrm>
              <a:prstGeom prst="rect">
                <a:avLst/>
              </a:prstGeom>
              <a:blipFill>
                <a:blip r:embed="rId16"/>
                <a:stretch>
                  <a:fillRect l="-154839" t="-13000" r="-232258" b="-135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形吹き出し 11"/>
          <p:cNvSpPr/>
          <p:nvPr/>
        </p:nvSpPr>
        <p:spPr>
          <a:xfrm>
            <a:off x="6887439" y="215496"/>
            <a:ext cx="4621877" cy="2150702"/>
          </a:xfrm>
          <a:prstGeom prst="wedgeEllipseCallout">
            <a:avLst>
              <a:gd name="adj1" fmla="val -84765"/>
              <a:gd name="adj2" fmla="val 6058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107" y="215496"/>
            <a:ext cx="90297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u="sng" dirty="0" smtClean="0"/>
              <a:t>結果</a:t>
            </a:r>
            <a:r>
              <a:rPr kumimoji="1" lang="en-US" altLang="ja-JP" u="sng" dirty="0" smtClean="0"/>
              <a:t>2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lang="ja-JP" altLang="en-US" dirty="0" smtClean="0"/>
              <a:t>線形ランダウ減衰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1479665"/>
                <a:ext cx="6758247" cy="1130531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電場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/>
                  <a:t>自作のものと論文</a:t>
                </a:r>
                <a:r>
                  <a:rPr kumimoji="1" lang="en-US" altLang="ja-JP" dirty="0" smtClean="0"/>
                  <a:t>(1999,</a:t>
                </a:r>
                <a:r>
                  <a:rPr lang="en-US" altLang="ja-JP" dirty="0"/>
                  <a:t> Takashi </a:t>
                </a:r>
                <a:r>
                  <a:rPr lang="en-US" altLang="ja-JP" dirty="0" smtClean="0"/>
                  <a:t>Nakamura,</a:t>
                </a:r>
                <a:r>
                  <a:rPr kumimoji="1" lang="en-US" altLang="ja-JP" dirty="0" smtClean="0"/>
                  <a:t>)</a:t>
                </a:r>
                <a:r>
                  <a:rPr kumimoji="1" lang="ja-JP" altLang="en-US" dirty="0" smtClean="0"/>
                  <a:t>との比較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79665"/>
                <a:ext cx="6758247" cy="1130531"/>
              </a:xfrm>
              <a:blipFill>
                <a:blip r:embed="rId2"/>
                <a:stretch>
                  <a:fillRect l="-1623" t="-10270" r="-2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6" y="2703021"/>
            <a:ext cx="5140729" cy="3855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156507" y="6486227"/>
                <a:ext cx="1476501" cy="33033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  <m:sup/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07" y="6486227"/>
                <a:ext cx="1476501" cy="330331"/>
              </a:xfrm>
              <a:prstGeom prst="rect">
                <a:avLst/>
              </a:prstGeom>
              <a:blipFill>
                <a:blip r:embed="rId5"/>
                <a:stretch>
                  <a:fillRect b="-23214"/>
                </a:stretch>
              </a:blip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 rot="16200000">
                <a:off x="-580280" y="4394803"/>
                <a:ext cx="1768774" cy="4719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𝑨𝒎𝒑𝒍𝒊𝒕𝒖𝒅𝒆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80280" y="4394803"/>
                <a:ext cx="1768774" cy="471982"/>
              </a:xfrm>
              <a:prstGeom prst="rect">
                <a:avLst/>
              </a:prstGeom>
              <a:blipFill>
                <a:blip r:embed="rId6"/>
                <a:stretch>
                  <a:fillRect b="-10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7158298" y="644712"/>
            <a:ext cx="4351018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dirty="0" smtClean="0"/>
              <a:t>リカレーションタイム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自作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左</a:t>
            </a:r>
            <a:r>
              <a:rPr kumimoji="1" lang="en-US" altLang="ja-JP" dirty="0" smtClean="0"/>
              <a:t>): 75</a:t>
            </a:r>
          </a:p>
          <a:p>
            <a:r>
              <a:rPr kumimoji="1" lang="ja-JP" altLang="en-US" dirty="0" smtClean="0"/>
              <a:t>論文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右</a:t>
            </a:r>
            <a:r>
              <a:rPr kumimoji="1" lang="en-US" altLang="ja-JP" dirty="0" smtClean="0"/>
              <a:t>): 48</a:t>
            </a:r>
          </a:p>
          <a:p>
            <a:r>
              <a:rPr kumimoji="1" lang="ja-JP" altLang="en-US" dirty="0" smtClean="0"/>
              <a:t>左図では計算時間がリカレーションよりも短いのでその様子が表れてない。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00" y="2719065"/>
            <a:ext cx="4799363" cy="38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Cubic interpolated propagation scheme for solving</a:t>
            </a:r>
          </a:p>
          <a:p>
            <a:pPr marL="0" indent="0">
              <a:buNone/>
            </a:pPr>
            <a:r>
              <a:rPr lang="en-US" altLang="ja-JP" b="1" dirty="0"/>
              <a:t>hyper-dimensional </a:t>
            </a:r>
            <a:r>
              <a:rPr lang="en-US" altLang="ja-JP" b="1" dirty="0" err="1"/>
              <a:t>Vlasov</a:t>
            </a:r>
            <a:r>
              <a:rPr lang="en-US" altLang="ja-JP" b="1" dirty="0"/>
              <a:t>-Poisson equation in phase space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96" y="3518726"/>
            <a:ext cx="4705004" cy="24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クラウド スキッパー 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8_TF03460508.potx" id="{0D814D4C-0EA2-4CAA-95A3-247568EB385E}" vid="{9F8D6E86-7FF6-42FA-BCBF-C4B3671B8E1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クラウド スキッパー デザイン スライド</Template>
  <TotalTime>129</TotalTime>
  <Words>181</Words>
  <Application>Microsoft Office PowerPoint</Application>
  <PresentationFormat>ワイド画面</PresentationFormat>
  <Paragraphs>52</Paragraphs>
  <Slides>6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Meiryo UI</vt:lpstr>
      <vt:lpstr>ＭＳ ゴシック</vt:lpstr>
      <vt:lpstr>ＭＳ 明朝</vt:lpstr>
      <vt:lpstr>游ゴシック</vt:lpstr>
      <vt:lpstr>Arial</vt:lpstr>
      <vt:lpstr>Calibri</vt:lpstr>
      <vt:lpstr>Cambria Math</vt:lpstr>
      <vt:lpstr>Wingdings</vt:lpstr>
      <vt:lpstr>クラウド スキッパー デザイン テンプレート</vt:lpstr>
      <vt:lpstr>成果報告(2017)</vt:lpstr>
      <vt:lpstr>研究内容と参加理由</vt:lpstr>
      <vt:lpstr>方法と確認</vt:lpstr>
      <vt:lpstr>結果1 (2流体不安定性と非線形ランダウ減衰)</vt:lpstr>
      <vt:lpstr>結果2 (線形ランダウ減衰)</vt:lpstr>
      <vt:lpstr>PowerPoint プレゼンテーション</vt:lpstr>
    </vt:vector>
  </TitlesOfParts>
  <Company>千葉大学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成果報告(2017)</dc:title>
  <dc:creator>総合メディア基盤センター</dc:creator>
  <cp:lastModifiedBy>総合メディア基盤センター</cp:lastModifiedBy>
  <cp:revision>14</cp:revision>
  <dcterms:created xsi:type="dcterms:W3CDTF">2017-08-25T02:04:50Z</dcterms:created>
  <dcterms:modified xsi:type="dcterms:W3CDTF">2017-08-25T04:36:28Z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