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1v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8" r:id="rId2"/>
    <p:sldId id="270" r:id="rId3"/>
    <p:sldId id="272" r:id="rId4"/>
    <p:sldId id="257" r:id="rId5"/>
    <p:sldId id="260" r:id="rId6"/>
    <p:sldId id="261" r:id="rId7"/>
    <p:sldId id="269" r:id="rId8"/>
    <p:sldId id="268" r:id="rId9"/>
    <p:sldId id="273" r:id="rId10"/>
    <p:sldId id="274" r:id="rId1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kahito\Desktop\SimulationSummerSchool2017\openmp_threads_vs_ti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val>
            <c:numRef>
              <c:f>(Sheet1!$B$9,Sheet1!$E$9,Sheet1!$H$9)</c:f>
              <c:numCache>
                <c:formatCode>General</c:formatCode>
                <c:ptCount val="3"/>
                <c:pt idx="0">
                  <c:v>6.84</c:v>
                </c:pt>
                <c:pt idx="1">
                  <c:v>1.6399999999999997</c:v>
                </c:pt>
                <c:pt idx="2">
                  <c:v>1.0500000000000003</c:v>
                </c:pt>
              </c:numCache>
            </c:numRef>
          </c:val>
        </c:ser>
        <c:ser>
          <c:idx val="1"/>
          <c:order val="1"/>
          <c:spPr>
            <a:solidFill>
              <a:srgbClr val="002060"/>
            </a:solidFill>
          </c:spPr>
          <c:invertIfNegative val="0"/>
          <c:val>
            <c:numRef>
              <c:f>(Sheet1!$B$8,Sheet1!$E$8,Sheet1!$H$8)</c:f>
              <c:numCache>
                <c:formatCode>General</c:formatCode>
                <c:ptCount val="3"/>
                <c:pt idx="0">
                  <c:v>1.24</c:v>
                </c:pt>
                <c:pt idx="1">
                  <c:v>0.25</c:v>
                </c:pt>
                <c:pt idx="2">
                  <c:v>0.2</c:v>
                </c:pt>
              </c:numCache>
            </c:numRef>
          </c:val>
        </c:ser>
        <c:ser>
          <c:idx val="2"/>
          <c:order val="2"/>
          <c:spPr>
            <a:solidFill>
              <a:srgbClr val="0070C0"/>
            </a:solidFill>
          </c:spPr>
          <c:invertIfNegative val="0"/>
          <c:val>
            <c:numRef>
              <c:f>(Sheet1!$B$7,Sheet1!$E$7,Sheet1!$H$7)</c:f>
              <c:numCache>
                <c:formatCode>General</c:formatCode>
                <c:ptCount val="3"/>
                <c:pt idx="0">
                  <c:v>1.32</c:v>
                </c:pt>
                <c:pt idx="1">
                  <c:v>0.33</c:v>
                </c:pt>
                <c:pt idx="2">
                  <c:v>0.22</c:v>
                </c:pt>
              </c:numCache>
            </c:numRef>
          </c:val>
        </c:ser>
        <c:ser>
          <c:idx val="3"/>
          <c:order val="3"/>
          <c:spPr>
            <a:solidFill>
              <a:srgbClr val="00B0F0"/>
            </a:solidFill>
          </c:spPr>
          <c:invertIfNegative val="0"/>
          <c:val>
            <c:numRef>
              <c:f>(Sheet1!$B$6,Sheet1!$E$6,Sheet1!$H$6)</c:f>
              <c:numCache>
                <c:formatCode>General</c:formatCode>
                <c:ptCount val="3"/>
                <c:pt idx="0">
                  <c:v>1.35</c:v>
                </c:pt>
                <c:pt idx="1">
                  <c:v>0.41</c:v>
                </c:pt>
                <c:pt idx="2">
                  <c:v>0.23</c:v>
                </c:pt>
              </c:numCache>
            </c:numRef>
          </c:val>
        </c:ser>
        <c:ser>
          <c:idx val="4"/>
          <c:order val="4"/>
          <c:spPr>
            <a:solidFill>
              <a:srgbClr val="00B050"/>
            </a:solidFill>
          </c:spPr>
          <c:invertIfNegative val="0"/>
          <c:val>
            <c:numRef>
              <c:f>(Sheet1!$B$5,Sheet1!$E$5,Sheet1!$H$5)</c:f>
              <c:numCache>
                <c:formatCode>General</c:formatCode>
                <c:ptCount val="3"/>
                <c:pt idx="0">
                  <c:v>1.5</c:v>
                </c:pt>
                <c:pt idx="1">
                  <c:v>0.61</c:v>
                </c:pt>
                <c:pt idx="2">
                  <c:v>0.23</c:v>
                </c:pt>
              </c:numCache>
            </c:numRef>
          </c:val>
        </c:ser>
        <c:ser>
          <c:idx val="5"/>
          <c:order val="5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</c:dPt>
          <c:val>
            <c:numRef>
              <c:f>(Sheet1!$B$4,Sheet1!$E$4,Sheet1!$H$4)</c:f>
              <c:numCache>
                <c:formatCode>General</c:formatCode>
                <c:ptCount val="3"/>
                <c:pt idx="0">
                  <c:v>1.72</c:v>
                </c:pt>
                <c:pt idx="1">
                  <c:v>0.74</c:v>
                </c:pt>
                <c:pt idx="2">
                  <c:v>0.32</c:v>
                </c:pt>
              </c:numCache>
            </c:numRef>
          </c:val>
        </c:ser>
        <c:ser>
          <c:idx val="6"/>
          <c:order val="6"/>
          <c:spPr>
            <a:solidFill>
              <a:srgbClr val="FFC000"/>
            </a:solidFill>
          </c:spPr>
          <c:invertIfNegative val="0"/>
          <c:val>
            <c:numRef>
              <c:f>(Sheet1!$B$3,Sheet1!$E$3,Sheet1!$H$3)</c:f>
              <c:numCache>
                <c:formatCode>General</c:formatCode>
                <c:ptCount val="3"/>
                <c:pt idx="0">
                  <c:v>3.95</c:v>
                </c:pt>
                <c:pt idx="1">
                  <c:v>1.38</c:v>
                </c:pt>
                <c:pt idx="2">
                  <c:v>0.43</c:v>
                </c:pt>
              </c:numCache>
            </c:numRef>
          </c:val>
        </c:ser>
        <c:ser>
          <c:idx val="7"/>
          <c:order val="7"/>
          <c:spPr>
            <a:solidFill>
              <a:srgbClr val="FF0000"/>
            </a:solidFill>
          </c:spPr>
          <c:invertIfNegative val="0"/>
          <c:val>
            <c:numRef>
              <c:f>(Sheet1!$B$2,Sheet1!$E$2,Sheet1!$H$2)</c:f>
              <c:numCache>
                <c:formatCode>General</c:formatCode>
                <c:ptCount val="3"/>
                <c:pt idx="0">
                  <c:v>4.22</c:v>
                </c:pt>
                <c:pt idx="1">
                  <c:v>2.2200000000000002</c:v>
                </c:pt>
                <c:pt idx="2">
                  <c:v>0.46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23456"/>
        <c:axId val="39524992"/>
      </c:barChart>
      <c:catAx>
        <c:axId val="39523456"/>
        <c:scaling>
          <c:orientation val="minMax"/>
        </c:scaling>
        <c:delete val="0"/>
        <c:axPos val="b"/>
        <c:majorTickMark val="out"/>
        <c:minorTickMark val="none"/>
        <c:tickLblPos val="nextTo"/>
        <c:crossAx val="39524992"/>
        <c:crosses val="autoZero"/>
        <c:auto val="1"/>
        <c:lblAlgn val="ctr"/>
        <c:lblOffset val="100"/>
        <c:noMultiLvlLbl val="0"/>
      </c:catAx>
      <c:valAx>
        <c:axId val="39524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523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12700">
              <a:solidFill>
                <a:srgbClr val="FF0000"/>
              </a:solidFill>
              <a:prstDash val="lgDash"/>
            </a:ln>
          </c:spPr>
          <c:marker>
            <c:spPr>
              <a:solidFill>
                <a:srgbClr val="FF0000"/>
              </a:solidFill>
              <a:ln w="38100">
                <a:solidFill>
                  <a:srgbClr val="FF0000"/>
                </a:solidFill>
                <a:prstDash val="lgDash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Sheet1!$I$4:$I$17</c:f>
                <c:numCache>
                  <c:formatCode>General</c:formatCode>
                  <c:ptCount val="14"/>
                  <c:pt idx="0">
                    <c:v>1.4086260326999525</c:v>
                  </c:pt>
                  <c:pt idx="1">
                    <c:v>5.3118773988110801</c:v>
                  </c:pt>
                  <c:pt idx="2">
                    <c:v>3.2142864682538792</c:v>
                  </c:pt>
                  <c:pt idx="3">
                    <c:v>2.1474207785154733</c:v>
                  </c:pt>
                  <c:pt idx="4">
                    <c:v>1.528245628163222</c:v>
                  </c:pt>
                  <c:pt idx="5">
                    <c:v>0.94720599660263927</c:v>
                  </c:pt>
                  <c:pt idx="6">
                    <c:v>0.97966387092716678</c:v>
                  </c:pt>
                  <c:pt idx="7">
                    <c:v>0.80575138845676375</c:v>
                  </c:pt>
                  <c:pt idx="8">
                    <c:v>0.48884834049017806</c:v>
                  </c:pt>
                  <c:pt idx="9">
                    <c:v>0.6980209165920459</c:v>
                  </c:pt>
                  <c:pt idx="10">
                    <c:v>0.6191164672337528</c:v>
                  </c:pt>
                  <c:pt idx="11">
                    <c:v>0.75440685309718702</c:v>
                  </c:pt>
                  <c:pt idx="12">
                    <c:v>0.5845605186804862</c:v>
                  </c:pt>
                  <c:pt idx="13">
                    <c:v>0.69021105467820465</c:v>
                  </c:pt>
                </c:numCache>
              </c:numRef>
            </c:plus>
            <c:minus>
              <c:numRef>
                <c:f>Sheet1!$I$4:$I$17</c:f>
                <c:numCache>
                  <c:formatCode>General</c:formatCode>
                  <c:ptCount val="14"/>
                  <c:pt idx="0">
                    <c:v>1.4086260326999525</c:v>
                  </c:pt>
                  <c:pt idx="1">
                    <c:v>5.3118773988110801</c:v>
                  </c:pt>
                  <c:pt idx="2">
                    <c:v>3.2142864682538792</c:v>
                  </c:pt>
                  <c:pt idx="3">
                    <c:v>2.1474207785154733</c:v>
                  </c:pt>
                  <c:pt idx="4">
                    <c:v>1.528245628163222</c:v>
                  </c:pt>
                  <c:pt idx="5">
                    <c:v>0.94720599660263927</c:v>
                  </c:pt>
                  <c:pt idx="6">
                    <c:v>0.97966387092716678</c:v>
                  </c:pt>
                  <c:pt idx="7">
                    <c:v>0.80575138845676375</c:v>
                  </c:pt>
                  <c:pt idx="8">
                    <c:v>0.48884834049017806</c:v>
                  </c:pt>
                  <c:pt idx="9">
                    <c:v>0.6980209165920459</c:v>
                  </c:pt>
                  <c:pt idx="10">
                    <c:v>0.6191164672337528</c:v>
                  </c:pt>
                  <c:pt idx="11">
                    <c:v>0.75440685309718702</c:v>
                  </c:pt>
                  <c:pt idx="12">
                    <c:v>0.5845605186804862</c:v>
                  </c:pt>
                  <c:pt idx="13">
                    <c:v>0.69021105467820465</c:v>
                  </c:pt>
                </c:numCache>
              </c:numRef>
            </c:minus>
          </c:errBars>
          <c:val>
            <c:numRef>
              <c:f>Sheet1!$H$4:$H$17</c:f>
              <c:numCache>
                <c:formatCode>General</c:formatCode>
                <c:ptCount val="14"/>
                <c:pt idx="0">
                  <c:v>84.648399999999995</c:v>
                </c:pt>
                <c:pt idx="1">
                  <c:v>82.126999999999995</c:v>
                </c:pt>
                <c:pt idx="2">
                  <c:v>66.292999999999992</c:v>
                </c:pt>
                <c:pt idx="3">
                  <c:v>55.486000000000004</c:v>
                </c:pt>
                <c:pt idx="4">
                  <c:v>48.316199999999995</c:v>
                </c:pt>
                <c:pt idx="5">
                  <c:v>43.747199999999999</c:v>
                </c:pt>
                <c:pt idx="6">
                  <c:v>41.2926</c:v>
                </c:pt>
                <c:pt idx="7">
                  <c:v>38.823599999999999</c:v>
                </c:pt>
                <c:pt idx="8">
                  <c:v>36.735199999999999</c:v>
                </c:pt>
                <c:pt idx="9">
                  <c:v>35.880200000000002</c:v>
                </c:pt>
                <c:pt idx="10">
                  <c:v>33.859800000000007</c:v>
                </c:pt>
                <c:pt idx="11">
                  <c:v>32.791199999999996</c:v>
                </c:pt>
                <c:pt idx="12">
                  <c:v>30.963999999999999</c:v>
                </c:pt>
                <c:pt idx="13">
                  <c:v>30.159399999999998</c:v>
                </c:pt>
              </c:numCache>
            </c:numRef>
          </c:val>
          <c:smooth val="0"/>
        </c:ser>
        <c:ser>
          <c:idx val="1"/>
          <c:order val="1"/>
          <c:spPr>
            <a:ln w="6350">
              <a:solidFill>
                <a:srgbClr val="0070C0"/>
              </a:solidFill>
              <a:prstDash val="lgDash"/>
            </a:ln>
          </c:spPr>
          <c:marker>
            <c:spPr>
              <a:ln w="38100">
                <a:solidFill>
                  <a:srgbClr val="0070C0"/>
                </a:solidFill>
                <a:miter lim="800000"/>
              </a:ln>
            </c:spPr>
          </c:marker>
          <c:val>
            <c:numRef>
              <c:f>Sheet1!$K$4:$K$17</c:f>
              <c:numCache>
                <c:formatCode>General</c:formatCode>
                <c:ptCount val="14"/>
                <c:pt idx="0">
                  <c:v>81.052000000000007</c:v>
                </c:pt>
                <c:pt idx="1">
                  <c:v>58.65</c:v>
                </c:pt>
                <c:pt idx="2">
                  <c:v>44.183</c:v>
                </c:pt>
                <c:pt idx="3">
                  <c:v>37.296999999999997</c:v>
                </c:pt>
                <c:pt idx="4">
                  <c:v>32.936</c:v>
                </c:pt>
                <c:pt idx="5">
                  <c:v>30.46</c:v>
                </c:pt>
                <c:pt idx="6">
                  <c:v>29.707999999999998</c:v>
                </c:pt>
                <c:pt idx="7">
                  <c:v>28.905999999999999</c:v>
                </c:pt>
                <c:pt idx="8">
                  <c:v>28.152000000000001</c:v>
                </c:pt>
                <c:pt idx="9">
                  <c:v>27.491</c:v>
                </c:pt>
                <c:pt idx="10">
                  <c:v>26.353999999999999</c:v>
                </c:pt>
                <c:pt idx="11">
                  <c:v>25.146999999999998</c:v>
                </c:pt>
                <c:pt idx="12">
                  <c:v>24.64</c:v>
                </c:pt>
                <c:pt idx="13">
                  <c:v>24.300999999999998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82688"/>
        <c:axId val="38484608"/>
      </c:lineChart>
      <c:catAx>
        <c:axId val="38482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ja-JP" altLang="en-US" sz="1600" smtClean="0"/>
                  <a:t>スレッド数</a:t>
                </a:r>
                <a:endParaRPr lang="ja-JP" altLang="en-US" sz="1600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ja-JP"/>
          </a:p>
        </c:txPr>
        <c:crossAx val="3848460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8484608"/>
        <c:scaling>
          <c:orientation val="minMax"/>
          <c:max val="90"/>
          <c:min val="2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ja-JP" altLang="en-US" sz="1600" smtClean="0"/>
                  <a:t>計算実時間</a:t>
                </a:r>
                <a:endParaRPr lang="ja-JP" altLang="en-US" sz="1600"/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000"/>
            </a:pPr>
            <a:endParaRPr lang="ja-JP"/>
          </a:p>
        </c:txPr>
        <c:crossAx val="38482688"/>
        <c:crosses val="autoZero"/>
        <c:crossBetween val="between"/>
        <c:majorUnit val="20"/>
        <c:minorUnit val="10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2B99-E14C-4AF8-80DE-531A59A77394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35963-5D13-4C02-B531-522626310A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14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A13C225-C88C-4466-BCB2-3881CEB39D55}" type="datetimeFigureOut">
              <a:rPr kumimoji="1" lang="ja-JP" altLang="en-US" smtClean="0"/>
              <a:t>2017/8/25</a:t>
            </a:fld>
            <a:endParaRPr kumimoji="1" lang="ja-JP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57C190A-F4C7-48E2-AE2C-6999C5BE5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1v"/><Relationship Id="rId13" Type="http://schemas.openxmlformats.org/officeDocument/2006/relationships/image" Target="../media/image6.png"/><Relationship Id="rId3" Type="http://schemas.microsoft.com/office/2007/relationships/media" Target="../media/media2.m1v"/><Relationship Id="rId7" Type="http://schemas.microsoft.com/office/2007/relationships/media" Target="../media/media4.m1v"/><Relationship Id="rId12" Type="http://schemas.openxmlformats.org/officeDocument/2006/relationships/image" Target="../media/image5.png"/><Relationship Id="rId2" Type="http://schemas.openxmlformats.org/officeDocument/2006/relationships/video" Target="../media/media1.m1v"/><Relationship Id="rId16" Type="http://schemas.openxmlformats.org/officeDocument/2006/relationships/image" Target="../media/image9.png"/><Relationship Id="rId1" Type="http://schemas.microsoft.com/office/2007/relationships/media" Target="../media/media1.m1v"/><Relationship Id="rId6" Type="http://schemas.openxmlformats.org/officeDocument/2006/relationships/video" Target="../media/media3.m1v"/><Relationship Id="rId11" Type="http://schemas.openxmlformats.org/officeDocument/2006/relationships/slideLayout" Target="../slideLayouts/slideLayout7.xml"/><Relationship Id="rId5" Type="http://schemas.microsoft.com/office/2007/relationships/media" Target="../media/media3.m1v"/><Relationship Id="rId15" Type="http://schemas.openxmlformats.org/officeDocument/2006/relationships/image" Target="../media/image8.png"/><Relationship Id="rId10" Type="http://schemas.openxmlformats.org/officeDocument/2006/relationships/video" Target="../media/media5.m1v"/><Relationship Id="rId4" Type="http://schemas.openxmlformats.org/officeDocument/2006/relationships/video" Target="../media/media2.m1v"/><Relationship Id="rId9" Type="http://schemas.microsoft.com/office/2007/relationships/media" Target="../media/media5.m1v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>
                <a:solidFill>
                  <a:schemeClr val="tx1"/>
                </a:solidFill>
              </a:rPr>
              <a:t>Scalar Tuning &amp; OpenMP</a:t>
            </a:r>
            <a:br>
              <a:rPr lang="en-US" altLang="ja-JP" smtClean="0">
                <a:solidFill>
                  <a:schemeClr val="tx1"/>
                </a:solidFill>
              </a:rPr>
            </a:br>
            <a:r>
              <a:rPr lang="ja-JP" altLang="en-US">
                <a:solidFill>
                  <a:schemeClr val="tx1"/>
                </a:solidFill>
              </a:rPr>
              <a:t>に</a:t>
            </a:r>
            <a:r>
              <a:rPr lang="ja-JP" altLang="en-US" smtClean="0">
                <a:solidFill>
                  <a:schemeClr val="tx1"/>
                </a:solidFill>
              </a:rPr>
              <a:t>よる自作コードの高速化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33400" y="3692624"/>
            <a:ext cx="7854696" cy="1752600"/>
          </a:xfrm>
        </p:spPr>
        <p:txBody>
          <a:bodyPr/>
          <a:lstStyle/>
          <a:p>
            <a:r>
              <a:rPr kumimoji="1" lang="ja-JP" altLang="en-US" smtClean="0"/>
              <a:t>坂上峻仁</a:t>
            </a:r>
            <a:endParaRPr kumimoji="1" lang="en-US" altLang="ja-JP" smtClean="0"/>
          </a:p>
          <a:p>
            <a:r>
              <a:rPr kumimoji="1" lang="ja-JP" altLang="en-US" smtClean="0"/>
              <a:t>京都大学</a:t>
            </a:r>
            <a:r>
              <a:rPr kumimoji="1" lang="en-US" altLang="ja-JP" smtClean="0"/>
              <a:t>D1</a:t>
            </a:r>
          </a:p>
          <a:p>
            <a:r>
              <a:rPr lang="ja-JP" altLang="en-US" smtClean="0"/>
              <a:t>担当講師：松本洋介先生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68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etoutflow_o.m1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5483" t="5953" r="6810" b="8929"/>
          <a:stretch/>
        </p:blipFill>
        <p:spPr>
          <a:xfrm rot="16200000">
            <a:off x="4534040" y="2382928"/>
            <a:ext cx="5747580" cy="3113315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179512" y="320615"/>
            <a:ext cx="7418698" cy="491996"/>
            <a:chOff x="179512" y="320615"/>
            <a:chExt cx="7418698" cy="491996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79512" y="320615"/>
              <a:ext cx="7418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n-ea"/>
                </a:rPr>
                <a:t>Some Code Tests to Improve Its Robustness</a:t>
              </a: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264701" y="812611"/>
              <a:ext cx="57606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rho.m1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r="7517"/>
          <a:stretch/>
        </p:blipFill>
        <p:spPr>
          <a:xfrm>
            <a:off x="162539" y="3655736"/>
            <a:ext cx="2924321" cy="3162003"/>
          </a:xfrm>
          <a:prstGeom prst="rect">
            <a:avLst/>
          </a:prstGeom>
        </p:spPr>
      </p:pic>
      <p:pic>
        <p:nvPicPr>
          <p:cNvPr id="8" name="RT_inst_HD.m1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17262" t="2567" r="22916" b="5316"/>
          <a:stretch/>
        </p:blipFill>
        <p:spPr>
          <a:xfrm>
            <a:off x="4663078" y="776733"/>
            <a:ext cx="2188030" cy="6036643"/>
          </a:xfrm>
          <a:prstGeom prst="rect">
            <a:avLst/>
          </a:prstGeom>
        </p:spPr>
      </p:pic>
      <p:pic>
        <p:nvPicPr>
          <p:cNvPr id="5" name="rho.m1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5364" r="4010"/>
          <a:stretch/>
        </p:blipFill>
        <p:spPr>
          <a:xfrm>
            <a:off x="230046" y="1052736"/>
            <a:ext cx="4829038" cy="2664296"/>
          </a:xfrm>
          <a:prstGeom prst="rect">
            <a:avLst/>
          </a:prstGeom>
        </p:spPr>
      </p:pic>
      <p:pic>
        <p:nvPicPr>
          <p:cNvPr id="6" name="rho.m1v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6"/>
          <a:srcRect l="21232" r="21959"/>
          <a:stretch/>
        </p:blipFill>
        <p:spPr>
          <a:xfrm>
            <a:off x="3086860" y="3503966"/>
            <a:ext cx="1864174" cy="32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264701" y="1052735"/>
            <a:ext cx="8555771" cy="18722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179512" y="320615"/>
            <a:ext cx="5845829" cy="491996"/>
            <a:chOff x="179512" y="320615"/>
            <a:chExt cx="5845829" cy="491996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79512" y="320615"/>
              <a:ext cx="3417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n-ea"/>
                </a:rPr>
                <a:t>作成中自作</a:t>
              </a:r>
              <a:r>
                <a:rPr lang="en-US" altLang="ja-JP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n-ea"/>
                </a:rPr>
                <a:t>MHD</a:t>
              </a:r>
              <a:r>
                <a:rPr lang="ja-JP" altLang="en-US" sz="2400" b="1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n-ea"/>
                </a:rPr>
                <a:t>コード</a:t>
              </a: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264701" y="812611"/>
              <a:ext cx="57606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/>
          <p:cNvSpPr txBox="1"/>
          <p:nvPr/>
        </p:nvSpPr>
        <p:spPr>
          <a:xfrm>
            <a:off x="72496" y="2992649"/>
            <a:ext cx="8964000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ja-JP" altLang="en-US" b="1" u="sng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スキーム</a:t>
            </a:r>
            <a:endParaRPr kumimoji="1" lang="en-US" altLang="ja-JP" b="1" u="sng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>
              <a:lnSpc>
                <a:spcPct val="120000"/>
              </a:lnSpc>
            </a:pP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3D </a:t>
            </a:r>
            <a:r>
              <a:rPr kumimoji="1"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HLLD</a:t>
            </a:r>
            <a:r>
              <a:rPr kumimoji="1"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(Miyoshi &amp; Kusano 2005)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+ HLL flux-CT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(Miyoshi &amp; Kusano 2011)</a:t>
            </a:r>
            <a:endParaRPr lang="en-US" altLang="ja-JP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ja-JP" altLang="en-US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空間補間</a:t>
            </a:r>
            <a:endParaRPr lang="en-US" altLang="ja-JP" b="1" u="sng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>
              <a:lnSpc>
                <a:spcPct val="120000"/>
              </a:lnSpc>
            </a:pP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MUSCL</a:t>
            </a:r>
            <a:r>
              <a:rPr lang="en-US" altLang="ja-JP" baseline="30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(van Leer 1979)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MP5</a:t>
            </a:r>
            <a:r>
              <a:rPr lang="en-US" altLang="ja-JP" baseline="30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baseline="30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5th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(Suresh </a:t>
            </a:r>
            <a:r>
              <a:rPr lang="en-US" altLang="ja-JP" sz="1600" i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et al.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1997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>
              <a:lnSpc>
                <a:spcPct val="120000"/>
              </a:lnSpc>
            </a:pPr>
            <a:r>
              <a:rPr kumimoji="1"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WENO </a:t>
            </a:r>
            <a:r>
              <a:rPr kumimoji="1" lang="en-US" altLang="ja-JP" baseline="30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5th</a:t>
            </a:r>
            <a:r>
              <a:rPr kumimoji="1"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(Jiang </a:t>
            </a:r>
            <a:r>
              <a:rPr kumimoji="1" lang="en-US" altLang="ja-JP" sz="1600" i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et al.</a:t>
            </a:r>
            <a:r>
              <a:rPr kumimoji="1"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1996)</a:t>
            </a:r>
            <a:r>
              <a:rPr kumimoji="1"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en-US" altLang="ja-JP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+ </a:t>
            </a:r>
            <a:r>
              <a:rPr lang="ja-JP" altLang="en-US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特徴量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変換</a:t>
            </a:r>
            <a:r>
              <a:rPr lang="ja-JP" altLang="en-US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(Powell </a:t>
            </a:r>
            <a:r>
              <a:rPr lang="en-US" altLang="ja-JP" sz="1600" i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et al.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1999)</a:t>
            </a:r>
            <a:endParaRPr kumimoji="1" lang="en-US" altLang="ja-JP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ja-JP" altLang="en-US" b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時間積分</a:t>
            </a:r>
            <a:endParaRPr kumimoji="1" lang="en-US" altLang="ja-JP" b="1" u="sng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>
              <a:lnSpc>
                <a:spcPct val="120000"/>
              </a:lnSpc>
            </a:pPr>
            <a:r>
              <a:rPr lang="en-US" altLang="ja-JP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TVD 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Runge-Kutta </a:t>
            </a:r>
            <a:r>
              <a:rPr lang="en-US" altLang="ja-JP" baseline="30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2nd-4th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(Shu </a:t>
            </a:r>
            <a:r>
              <a:rPr lang="en-US" altLang="ja-JP" sz="1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&amp; Osher 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1988)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ja-JP" altLang="en-US" b="1" i="1" u="sng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熱伝導</a:t>
            </a:r>
            <a:endParaRPr lang="en-US" altLang="ja-JP" b="1" i="1" u="sng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>
              <a:lnSpc>
                <a:spcPct val="120000"/>
              </a:lnSpc>
            </a:pP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implicit scheme</a:t>
            </a:r>
            <a:r>
              <a:rPr lang="en-US" altLang="ja-JP" sz="16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(Yokoyama &amp; Shibata 2001)</a:t>
            </a:r>
            <a:endParaRPr lang="en-US" altLang="ja-JP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 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研究で用いる</a:t>
            </a:r>
            <a:r>
              <a:rPr lang="en-US" altLang="ja-JP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1.5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次元モデルとそのパラメータサーヴェイに合わせ、</a:t>
            </a:r>
            <a:endParaRPr lang="en-US" altLang="ja-JP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b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任意の直交曲線座標系に適用可能</a:t>
            </a:r>
            <a:r>
              <a:rPr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なコードを作るように心がけた。</a:t>
            </a:r>
            <a:endParaRPr lang="en-US" altLang="ja-JP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64700" y="908720"/>
            <a:ext cx="8339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>
                <a:effectLst>
                  <a:glow rad="1016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b="1" u="sng" smtClean="0">
                <a:effectLst>
                  <a:glow rad="101600">
                    <a:schemeClr val="bg1"/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研究内容</a:t>
            </a:r>
            <a:endParaRPr lang="en-US" altLang="ja-JP" b="1" u="sng" smtClean="0">
              <a:effectLst>
                <a:glow rad="101600">
                  <a:schemeClr val="bg1"/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84139" y="1196752"/>
            <a:ext cx="80203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>
                <a:solidFill>
                  <a:srgbClr val="FF0000"/>
                </a:solidFill>
              </a:rPr>
              <a:t>恒星光球 </a:t>
            </a:r>
            <a:r>
              <a:rPr lang="en-US" altLang="ja-JP" b="1">
                <a:solidFill>
                  <a:srgbClr val="FF0000"/>
                </a:solidFill>
              </a:rPr>
              <a:t>– </a:t>
            </a:r>
            <a:r>
              <a:rPr lang="ja-JP" altLang="en-US" b="1">
                <a:solidFill>
                  <a:srgbClr val="FF0000"/>
                </a:solidFill>
              </a:rPr>
              <a:t>彩層 </a:t>
            </a:r>
            <a:r>
              <a:rPr lang="en-US" altLang="ja-JP" b="1">
                <a:solidFill>
                  <a:srgbClr val="FF0000"/>
                </a:solidFill>
              </a:rPr>
              <a:t>– </a:t>
            </a:r>
            <a:r>
              <a:rPr lang="ja-JP" altLang="en-US" b="1">
                <a:solidFill>
                  <a:srgbClr val="FF0000"/>
                </a:solidFill>
              </a:rPr>
              <a:t>コロナ </a:t>
            </a:r>
            <a:r>
              <a:rPr lang="en-US" altLang="ja-JP" b="1">
                <a:solidFill>
                  <a:srgbClr val="FF0000"/>
                </a:solidFill>
              </a:rPr>
              <a:t>– </a:t>
            </a:r>
            <a:r>
              <a:rPr lang="ja-JP" altLang="en-US" b="1">
                <a:solidFill>
                  <a:srgbClr val="FF0000"/>
                </a:solidFill>
              </a:rPr>
              <a:t>恒星風の結合</a:t>
            </a:r>
            <a:r>
              <a:rPr lang="ja-JP" altLang="en-US"/>
              <a:t>を </a:t>
            </a:r>
            <a:r>
              <a:rPr lang="en-US" altLang="ja-JP"/>
              <a:t>self-consistent </a:t>
            </a:r>
            <a:r>
              <a:rPr lang="ja-JP" altLang="en-US"/>
              <a:t>に再現できる</a:t>
            </a:r>
            <a:r>
              <a:rPr lang="en-US" altLang="ja-JP"/>
              <a:t>1.5</a:t>
            </a:r>
            <a:r>
              <a:rPr lang="ja-JP" altLang="en-US"/>
              <a:t>次元モデルを作る</a:t>
            </a:r>
            <a:r>
              <a:rPr lang="ja-JP" altLang="en-US" smtClean="0"/>
              <a:t>。</a:t>
            </a:r>
            <a:endParaRPr lang="en-US" altLang="ja-JP" smtClean="0"/>
          </a:p>
          <a:p>
            <a:r>
              <a:rPr lang="ja-JP" altLang="en-US" smtClean="0"/>
              <a:t>∴ 計算が頻繁に壊れるので </a:t>
            </a:r>
            <a:r>
              <a:rPr lang="en-US" altLang="ja-JP" smtClean="0"/>
              <a:t>Try &amp; Error </a:t>
            </a:r>
            <a:r>
              <a:rPr lang="ja-JP" altLang="en-US" smtClean="0"/>
              <a:t>のサイクルを短くしたい</a:t>
            </a:r>
            <a:endParaRPr lang="en-US" altLang="ja-JP" smtClean="0"/>
          </a:p>
          <a:p>
            <a:r>
              <a:rPr lang="ja-JP" altLang="en-US" smtClean="0"/>
              <a:t>∴ </a:t>
            </a:r>
            <a:r>
              <a:rPr lang="en-US" altLang="ja-JP"/>
              <a:t>High Alfvén velocity </a:t>
            </a:r>
            <a:r>
              <a:rPr lang="ja-JP" altLang="en-US"/>
              <a:t>環境下でも高解像度を保てるよう</a:t>
            </a:r>
            <a:r>
              <a:rPr lang="ja-JP" altLang="en-US" smtClean="0"/>
              <a:t>にしたい</a:t>
            </a:r>
            <a:endParaRPr lang="en-US" altLang="ja-JP"/>
          </a:p>
          <a:p>
            <a:r>
              <a:rPr lang="ja-JP" altLang="en-US"/>
              <a:t>∴ 様々な恒星への適用に向けたパラメータサーヴェイを効率的</a:t>
            </a:r>
            <a:r>
              <a:rPr lang="ja-JP" altLang="en-US" smtClean="0"/>
              <a:t>に行いたい</a:t>
            </a:r>
            <a:endParaRPr lang="en-US" altLang="ja-JP" smtClean="0"/>
          </a:p>
          <a:p>
            <a:pPr algn="r"/>
            <a:r>
              <a:rPr lang="ja-JP" altLang="en-US" smtClean="0"/>
              <a:t>→ コードを高速化したい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9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" y="960744"/>
            <a:ext cx="6290597" cy="304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3" y="3933056"/>
            <a:ext cx="8377489" cy="18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802250"/>
            <a:ext cx="4824536" cy="79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127301" y="1025441"/>
            <a:ext cx="3007426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smtClean="0"/>
              <a:t>ε</a:t>
            </a:r>
            <a:r>
              <a:rPr kumimoji="1" lang="en-US" altLang="ja-JP" sz="1600" baseline="-25000" smtClean="0"/>
              <a:t>nφs</a:t>
            </a:r>
            <a:r>
              <a:rPr kumimoji="1" lang="en-US" altLang="ja-JP" sz="1600" smtClean="0"/>
              <a:t>=ε</a:t>
            </a:r>
            <a:r>
              <a:rPr kumimoji="1" lang="en-US" altLang="ja-JP" sz="1600" baseline="-25000" smtClean="0"/>
              <a:t>xyz</a:t>
            </a:r>
          </a:p>
          <a:p>
            <a:r>
              <a:rPr lang="en-US" altLang="ja-JP" sz="1600" smtClean="0"/>
              <a:t>h</a:t>
            </a:r>
            <a:r>
              <a:rPr lang="en-US" altLang="ja-JP" sz="1600" baseline="-25000" smtClean="0"/>
              <a:t>n</a:t>
            </a:r>
            <a:r>
              <a:rPr lang="en-US" altLang="ja-JP" sz="1600" smtClean="0"/>
              <a:t>, h</a:t>
            </a:r>
            <a:r>
              <a:rPr lang="en-US" altLang="ja-JP" sz="1600" baseline="-25000" smtClean="0"/>
              <a:t>φ</a:t>
            </a:r>
            <a:r>
              <a:rPr lang="en-US" altLang="ja-JP" sz="1600" smtClean="0"/>
              <a:t>, h</a:t>
            </a:r>
            <a:r>
              <a:rPr lang="en-US" altLang="ja-JP" sz="1600" baseline="-25000" smtClean="0"/>
              <a:t>s</a:t>
            </a:r>
            <a:r>
              <a:rPr lang="en-US" altLang="ja-JP" sz="1600" smtClean="0"/>
              <a:t>: scale factors</a:t>
            </a:r>
          </a:p>
          <a:p>
            <a:r>
              <a:rPr kumimoji="1" lang="en-US" altLang="ja-JP" sz="1600" smtClean="0"/>
              <a:t>cartesian </a:t>
            </a:r>
            <a:r>
              <a:rPr kumimoji="1" lang="ja-JP" altLang="en-US" sz="1600" smtClean="0"/>
              <a:t>→</a:t>
            </a:r>
            <a:r>
              <a:rPr lang="en-US" altLang="ja-JP" sz="1600" smtClean="0"/>
              <a:t> h</a:t>
            </a:r>
            <a:r>
              <a:rPr lang="en-US" altLang="ja-JP" sz="1600" baseline="-25000" smtClean="0"/>
              <a:t>n</a:t>
            </a:r>
            <a:r>
              <a:rPr lang="en-US" altLang="ja-JP" sz="1600" smtClean="0"/>
              <a:t>=h</a:t>
            </a:r>
            <a:r>
              <a:rPr lang="en-US" altLang="ja-JP" sz="1600" baseline="-25000" smtClean="0"/>
              <a:t>φ</a:t>
            </a:r>
            <a:r>
              <a:rPr lang="en-US" altLang="ja-JP" sz="1600" smtClean="0"/>
              <a:t>=h</a:t>
            </a:r>
            <a:r>
              <a:rPr lang="en-US" altLang="ja-JP" sz="1600" baseline="-25000" smtClean="0"/>
              <a:t>s</a:t>
            </a:r>
            <a:r>
              <a:rPr lang="en-US" altLang="ja-JP" sz="1600" smtClean="0"/>
              <a:t>=1</a:t>
            </a:r>
          </a:p>
          <a:p>
            <a:r>
              <a:rPr kumimoji="1" lang="en-US" altLang="ja-JP" sz="1600" smtClean="0"/>
              <a:t>cylindrical </a:t>
            </a:r>
            <a:r>
              <a:rPr kumimoji="1" lang="ja-JP" altLang="en-US" sz="1600" smtClean="0"/>
              <a:t>→</a:t>
            </a:r>
            <a:r>
              <a:rPr lang="en-US" altLang="ja-JP" sz="1600" smtClean="0"/>
              <a:t> h</a:t>
            </a:r>
            <a:r>
              <a:rPr lang="en-US" altLang="ja-JP" sz="1600" baseline="-25000" smtClean="0"/>
              <a:t>n</a:t>
            </a:r>
            <a:r>
              <a:rPr lang="en-US" altLang="ja-JP" sz="1600" smtClean="0"/>
              <a:t>=1, h</a:t>
            </a:r>
            <a:r>
              <a:rPr lang="en-US" altLang="ja-JP" sz="1600" baseline="-25000" smtClean="0"/>
              <a:t>φ</a:t>
            </a:r>
            <a:r>
              <a:rPr lang="en-US" altLang="ja-JP" sz="1600" smtClean="0"/>
              <a:t>=n, h</a:t>
            </a:r>
            <a:r>
              <a:rPr lang="en-US" altLang="ja-JP" sz="1600" baseline="-25000" smtClean="0"/>
              <a:t>s</a:t>
            </a:r>
            <a:r>
              <a:rPr lang="en-US" altLang="ja-JP" sz="1600" smtClean="0"/>
              <a:t>=1</a:t>
            </a:r>
          </a:p>
          <a:p>
            <a:r>
              <a:rPr lang="en-US" altLang="ja-JP" sz="1600" smtClean="0"/>
              <a:t>spherical </a:t>
            </a:r>
            <a:r>
              <a:rPr lang="ja-JP" altLang="en-US" sz="1600"/>
              <a:t>→</a:t>
            </a:r>
            <a:r>
              <a:rPr lang="en-US" altLang="ja-JP" sz="1600" smtClean="0"/>
              <a:t> h</a:t>
            </a:r>
            <a:r>
              <a:rPr lang="en-US" altLang="ja-JP" sz="1600" baseline="-25000" smtClean="0"/>
              <a:t>n</a:t>
            </a:r>
            <a:r>
              <a:rPr lang="en-US" altLang="ja-JP" sz="1600" smtClean="0"/>
              <a:t>=1, h</a:t>
            </a:r>
            <a:r>
              <a:rPr lang="en-US" altLang="ja-JP" sz="1600" baseline="-25000" smtClean="0"/>
              <a:t>φ</a:t>
            </a:r>
            <a:r>
              <a:rPr lang="en-US" altLang="ja-JP" sz="1600" smtClean="0"/>
              <a:t>=nsin(s), h</a:t>
            </a:r>
            <a:r>
              <a:rPr lang="en-US" altLang="ja-JP" sz="1600" baseline="-25000" smtClean="0"/>
              <a:t>s</a:t>
            </a:r>
            <a:r>
              <a:rPr lang="en-US" altLang="ja-JP" sz="1600" smtClean="0"/>
              <a:t>=n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179512" y="320615"/>
            <a:ext cx="5845829" cy="491996"/>
            <a:chOff x="179512" y="320615"/>
            <a:chExt cx="5845829" cy="491996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79512" y="320615"/>
              <a:ext cx="55723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n-ea"/>
                </a:rPr>
                <a:t>MHD</a:t>
              </a:r>
              <a:r>
                <a:rPr lang="ja-JP" altLang="en-US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n-ea"/>
                </a:rPr>
                <a:t>方程式 </a:t>
              </a:r>
              <a:r>
                <a:rPr lang="en-US" altLang="ja-JP" sz="2400" b="1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n-ea"/>
                </a:rPr>
                <a:t>i</a:t>
              </a:r>
              <a:r>
                <a:rPr lang="en-US" altLang="ja-JP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n-ea"/>
                </a:rPr>
                <a:t>n </a:t>
              </a:r>
              <a:r>
                <a:rPr lang="ja-JP" altLang="en-US" sz="2400" b="1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n-ea"/>
                </a:rPr>
                <a:t>任意の直交曲線座標系</a:t>
              </a:r>
              <a:endParaRPr lang="en-US" altLang="ja-JP" sz="2400" b="1" smtClean="0">
                <a:effectLst>
                  <a:glow rad="127000">
                    <a:schemeClr val="bg1"/>
                  </a:glow>
                </a:effectLst>
                <a:uFill>
                  <a:solidFill>
                    <a:srgbClr val="0070C0"/>
                  </a:solidFill>
                </a:uFill>
                <a:latin typeface="+mn-ea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264701" y="812611"/>
              <a:ext cx="57606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テキスト ボックス 10"/>
          <p:cNvSpPr txBox="1"/>
          <p:nvPr/>
        </p:nvSpPr>
        <p:spPr>
          <a:xfrm>
            <a:off x="6372200" y="5394702"/>
            <a:ext cx="269979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b="1" smtClean="0">
                <a:solidFill>
                  <a:srgbClr val="FF0000"/>
                </a:solidFill>
              </a:rPr>
              <a:t>源泉項</a:t>
            </a:r>
            <a:r>
              <a:rPr lang="ja-JP" altLang="en-US" sz="1600" b="1" smtClean="0">
                <a:solidFill>
                  <a:srgbClr val="FF0000"/>
                </a:solidFill>
              </a:rPr>
              <a:t>（微分は中心差分）</a:t>
            </a:r>
            <a:endParaRPr lang="en-US" altLang="ja-JP" b="1" smtClean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2065" y="3933056"/>
            <a:ext cx="259228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chemeClr val="tx1"/>
                </a:solidFill>
              </a:rPr>
              <a:t>運動方程式</a:t>
            </a:r>
            <a:endParaRPr lang="en-US" altLang="ja-JP" sz="1600" b="1" smtClean="0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2065" y="1700808"/>
            <a:ext cx="236337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chemeClr val="tx1"/>
                </a:solidFill>
              </a:rPr>
              <a:t>エネルギー保存</a:t>
            </a:r>
            <a:endParaRPr lang="en-US" altLang="ja-JP" sz="1600" b="1" smtClean="0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2065" y="930206"/>
            <a:ext cx="236337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b="1">
                <a:solidFill>
                  <a:schemeClr val="tx1"/>
                </a:solidFill>
              </a:rPr>
              <a:t>質量</a:t>
            </a:r>
            <a:r>
              <a:rPr lang="ja-JP" altLang="en-US" sz="1600" b="1" smtClean="0">
                <a:solidFill>
                  <a:schemeClr val="tx1"/>
                </a:solidFill>
              </a:rPr>
              <a:t>保存</a:t>
            </a:r>
            <a:endParaRPr lang="en-US" altLang="ja-JP" sz="1600" b="1" smtClean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1603" y="5757558"/>
            <a:ext cx="259228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chemeClr val="tx1"/>
                </a:solidFill>
              </a:rPr>
              <a:t>誘導方程式</a:t>
            </a:r>
            <a:endParaRPr lang="en-US" altLang="ja-JP" sz="1600" b="1" smtClean="0">
              <a:solidFill>
                <a:schemeClr val="tx1"/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755576" y="4653136"/>
            <a:ext cx="5616624" cy="11498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80720" y="6309320"/>
            <a:ext cx="2555776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400" b="1" i="1" smtClean="0">
                <a:solidFill>
                  <a:schemeClr val="tx1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いざ、高速化！！</a:t>
            </a:r>
            <a:endParaRPr lang="en-US" altLang="ja-JP" sz="2400" b="1" i="1" smtClean="0">
              <a:solidFill>
                <a:schemeClr val="tx1"/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23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79512" y="320615"/>
            <a:ext cx="8856984" cy="491996"/>
            <a:chOff x="179512" y="320615"/>
            <a:chExt cx="8856984" cy="491996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79512" y="320615"/>
              <a:ext cx="8856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j-ea"/>
                  <a:ea typeface="+mj-ea"/>
                </a:rPr>
                <a:t>スカラーチューニング</a:t>
              </a:r>
              <a:endParaRPr lang="en-US" altLang="ja-JP" sz="2400" b="1" dirty="0" smtClean="0">
                <a:effectLst>
                  <a:glow rad="127000">
                    <a:schemeClr val="bg1"/>
                  </a:glow>
                </a:effectLst>
                <a:uFill>
                  <a:solidFill>
                    <a:srgbClr val="0070C0"/>
                  </a:solidFill>
                </a:uFill>
                <a:latin typeface="+mj-ea"/>
                <a:ea typeface="+mj-ea"/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264701" y="812611"/>
              <a:ext cx="57606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/>
          <p:cNvSpPr txBox="1"/>
          <p:nvPr/>
        </p:nvSpPr>
        <p:spPr>
          <a:xfrm>
            <a:off x="107504" y="972971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smtClean="0"/>
              <a:t>方法</a:t>
            </a:r>
            <a:r>
              <a:rPr kumimoji="1" lang="ja-JP" altLang="en-US" smtClean="0"/>
              <a:t>　</a:t>
            </a:r>
            <a:r>
              <a:rPr kumimoji="1" lang="ja-JP" altLang="en-US" b="1" smtClean="0"/>
              <a:t>プロファイラ</a:t>
            </a:r>
            <a:r>
              <a:rPr kumimoji="1" lang="ja-JP" altLang="en-US" smtClean="0"/>
              <a:t>によるホットスポットの把握</a:t>
            </a:r>
            <a:endParaRPr kumimoji="1" lang="en-US" altLang="ja-JP" smtClean="0"/>
          </a:p>
          <a:p>
            <a:r>
              <a:rPr lang="ja-JP" altLang="en-US"/>
              <a:t>　</a:t>
            </a:r>
            <a:r>
              <a:rPr lang="ja-JP" altLang="en-US" smtClean="0"/>
              <a:t>例）　</a:t>
            </a:r>
            <a:r>
              <a:rPr lang="en-US" altLang="ja-JP" smtClean="0"/>
              <a:t>gfortran –c –pg hoge.f90 fuga.f90</a:t>
            </a:r>
          </a:p>
          <a:p>
            <a:r>
              <a:rPr kumimoji="1" lang="en-US" altLang="ja-JP"/>
              <a:t>	</a:t>
            </a:r>
            <a:r>
              <a:rPr kumimoji="1" lang="en-US" altLang="ja-JP" smtClean="0"/>
              <a:t>gfortran –pg –o a.out hoge.o fuga.o</a:t>
            </a:r>
          </a:p>
          <a:p>
            <a:r>
              <a:rPr lang="en-US" altLang="ja-JP" smtClean="0"/>
              <a:t>	./a.out</a:t>
            </a:r>
          </a:p>
          <a:p>
            <a:r>
              <a:rPr kumimoji="1" lang="en-US" altLang="ja-JP"/>
              <a:t>	</a:t>
            </a:r>
            <a:r>
              <a:rPr kumimoji="1" lang="en-US" altLang="ja-JP" smtClean="0"/>
              <a:t>gprof ./a.out gmon.out &gt; prof.txt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2420888"/>
            <a:ext cx="8393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smtClean="0"/>
              <a:t>実行手順</a:t>
            </a:r>
            <a:r>
              <a:rPr kumimoji="1" lang="ja-JP" altLang="en-US" smtClean="0"/>
              <a:t>　</a:t>
            </a:r>
            <a:r>
              <a:rPr kumimoji="1" lang="en-US" altLang="ja-JP" smtClean="0"/>
              <a:t>128x128</a:t>
            </a:r>
            <a:r>
              <a:rPr lang="ja-JP" altLang="en-US"/>
              <a:t> </a:t>
            </a:r>
            <a:r>
              <a:rPr lang="ja-JP" altLang="en-US" smtClean="0"/>
              <a:t>の </a:t>
            </a:r>
            <a:r>
              <a:rPr lang="en-US" altLang="ja-JP" smtClean="0"/>
              <a:t>Orszag-Tang vortex problem </a:t>
            </a:r>
            <a:r>
              <a:rPr lang="ja-JP" altLang="en-US" smtClean="0"/>
              <a:t>を </a:t>
            </a:r>
            <a:endParaRPr lang="en-US" altLang="ja-JP" smtClean="0"/>
          </a:p>
          <a:p>
            <a:pPr algn="ctr"/>
            <a:r>
              <a:rPr lang="en-US" altLang="ja-JP" b="1" smtClean="0"/>
              <a:t>HLLD</a:t>
            </a:r>
            <a:r>
              <a:rPr lang="ja-JP" altLang="en-US" smtClean="0"/>
              <a:t>、</a:t>
            </a:r>
            <a:r>
              <a:rPr lang="en-US" altLang="ja-JP" b="1" smtClean="0"/>
              <a:t>HLL flux-CT</a:t>
            </a:r>
            <a:r>
              <a:rPr lang="ja-JP" altLang="en-US" smtClean="0"/>
              <a:t>、</a:t>
            </a:r>
            <a:r>
              <a:rPr lang="en-US" altLang="ja-JP" b="1" smtClean="0"/>
              <a:t>MP5</a:t>
            </a:r>
            <a:r>
              <a:rPr lang="en-US" altLang="ja-JP" smtClean="0"/>
              <a:t> </a:t>
            </a:r>
            <a:r>
              <a:rPr lang="ja-JP" altLang="en-US" smtClean="0"/>
              <a:t>（特徴量補間</a:t>
            </a:r>
            <a:r>
              <a:rPr lang="ja-JP" altLang="en-US"/>
              <a:t>）</a:t>
            </a:r>
            <a:r>
              <a:rPr lang="ja-JP" altLang="en-US" smtClean="0"/>
              <a:t>、</a:t>
            </a:r>
            <a:r>
              <a:rPr lang="en-US" altLang="ja-JP" b="1" smtClean="0"/>
              <a:t>3rd TVD Ruge-Kutta</a:t>
            </a:r>
            <a:r>
              <a:rPr lang="en-US" altLang="ja-JP" smtClean="0"/>
              <a:t> </a:t>
            </a:r>
          </a:p>
          <a:p>
            <a:pPr lvl="3" algn="r"/>
            <a:r>
              <a:rPr lang="ja-JP" altLang="en-US" smtClean="0"/>
              <a:t>で</a:t>
            </a:r>
            <a:r>
              <a:rPr lang="en-US" altLang="ja-JP" smtClean="0"/>
              <a:t> 9 step </a:t>
            </a:r>
            <a:r>
              <a:rPr lang="ja-JP" altLang="en-US" smtClean="0"/>
              <a:t>（初期状態を入れて</a:t>
            </a:r>
            <a:r>
              <a:rPr lang="en-US" altLang="ja-JP" smtClean="0"/>
              <a:t>10 step</a:t>
            </a:r>
            <a:r>
              <a:rPr lang="ja-JP" altLang="en-US" smtClean="0"/>
              <a:t>）解く。</a:t>
            </a:r>
            <a:endParaRPr lang="en-US" altLang="ja-JP"/>
          </a:p>
          <a:p>
            <a:pPr lvl="1"/>
            <a:r>
              <a:rPr lang="en-US" altLang="ja-JP" smtClean="0"/>
              <a:t>※</a:t>
            </a:r>
            <a:r>
              <a:rPr lang="en-US" altLang="ja-JP" b="1" smtClean="0"/>
              <a:t>gfortran</a:t>
            </a:r>
            <a:r>
              <a:rPr lang="en-US" altLang="ja-JP" smtClean="0"/>
              <a:t> </a:t>
            </a:r>
            <a:r>
              <a:rPr lang="ja-JP" altLang="en-US" smtClean="0"/>
              <a:t>でコンパイル</a:t>
            </a:r>
            <a:endParaRPr lang="en-US" altLang="ja-JP" smtClean="0"/>
          </a:p>
          <a:p>
            <a:pPr lvl="1"/>
            <a:r>
              <a:rPr lang="en-US" altLang="ja-JP" smtClean="0"/>
              <a:t>※</a:t>
            </a:r>
            <a:r>
              <a:rPr lang="ja-JP" altLang="en-US" smtClean="0"/>
              <a:t>計算機諸元　　</a:t>
            </a:r>
            <a:r>
              <a:rPr lang="en-US" altLang="ja-JP"/>
              <a:t>CPU: Xeon E5-2690 v4 x 2 </a:t>
            </a:r>
            <a:r>
              <a:rPr lang="en-US" altLang="ja-JP" b="1"/>
              <a:t>(</a:t>
            </a:r>
            <a:r>
              <a:rPr lang="en-US" altLang="ja-JP" b="1" smtClean="0"/>
              <a:t>28 cores</a:t>
            </a:r>
            <a:r>
              <a:rPr lang="en-US" altLang="ja-JP" smtClean="0"/>
              <a:t>) Memori: 256GB</a:t>
            </a:r>
          </a:p>
          <a:p>
            <a:pPr lvl="1" algn="r"/>
            <a:r>
              <a:rPr lang="en-US" altLang="ja-JP" smtClean="0"/>
              <a:t>  @ Kwasan, Kyoto University</a:t>
            </a:r>
            <a:endParaRPr lang="en-US" altLang="ja-JP"/>
          </a:p>
        </p:txBody>
      </p:sp>
      <p:sp>
        <p:nvSpPr>
          <p:cNvPr id="7" name="正方形/長方形 6"/>
          <p:cNvSpPr/>
          <p:nvPr/>
        </p:nvSpPr>
        <p:spPr>
          <a:xfrm>
            <a:off x="107504" y="3929568"/>
            <a:ext cx="4733860" cy="2523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u="sng" smtClean="0"/>
              <a:t>結果</a:t>
            </a:r>
            <a:endParaRPr lang="en-US" altLang="ja-JP" b="1" u="sng" smtClean="0"/>
          </a:p>
          <a:p>
            <a:r>
              <a:rPr lang="en-US" altLang="ja-JP" b="1" smtClean="0"/>
              <a:t>1st try ... 22.14 sec.</a:t>
            </a:r>
          </a:p>
          <a:p>
            <a:r>
              <a:rPr lang="en-US" altLang="ja-JP" sz="1600"/>
              <a:t> H</a:t>
            </a:r>
            <a:r>
              <a:rPr lang="en-US" altLang="ja-JP" sz="1600" smtClean="0"/>
              <a:t>ot spots </a:t>
            </a:r>
            <a:r>
              <a:rPr lang="ja-JP" altLang="en-US" sz="1600" b="1" smtClean="0"/>
              <a:t>行列乗算</a:t>
            </a:r>
            <a:r>
              <a:rPr lang="en-US" altLang="ja-JP" sz="1600" smtClean="0"/>
              <a:t>/ WENO</a:t>
            </a:r>
            <a:r>
              <a:rPr lang="ja-JP" altLang="en-US" sz="1600" smtClean="0"/>
              <a:t>法補間</a:t>
            </a:r>
            <a:r>
              <a:rPr lang="en-US" altLang="ja-JP" sz="1600" smtClean="0"/>
              <a:t>/ </a:t>
            </a:r>
            <a:r>
              <a:rPr lang="ja-JP" altLang="en-US" sz="1600" smtClean="0"/>
              <a:t>特徴量変換</a:t>
            </a:r>
            <a:endParaRPr lang="en-US" altLang="ja-JP" sz="1600" smtClean="0"/>
          </a:p>
          <a:p>
            <a:r>
              <a:rPr lang="ja-JP" altLang="en-US" smtClean="0">
                <a:solidFill>
                  <a:srgbClr val="FF0000"/>
                </a:solidFill>
              </a:rPr>
              <a:t>　</a:t>
            </a:r>
            <a:r>
              <a:rPr lang="ja-JP" altLang="en-US" sz="1600" smtClean="0">
                <a:solidFill>
                  <a:srgbClr val="FF0000"/>
                </a:solidFill>
              </a:rPr>
              <a:t>→ </a:t>
            </a:r>
            <a:r>
              <a:rPr lang="en-US" altLang="ja-JP" sz="1600" smtClean="0">
                <a:solidFill>
                  <a:srgbClr val="FF0000"/>
                </a:solidFill>
              </a:rPr>
              <a:t>Inline </a:t>
            </a:r>
            <a:r>
              <a:rPr lang="ja-JP" altLang="en-US" sz="1600" smtClean="0">
                <a:solidFill>
                  <a:srgbClr val="FF0000"/>
                </a:solidFill>
              </a:rPr>
              <a:t>展開</a:t>
            </a:r>
            <a:r>
              <a:rPr lang="en-US" altLang="ja-JP" sz="1600" smtClean="0">
                <a:solidFill>
                  <a:srgbClr val="FF0000"/>
                </a:solidFill>
              </a:rPr>
              <a:t>(</a:t>
            </a:r>
            <a:r>
              <a:rPr lang="ja-JP" altLang="en-US" sz="1600" smtClean="0">
                <a:solidFill>
                  <a:srgbClr val="FF0000"/>
                </a:solidFill>
              </a:rPr>
              <a:t>内部関数のみ</a:t>
            </a:r>
            <a:r>
              <a:rPr lang="en-US" altLang="ja-JP" sz="1600" smtClean="0">
                <a:solidFill>
                  <a:srgbClr val="FF0000"/>
                </a:solidFill>
              </a:rPr>
              <a:t>)+</a:t>
            </a:r>
            <a:r>
              <a:rPr lang="ja-JP" altLang="en-US" sz="1600" smtClean="0">
                <a:solidFill>
                  <a:srgbClr val="FF0000"/>
                </a:solidFill>
              </a:rPr>
              <a:t>内部関数化</a:t>
            </a:r>
            <a:endParaRPr lang="en-US" altLang="ja-JP" sz="1600" smtClean="0">
              <a:solidFill>
                <a:srgbClr val="FF0000"/>
              </a:solidFill>
            </a:endParaRPr>
          </a:p>
          <a:p>
            <a:r>
              <a:rPr lang="en-US" altLang="ja-JP" b="1" smtClean="0"/>
              <a:t>2nd try ... 7.58 sec.</a:t>
            </a:r>
          </a:p>
          <a:p>
            <a:r>
              <a:rPr lang="en-US" altLang="ja-JP" sz="1600"/>
              <a:t> Hot spots </a:t>
            </a:r>
            <a:r>
              <a:rPr lang="en-US" altLang="ja-JP" sz="1600" b="1" smtClean="0"/>
              <a:t>HLLD flux </a:t>
            </a:r>
            <a:r>
              <a:rPr lang="ja-JP" altLang="en-US" sz="1600" b="1" smtClean="0"/>
              <a:t>計算</a:t>
            </a:r>
            <a:r>
              <a:rPr lang="en-US" altLang="ja-JP" sz="1600" smtClean="0"/>
              <a:t>/ MP5</a:t>
            </a:r>
            <a:r>
              <a:rPr lang="ja-JP" altLang="en-US" sz="1600" smtClean="0"/>
              <a:t>法補間</a:t>
            </a:r>
            <a:r>
              <a:rPr lang="en-US" altLang="ja-JP" sz="1600"/>
              <a:t>/ </a:t>
            </a:r>
            <a:r>
              <a:rPr lang="ja-JP" altLang="en-US" sz="1600"/>
              <a:t>特徴量変換</a:t>
            </a:r>
          </a:p>
          <a:p>
            <a:r>
              <a:rPr lang="ja-JP" altLang="en-US" smtClean="0">
                <a:solidFill>
                  <a:srgbClr val="FF0000"/>
                </a:solidFill>
              </a:rPr>
              <a:t>　</a:t>
            </a:r>
            <a:r>
              <a:rPr lang="ja-JP" altLang="en-US" sz="1600" smtClean="0">
                <a:solidFill>
                  <a:srgbClr val="FF0000"/>
                </a:solidFill>
              </a:rPr>
              <a:t>→ 不必要な演算除去</a:t>
            </a:r>
            <a:r>
              <a:rPr lang="en-US" altLang="ja-JP" sz="1600" smtClean="0">
                <a:solidFill>
                  <a:srgbClr val="FF0000"/>
                </a:solidFill>
              </a:rPr>
              <a:t>+subroutine</a:t>
            </a:r>
            <a:r>
              <a:rPr lang="ja-JP" altLang="en-US" sz="1600" smtClean="0">
                <a:solidFill>
                  <a:srgbClr val="FF0000"/>
                </a:solidFill>
              </a:rPr>
              <a:t>のコンパクト化</a:t>
            </a:r>
            <a:endParaRPr lang="en-US" altLang="ja-JP" smtClean="0">
              <a:solidFill>
                <a:srgbClr val="FF0000"/>
              </a:solidFill>
            </a:endParaRPr>
          </a:p>
          <a:p>
            <a:r>
              <a:rPr lang="en-US" altLang="ja-JP" b="1" smtClean="0"/>
              <a:t>3rd try ... </a:t>
            </a:r>
            <a:r>
              <a:rPr lang="en-US" altLang="ja-JP" b="1" smtClean="0">
                <a:solidFill>
                  <a:srgbClr val="FF0000"/>
                </a:solidFill>
              </a:rPr>
              <a:t>3.14 sec.</a:t>
            </a:r>
            <a:r>
              <a:rPr lang="en-US" altLang="ja-JP" b="1" smtClean="0"/>
              <a:t> </a:t>
            </a:r>
          </a:p>
          <a:p>
            <a:r>
              <a:rPr lang="en-US" altLang="ja-JP"/>
              <a:t> </a:t>
            </a:r>
            <a:r>
              <a:rPr lang="en-US" altLang="ja-JP" sz="1600"/>
              <a:t>Hot spots </a:t>
            </a:r>
            <a:r>
              <a:rPr lang="ja-JP" altLang="en-US" sz="1600" b="1" smtClean="0"/>
              <a:t>源泉項計算</a:t>
            </a:r>
            <a:r>
              <a:rPr lang="en-US" altLang="ja-JP" sz="1600" smtClean="0"/>
              <a:t>/ MP5</a:t>
            </a:r>
            <a:r>
              <a:rPr lang="ja-JP" altLang="en-US" sz="1600" smtClean="0"/>
              <a:t>法補間</a:t>
            </a:r>
            <a:r>
              <a:rPr lang="en-US" altLang="ja-JP" sz="1600"/>
              <a:t>/ </a:t>
            </a:r>
            <a:r>
              <a:rPr lang="en-US" altLang="ja-JP" sz="1600" smtClean="0"/>
              <a:t>HLLD flux </a:t>
            </a:r>
            <a:r>
              <a:rPr lang="ja-JP" altLang="en-US" sz="1600" smtClean="0"/>
              <a:t>計算</a:t>
            </a:r>
            <a:endParaRPr lang="en-US" altLang="ja-JP" sz="1600"/>
          </a:p>
        </p:txBody>
      </p:sp>
      <p:grpSp>
        <p:nvGrpSpPr>
          <p:cNvPr id="16" name="グループ化 15"/>
          <p:cNvGrpSpPr/>
          <p:nvPr/>
        </p:nvGrpSpPr>
        <p:grpSpPr>
          <a:xfrm>
            <a:off x="4792651" y="3610991"/>
            <a:ext cx="5972037" cy="2914353"/>
            <a:chOff x="4943750" y="3212976"/>
            <a:chExt cx="5676922" cy="2770337"/>
          </a:xfrm>
        </p:grpSpPr>
        <p:graphicFrame>
          <p:nvGraphicFramePr>
            <p:cNvPr id="12" name="グラフ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62428097"/>
                </p:ext>
              </p:extLst>
            </p:nvPr>
          </p:nvGraphicFramePr>
          <p:xfrm>
            <a:off x="4943750" y="3706441"/>
            <a:ext cx="4073019" cy="22768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円弧 12"/>
            <p:cNvSpPr/>
            <p:nvPr/>
          </p:nvSpPr>
          <p:spPr>
            <a:xfrm>
              <a:off x="6372200" y="3212976"/>
              <a:ext cx="4248472" cy="1944216"/>
            </a:xfrm>
            <a:prstGeom prst="arc">
              <a:avLst>
                <a:gd name="adj1" fmla="val 5498407"/>
                <a:gd name="adj2" fmla="val 10697185"/>
              </a:avLst>
            </a:prstGeom>
            <a:ln w="3175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7318906" y="4551511"/>
              <a:ext cx="11496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i="1" smtClean="0">
                  <a:solidFill>
                    <a:srgbClr val="FF0000"/>
                  </a:solidFill>
                </a:rPr>
                <a:t>85% off</a:t>
              </a:r>
              <a:endParaRPr lang="en-US" altLang="ja-JP" sz="2400" b="1" i="1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971600" y="4067780"/>
            <a:ext cx="2476148" cy="729372"/>
            <a:chOff x="971600" y="4067780"/>
            <a:chExt cx="2476148" cy="729372"/>
          </a:xfrm>
        </p:grpSpPr>
        <p:sp>
          <p:nvSpPr>
            <p:cNvPr id="17" name="円/楕円 16"/>
            <p:cNvSpPr/>
            <p:nvPr/>
          </p:nvSpPr>
          <p:spPr>
            <a:xfrm>
              <a:off x="971600" y="4437112"/>
              <a:ext cx="1080120" cy="36004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339752" y="4067780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>
                  <a:solidFill>
                    <a:srgbClr val="0070C0"/>
                  </a:solidFill>
                </a:rPr>
                <a:t>外部関数</a:t>
              </a:r>
              <a:endParaRPr lang="en-US" altLang="ja-JP" b="1">
                <a:solidFill>
                  <a:srgbClr val="0070C0"/>
                </a:solidFill>
              </a:endParaRP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 flipH="1">
              <a:off x="2037556" y="4303144"/>
              <a:ext cx="331118" cy="2059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5004048" y="6442059"/>
            <a:ext cx="40831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smtClean="0"/>
              <a:t>※</a:t>
            </a:r>
            <a:r>
              <a:rPr lang="ja-JP" altLang="en-US" sz="1600" smtClean="0"/>
              <a:t>色分けはプロセスに対応。紫はその他。</a:t>
            </a:r>
            <a:endParaRPr lang="en-US" altLang="ja-JP" sz="1600"/>
          </a:p>
        </p:txBody>
      </p:sp>
    </p:spTree>
    <p:extLst>
      <p:ext uri="{BB962C8B-B14F-4D97-AF65-F5344CB8AC3E}">
        <p14:creationId xmlns:p14="http://schemas.microsoft.com/office/powerpoint/2010/main" val="44496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79512" y="320615"/>
            <a:ext cx="8856984" cy="491996"/>
            <a:chOff x="179512" y="320615"/>
            <a:chExt cx="8856984" cy="491996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79512" y="320615"/>
              <a:ext cx="8856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j-ea"/>
                  <a:ea typeface="+mj-ea"/>
                </a:rPr>
                <a:t>プロファイルから分かるコンパイラの癖</a:t>
              </a:r>
              <a:endParaRPr lang="en-US" altLang="ja-JP" sz="2400" b="1" dirty="0" smtClean="0">
                <a:effectLst>
                  <a:glow rad="127000">
                    <a:schemeClr val="bg1"/>
                  </a:glow>
                </a:effectLst>
                <a:uFill>
                  <a:solidFill>
                    <a:srgbClr val="0070C0"/>
                  </a:solidFill>
                </a:uFill>
                <a:latin typeface="+mj-ea"/>
                <a:ea typeface="+mj-ea"/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264701" y="812611"/>
              <a:ext cx="57606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/>
          <p:cNvSpPr txBox="1"/>
          <p:nvPr/>
        </p:nvSpPr>
        <p:spPr>
          <a:xfrm>
            <a:off x="35496" y="899428"/>
            <a:ext cx="90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smtClean="0"/>
              <a:t>gfortran </a:t>
            </a:r>
            <a:r>
              <a:rPr kumimoji="1" lang="ja-JP" altLang="en-US" b="1" smtClean="0"/>
              <a:t>謎の挙動       </a:t>
            </a:r>
            <a:r>
              <a:rPr lang="ja-JP" altLang="en-US" smtClean="0"/>
              <a:t>読んで</a:t>
            </a:r>
            <a:r>
              <a:rPr lang="ja-JP" altLang="en-US"/>
              <a:t>もいない </a:t>
            </a:r>
            <a:r>
              <a:rPr lang="en-US" altLang="ja-JP"/>
              <a:t>subroutine </a:t>
            </a:r>
            <a:r>
              <a:rPr lang="ja-JP" altLang="en-US"/>
              <a:t>を呼ぶ。</a:t>
            </a:r>
            <a:endParaRPr lang="en-US" altLang="ja-JP" b="1" smtClean="0"/>
          </a:p>
        </p:txBody>
      </p:sp>
      <p:sp>
        <p:nvSpPr>
          <p:cNvPr id="6" name="正方形/長方形 5"/>
          <p:cNvSpPr/>
          <p:nvPr/>
        </p:nvSpPr>
        <p:spPr>
          <a:xfrm>
            <a:off x="144016" y="1276517"/>
            <a:ext cx="8820472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  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  self        </a:t>
            </a:r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        total           </a:t>
            </a:r>
            <a:endParaRPr lang="en-US" altLang="ja-JP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time   seconds   seconds    calls  </a:t>
            </a:r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s/call  </a:t>
            </a:r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s/call  name    </a:t>
            </a:r>
          </a:p>
          <a:p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19.06      4.22     4.22 </a:t>
            </a:r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33106320    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0.00     0.00  __sktk_fortran_MOD_v_mv</a:t>
            </a:r>
          </a:p>
          <a:p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17.84      8.17     3.95  </a:t>
            </a:r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5517720     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0.00     0.00  __spatial_MOD_weno</a:t>
            </a:r>
          </a:p>
          <a:p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7.77      9.89     1.72  </a:t>
            </a:r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5517720     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0.00     0.00  __spatial_MOD_characteristic_eigenmatrix</a:t>
            </a:r>
          </a:p>
          <a:p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6.78     11.39     1.50  </a:t>
            </a:r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2758860     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0.00     0.00  __spatial_MOD_mp5</a:t>
            </a:r>
          </a:p>
        </p:txBody>
      </p:sp>
      <p:grpSp>
        <p:nvGrpSpPr>
          <p:cNvPr id="35" name="グループ化 34"/>
          <p:cNvGrpSpPr/>
          <p:nvPr/>
        </p:nvGrpSpPr>
        <p:grpSpPr>
          <a:xfrm>
            <a:off x="4572000" y="1196752"/>
            <a:ext cx="3665035" cy="1816476"/>
            <a:chOff x="4572000" y="3340716"/>
            <a:chExt cx="3665035" cy="1816476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5932779" y="3340716"/>
              <a:ext cx="1569660" cy="882680"/>
              <a:chOff x="1071484" y="3914472"/>
              <a:chExt cx="1569660" cy="882680"/>
            </a:xfrm>
          </p:grpSpPr>
          <p:sp>
            <p:nvSpPr>
              <p:cNvPr id="8" name="円/楕円 7"/>
              <p:cNvSpPr/>
              <p:nvPr/>
            </p:nvSpPr>
            <p:spPr>
              <a:xfrm>
                <a:off x="1164046" y="4499450"/>
                <a:ext cx="731842" cy="297702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正方形/長方形 8"/>
              <p:cNvSpPr/>
              <p:nvPr/>
            </p:nvSpPr>
            <p:spPr>
              <a:xfrm>
                <a:off x="1071484" y="3914472"/>
                <a:ext cx="1569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b="1">
                    <a:solidFill>
                      <a:srgbClr val="0070C0"/>
                    </a:solidFill>
                  </a:rPr>
                  <a:t>行列の掛け算</a:t>
                </a:r>
                <a:endParaRPr lang="en-US" altLang="ja-JP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H="1">
                <a:off x="1647548" y="4211796"/>
                <a:ext cx="72008" cy="20597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グループ化 11"/>
            <p:cNvGrpSpPr/>
            <p:nvPr/>
          </p:nvGrpSpPr>
          <p:grpSpPr>
            <a:xfrm>
              <a:off x="4572000" y="3371696"/>
              <a:ext cx="1584061" cy="1115736"/>
              <a:chOff x="272253" y="3648128"/>
              <a:chExt cx="1584061" cy="1115736"/>
            </a:xfrm>
          </p:grpSpPr>
          <p:sp>
            <p:nvSpPr>
              <p:cNvPr id="13" name="円/楕円 12"/>
              <p:cNvSpPr/>
              <p:nvPr/>
            </p:nvSpPr>
            <p:spPr>
              <a:xfrm>
                <a:off x="1317732" y="4497520"/>
                <a:ext cx="538582" cy="26634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272253" y="3648128"/>
                <a:ext cx="10454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b="1" smtClean="0">
                    <a:solidFill>
                      <a:srgbClr val="FF0000"/>
                    </a:solidFill>
                  </a:rPr>
                  <a:t>WENO</a:t>
                </a:r>
                <a:r>
                  <a:rPr lang="ja-JP" altLang="en-US" b="1" smtClean="0">
                    <a:solidFill>
                      <a:srgbClr val="FF0000"/>
                    </a:solidFill>
                  </a:rPr>
                  <a:t>法</a:t>
                </a:r>
                <a:endParaRPr lang="en-US" altLang="ja-JP" b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" name="直線矢印コネクタ 14"/>
              <p:cNvCxnSpPr>
                <a:endCxn id="13" idx="1"/>
              </p:cNvCxnSpPr>
              <p:nvPr/>
            </p:nvCxnSpPr>
            <p:spPr>
              <a:xfrm>
                <a:off x="912952" y="3986480"/>
                <a:ext cx="483654" cy="55004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グループ化 18"/>
            <p:cNvGrpSpPr/>
            <p:nvPr/>
          </p:nvGrpSpPr>
          <p:grpSpPr>
            <a:xfrm>
              <a:off x="5493357" y="3844772"/>
              <a:ext cx="2743678" cy="942292"/>
              <a:chOff x="1128975" y="3854860"/>
              <a:chExt cx="2743678" cy="942292"/>
            </a:xfrm>
          </p:grpSpPr>
          <p:sp>
            <p:nvSpPr>
              <p:cNvPr id="20" name="円/楕円 19"/>
              <p:cNvSpPr/>
              <p:nvPr/>
            </p:nvSpPr>
            <p:spPr>
              <a:xfrm>
                <a:off x="1128975" y="4437112"/>
                <a:ext cx="2527653" cy="360040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2533825" y="3854860"/>
                <a:ext cx="13388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b="1">
                    <a:solidFill>
                      <a:srgbClr val="0070C0"/>
                    </a:solidFill>
                  </a:rPr>
                  <a:t>特徴量変換</a:t>
                </a:r>
                <a:endParaRPr lang="en-US" altLang="ja-JP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22" name="直線矢印コネクタ 21"/>
              <p:cNvCxnSpPr/>
              <p:nvPr/>
            </p:nvCxnSpPr>
            <p:spPr>
              <a:xfrm flipH="1">
                <a:off x="3053297" y="4151428"/>
                <a:ext cx="84760" cy="2663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グループ化 23"/>
            <p:cNvGrpSpPr/>
            <p:nvPr/>
          </p:nvGrpSpPr>
          <p:grpSpPr>
            <a:xfrm>
              <a:off x="5580112" y="4718160"/>
              <a:ext cx="1786658" cy="439032"/>
              <a:chOff x="1287623" y="4437112"/>
              <a:chExt cx="1786658" cy="439032"/>
            </a:xfrm>
          </p:grpSpPr>
          <p:sp>
            <p:nvSpPr>
              <p:cNvPr id="25" name="円/楕円 24"/>
              <p:cNvSpPr/>
              <p:nvPr/>
            </p:nvSpPr>
            <p:spPr>
              <a:xfrm>
                <a:off x="1287623" y="4437112"/>
                <a:ext cx="531324" cy="2543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2216354" y="4506812"/>
                <a:ext cx="8579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b="1">
                    <a:solidFill>
                      <a:srgbClr val="FF0000"/>
                    </a:solidFill>
                  </a:rPr>
                  <a:t>MP5</a:t>
                </a:r>
                <a:r>
                  <a:rPr lang="ja-JP" altLang="en-US" b="1" smtClean="0">
                    <a:solidFill>
                      <a:srgbClr val="FF0000"/>
                    </a:solidFill>
                  </a:rPr>
                  <a:t>法</a:t>
                </a:r>
                <a:endParaRPr lang="en-US" altLang="ja-JP" b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7" name="直線矢印コネクタ 26"/>
              <p:cNvCxnSpPr>
                <a:stCxn id="26" idx="1"/>
              </p:cNvCxnSpPr>
              <p:nvPr/>
            </p:nvCxnSpPr>
            <p:spPr>
              <a:xfrm flipH="1" flipV="1">
                <a:off x="1863572" y="4634771"/>
                <a:ext cx="352782" cy="5670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テキスト ボックス 30"/>
          <p:cNvSpPr txBox="1"/>
          <p:nvPr/>
        </p:nvSpPr>
        <p:spPr>
          <a:xfrm>
            <a:off x="-36512" y="5733256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smtClean="0"/>
              <a:t>ifortran </a:t>
            </a:r>
            <a:r>
              <a:rPr kumimoji="1" lang="ja-JP" altLang="en-US" b="1" smtClean="0"/>
              <a:t>謎の</a:t>
            </a:r>
            <a:r>
              <a:rPr lang="ja-JP" altLang="en-US" b="1" smtClean="0"/>
              <a:t>プロセス</a:t>
            </a:r>
            <a:endParaRPr lang="en-US" altLang="ja-JP" b="1" smtClean="0"/>
          </a:p>
          <a:p>
            <a:pPr lvl="1"/>
            <a:r>
              <a:rPr lang="en-US" altLang="ja-JP"/>
              <a:t>__</a:t>
            </a:r>
            <a:r>
              <a:rPr lang="en-US" altLang="ja-JP" smtClean="0"/>
              <a:t>intel_avx_rep_memset</a:t>
            </a:r>
            <a:r>
              <a:rPr lang="ja-JP" altLang="en-US" smtClean="0"/>
              <a:t>というプロセスが全体を律速する（全計算時間の</a:t>
            </a:r>
            <a:r>
              <a:rPr lang="en-US" altLang="ja-JP" smtClean="0"/>
              <a:t>2</a:t>
            </a:r>
            <a:r>
              <a:rPr lang="ja-JP" altLang="en-US" smtClean="0"/>
              <a:t>割弱）</a:t>
            </a:r>
            <a:endParaRPr lang="en-US" altLang="ja-JP"/>
          </a:p>
        </p:txBody>
      </p:sp>
      <p:grpSp>
        <p:nvGrpSpPr>
          <p:cNvPr id="40" name="グループ化 39"/>
          <p:cNvGrpSpPr/>
          <p:nvPr/>
        </p:nvGrpSpPr>
        <p:grpSpPr>
          <a:xfrm>
            <a:off x="152636" y="4149080"/>
            <a:ext cx="9054752" cy="1551223"/>
            <a:chOff x="152636" y="4077072"/>
            <a:chExt cx="9054752" cy="1551223"/>
          </a:xfrm>
        </p:grpSpPr>
        <p:sp>
          <p:nvSpPr>
            <p:cNvPr id="30" name="正方形/長方形 29"/>
            <p:cNvSpPr/>
            <p:nvPr/>
          </p:nvSpPr>
          <p:spPr>
            <a:xfrm>
              <a:off x="152636" y="4077072"/>
              <a:ext cx="905475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mtClean="0"/>
                <a:t>別の計算では</a:t>
              </a:r>
              <a:r>
                <a:rPr lang="en-US" altLang="ja-JP" smtClean="0"/>
                <a:t>…</a:t>
              </a:r>
            </a:p>
            <a:p>
              <a:r>
                <a:rPr lang="en-US" altLang="ja-JP" b="1" smtClean="0"/>
                <a:t>gfortran</a:t>
              </a:r>
              <a:r>
                <a:rPr lang="en-US" altLang="ja-JP" smtClean="0"/>
                <a:t> </a:t>
              </a:r>
              <a:r>
                <a:rPr lang="en-US" altLang="ja-JP" sz="1600" smtClean="0"/>
                <a:t>10.20     </a:t>
              </a:r>
              <a:r>
                <a:rPr lang="en-US" altLang="ja-JP" sz="1600"/>
                <a:t>33.70     5.76 </a:t>
              </a:r>
              <a:r>
                <a:rPr lang="en-US" altLang="ja-JP" sz="1600" smtClean="0"/>
                <a:t>  </a:t>
              </a:r>
              <a:r>
                <a:rPr lang="en-US" altLang="ja-JP" sz="1600" b="1" smtClean="0">
                  <a:solidFill>
                    <a:srgbClr val="FF0000"/>
                  </a:solidFill>
                </a:rPr>
                <a:t>20231937</a:t>
              </a:r>
              <a:r>
                <a:rPr lang="en-US" altLang="ja-JP" sz="1600" smtClean="0"/>
                <a:t>     </a:t>
              </a:r>
              <a:r>
                <a:rPr lang="en-US" altLang="ja-JP" sz="1600"/>
                <a:t>0.00     0.00  __</a:t>
              </a:r>
              <a:r>
                <a:rPr lang="en-US" altLang="ja-JP" sz="1600" smtClean="0"/>
                <a:t>source_term_module_MOD_source_term</a:t>
              </a:r>
            </a:p>
            <a:p>
              <a:r>
                <a:rPr lang="en-US" altLang="ja-JP" b="1" smtClean="0"/>
                <a:t>ifort</a:t>
              </a:r>
              <a:r>
                <a:rPr lang="en-US" altLang="ja-JP" smtClean="0"/>
                <a:t>        </a:t>
              </a:r>
              <a:r>
                <a:rPr lang="en-US" altLang="ja-JP" sz="1600" smtClean="0"/>
                <a:t>  0.43      </a:t>
              </a:r>
              <a:r>
                <a:rPr lang="en-US" altLang="ja-JP" sz="1600"/>
                <a:t>81.92 </a:t>
              </a:r>
              <a:r>
                <a:rPr lang="en-US" altLang="ja-JP" sz="1600" smtClean="0"/>
                <a:t>   </a:t>
              </a:r>
              <a:r>
                <a:rPr lang="en-US" altLang="ja-JP" sz="1600"/>
                <a:t>0.35 </a:t>
              </a:r>
              <a:r>
                <a:rPr lang="en-US" altLang="ja-JP" sz="1600" smtClean="0"/>
                <a:t>             </a:t>
              </a:r>
              <a:r>
                <a:rPr lang="en-US" altLang="ja-JP" sz="1600" b="1">
                  <a:solidFill>
                    <a:srgbClr val="FF0000"/>
                  </a:solidFill>
                </a:rPr>
                <a:t>297</a:t>
              </a:r>
              <a:r>
                <a:rPr lang="en-US" altLang="ja-JP" sz="1600">
                  <a:solidFill>
                    <a:srgbClr val="FF0000"/>
                  </a:solidFill>
                </a:rPr>
                <a:t> </a:t>
              </a:r>
              <a:r>
                <a:rPr lang="en-US" altLang="ja-JP" sz="1600" smtClean="0"/>
                <a:t>   </a:t>
              </a:r>
              <a:r>
                <a:rPr lang="en-US" altLang="ja-JP" sz="1600"/>
                <a:t>0.00     0.00  source_term_module_mp_source_term_</a:t>
              </a: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1575538" y="4981964"/>
              <a:ext cx="6912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smtClean="0">
                  <a:solidFill>
                    <a:srgbClr val="FF0000"/>
                  </a:solidFill>
                </a:rPr>
                <a:t>ifort </a:t>
              </a:r>
              <a:r>
                <a:rPr lang="ja-JP" altLang="en-US" smtClean="0">
                  <a:solidFill>
                    <a:srgbClr val="FF0000"/>
                  </a:solidFill>
                </a:rPr>
                <a:t>でコンパイルしたときには</a:t>
              </a:r>
              <a:r>
                <a:rPr lang="en-US" altLang="ja-JP" b="1" smtClean="0">
                  <a:solidFill>
                    <a:srgbClr val="FF0000"/>
                  </a:solidFill>
                </a:rPr>
                <a:t>297</a:t>
              </a:r>
              <a:r>
                <a:rPr lang="ja-JP" altLang="en-US" b="1" smtClean="0">
                  <a:solidFill>
                    <a:srgbClr val="FF0000"/>
                  </a:solidFill>
                </a:rPr>
                <a:t>回</a:t>
              </a:r>
              <a:r>
                <a:rPr lang="ja-JP" altLang="en-US" smtClean="0">
                  <a:solidFill>
                    <a:srgbClr val="FF0000"/>
                  </a:solidFill>
                </a:rPr>
                <a:t>しかよばれない </a:t>
              </a:r>
              <a:r>
                <a:rPr lang="en-US" altLang="ja-JP" smtClean="0">
                  <a:solidFill>
                    <a:srgbClr val="FF0000"/>
                  </a:solidFill>
                </a:rPr>
                <a:t>subroutine </a:t>
              </a:r>
              <a:r>
                <a:rPr lang="ja-JP" altLang="en-US" smtClean="0">
                  <a:solidFill>
                    <a:srgbClr val="FF0000"/>
                  </a:solidFill>
                </a:rPr>
                <a:t>が </a:t>
              </a:r>
              <a:r>
                <a:rPr lang="en-US" altLang="ja-JP" b="1" smtClean="0">
                  <a:solidFill>
                    <a:srgbClr val="FF0000"/>
                  </a:solidFill>
                </a:rPr>
                <a:t>gfortran</a:t>
              </a:r>
              <a:r>
                <a:rPr lang="en-US" altLang="ja-JP" smtClean="0">
                  <a:solidFill>
                    <a:srgbClr val="FF0000"/>
                  </a:solidFill>
                </a:rPr>
                <a:t> </a:t>
              </a:r>
              <a:r>
                <a:rPr lang="ja-JP" altLang="en-US" smtClean="0">
                  <a:solidFill>
                    <a:srgbClr val="FF0000"/>
                  </a:solidFill>
                </a:rPr>
                <a:t>でコンパイルすると </a:t>
              </a:r>
              <a:r>
                <a:rPr lang="en-US" altLang="ja-JP" b="1" smtClean="0">
                  <a:solidFill>
                    <a:srgbClr val="FF0000"/>
                  </a:solidFill>
                </a:rPr>
                <a:t>2,023</a:t>
              </a:r>
              <a:r>
                <a:rPr lang="ja-JP" altLang="en-US" b="1" smtClean="0">
                  <a:solidFill>
                    <a:srgbClr val="FF0000"/>
                  </a:solidFill>
                </a:rPr>
                <a:t>万回</a:t>
              </a:r>
              <a:r>
                <a:rPr lang="ja-JP" altLang="en-US" smtClean="0">
                  <a:solidFill>
                    <a:srgbClr val="FF0000"/>
                  </a:solidFill>
                </a:rPr>
                <a:t>呼ばれて計算を律速</a:t>
              </a:r>
              <a:endParaRPr lang="en-US" altLang="ja-JP">
                <a:solidFill>
                  <a:srgbClr val="FF0000"/>
                </a:solidFill>
              </a:endParaRPr>
            </a:p>
          </p:txBody>
        </p:sp>
      </p:grpSp>
      <p:sp>
        <p:nvSpPr>
          <p:cNvPr id="41" name="正方形/長方形 40"/>
          <p:cNvSpPr/>
          <p:nvPr/>
        </p:nvSpPr>
        <p:spPr>
          <a:xfrm>
            <a:off x="179512" y="2948751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mtClean="0"/>
              <a:t>MP5</a:t>
            </a:r>
            <a:r>
              <a:rPr lang="ja-JP" altLang="en-US"/>
              <a:t>法を使うように指定したはずなのに、なぜか同一ファイル内の </a:t>
            </a:r>
            <a:r>
              <a:rPr lang="en-US" altLang="ja-JP"/>
              <a:t>WENO subroutine </a:t>
            </a:r>
            <a:r>
              <a:rPr lang="ja-JP" altLang="en-US"/>
              <a:t>を </a:t>
            </a:r>
            <a:r>
              <a:rPr lang="en-US" altLang="ja-JP"/>
              <a:t>MP5 suborutine</a:t>
            </a:r>
            <a:r>
              <a:rPr lang="ja-JP" altLang="en-US"/>
              <a:t> の</a:t>
            </a:r>
            <a:r>
              <a:rPr lang="en-US" altLang="ja-JP"/>
              <a:t>2</a:t>
            </a:r>
            <a:r>
              <a:rPr lang="ja-JP" altLang="en-US"/>
              <a:t>倍呼ぶ</a:t>
            </a:r>
            <a:r>
              <a:rPr lang="en-US" altLang="ja-JP"/>
              <a:t>…</a:t>
            </a:r>
            <a:r>
              <a:rPr lang="ja-JP" altLang="en-US"/>
              <a:t>。</a:t>
            </a:r>
            <a:endParaRPr lang="en-US" altLang="ja-JP"/>
          </a:p>
          <a:p>
            <a:pPr lvl="1"/>
            <a:r>
              <a:rPr lang="ja-JP" altLang="en-US"/>
              <a:t>→ ファイル内での </a:t>
            </a:r>
            <a:r>
              <a:rPr lang="en-US" altLang="ja-JP"/>
              <a:t>WENO subroutine </a:t>
            </a:r>
            <a:r>
              <a:rPr lang="ja-JP" altLang="en-US"/>
              <a:t>と </a:t>
            </a:r>
            <a:r>
              <a:rPr lang="en-US" altLang="ja-JP"/>
              <a:t>MP5 suborutine</a:t>
            </a:r>
            <a:r>
              <a:rPr lang="ja-JP" altLang="en-US"/>
              <a:t> の順番を入れ替えたら解決。</a:t>
            </a:r>
            <a:r>
              <a:rPr lang="en-US" altLang="ja-JP"/>
              <a:t>※ ifort </a:t>
            </a:r>
            <a:r>
              <a:rPr lang="ja-JP" altLang="en-US"/>
              <a:t>ではこのようなことは起こらない。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75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79512" y="320615"/>
            <a:ext cx="8856984" cy="491996"/>
            <a:chOff x="179512" y="320615"/>
            <a:chExt cx="8856984" cy="491996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79512" y="320615"/>
              <a:ext cx="8856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j-ea"/>
                  <a:ea typeface="+mj-ea"/>
                </a:rPr>
                <a:t>OpenMP  </a:t>
              </a:r>
              <a:r>
                <a:rPr lang="en-US" altLang="ja-JP" sz="2400" b="1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j-ea"/>
                </a:rPr>
                <a:t>gfortran vs </a:t>
              </a:r>
              <a:r>
                <a:rPr lang="en-US" altLang="ja-JP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j-ea"/>
                </a:rPr>
                <a:t>ifort</a:t>
              </a:r>
              <a:r>
                <a:rPr lang="en-US" altLang="ja-JP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j-ea"/>
                  <a:ea typeface="+mj-ea"/>
                </a:rPr>
                <a:t> </a:t>
              </a:r>
              <a:endParaRPr lang="en-US" altLang="ja-JP" sz="2400" b="1" dirty="0" smtClean="0">
                <a:effectLst>
                  <a:glow rad="127000">
                    <a:schemeClr val="bg1"/>
                  </a:glow>
                </a:effectLst>
                <a:uFill>
                  <a:solidFill>
                    <a:srgbClr val="0070C0"/>
                  </a:solidFill>
                </a:uFill>
                <a:latin typeface="+mj-ea"/>
                <a:ea typeface="+mj-ea"/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264701" y="812611"/>
              <a:ext cx="57606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/>
          <p:cNvSpPr txBox="1"/>
          <p:nvPr/>
        </p:nvSpPr>
        <p:spPr>
          <a:xfrm>
            <a:off x="107504" y="1052736"/>
            <a:ext cx="878497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u="sng" smtClean="0"/>
              <a:t>方法</a:t>
            </a:r>
            <a:r>
              <a:rPr lang="ja-JP" altLang="en-US" sz="2000" smtClean="0"/>
              <a:t>　コード内の </a:t>
            </a:r>
            <a:r>
              <a:rPr lang="en-US" altLang="ja-JP" sz="2000" smtClean="0"/>
              <a:t>do loop </a:t>
            </a:r>
            <a:r>
              <a:rPr lang="ja-JP" altLang="en-US" sz="2000"/>
              <a:t>を</a:t>
            </a:r>
            <a:r>
              <a:rPr lang="ja-JP" altLang="en-US" sz="2000" smtClean="0"/>
              <a:t> </a:t>
            </a:r>
            <a:r>
              <a:rPr lang="en-US" altLang="ja-JP" sz="2000" smtClean="0"/>
              <a:t>$omp do $omp end do </a:t>
            </a:r>
            <a:r>
              <a:rPr lang="ja-JP" altLang="en-US" sz="2000" smtClean="0"/>
              <a:t>で挟むなど。</a:t>
            </a:r>
            <a:endParaRPr lang="en-US" altLang="ja-JP" sz="2000" smtClean="0"/>
          </a:p>
          <a:p>
            <a:endParaRPr kumimoji="1" lang="en-US" altLang="ja-JP" sz="2000" smtClean="0"/>
          </a:p>
          <a:p>
            <a:r>
              <a:rPr kumimoji="1" lang="ja-JP" altLang="en-US" sz="2000" b="1" u="sng" smtClean="0"/>
              <a:t>実行手順</a:t>
            </a:r>
            <a:r>
              <a:rPr kumimoji="1" lang="ja-JP" altLang="en-US" sz="2000" smtClean="0"/>
              <a:t>　</a:t>
            </a:r>
            <a:r>
              <a:rPr kumimoji="1" lang="en-US" altLang="ja-JP" sz="2000" smtClean="0"/>
              <a:t>128x128</a:t>
            </a:r>
            <a:r>
              <a:rPr lang="ja-JP" altLang="en-US" sz="2000"/>
              <a:t> </a:t>
            </a:r>
            <a:r>
              <a:rPr lang="ja-JP" altLang="en-US" sz="2000" smtClean="0"/>
              <a:t>の </a:t>
            </a:r>
            <a:r>
              <a:rPr lang="en-US" altLang="ja-JP" sz="2000" smtClean="0"/>
              <a:t>Orszag-Tang vortex problem </a:t>
            </a:r>
            <a:r>
              <a:rPr lang="ja-JP" altLang="en-US" sz="2000" smtClean="0"/>
              <a:t>を </a:t>
            </a:r>
            <a:endParaRPr lang="en-US" altLang="ja-JP" sz="2000" smtClean="0"/>
          </a:p>
          <a:p>
            <a:pPr algn="ctr"/>
            <a:r>
              <a:rPr lang="en-US" altLang="ja-JP" sz="2000" smtClean="0"/>
              <a:t>HLLD</a:t>
            </a:r>
            <a:r>
              <a:rPr lang="ja-JP" altLang="en-US" sz="2000" smtClean="0"/>
              <a:t>、</a:t>
            </a:r>
            <a:r>
              <a:rPr lang="en-US" altLang="ja-JP" sz="2000" smtClean="0"/>
              <a:t>HLL flux-CT</a:t>
            </a:r>
            <a:r>
              <a:rPr lang="ja-JP" altLang="en-US" sz="2000" smtClean="0"/>
              <a:t>、</a:t>
            </a:r>
            <a:r>
              <a:rPr lang="en-US" altLang="ja-JP" sz="2000" smtClean="0"/>
              <a:t>MP5 </a:t>
            </a:r>
            <a:r>
              <a:rPr lang="ja-JP" altLang="en-US" sz="2000" smtClean="0"/>
              <a:t>（特徴量補間</a:t>
            </a:r>
            <a:r>
              <a:rPr lang="ja-JP" altLang="en-US" sz="2000"/>
              <a:t>）</a:t>
            </a:r>
            <a:r>
              <a:rPr lang="ja-JP" altLang="en-US" sz="2000" smtClean="0"/>
              <a:t>、</a:t>
            </a:r>
            <a:r>
              <a:rPr lang="en-US" altLang="ja-JP" sz="2000" smtClean="0"/>
              <a:t>3rd TVD Ruge-Kutta </a:t>
            </a:r>
          </a:p>
          <a:p>
            <a:pPr lvl="3" algn="r"/>
            <a:r>
              <a:rPr lang="ja-JP" altLang="en-US" sz="2000" smtClean="0"/>
              <a:t>で</a:t>
            </a:r>
            <a:r>
              <a:rPr lang="en-US" altLang="ja-JP" sz="2000" smtClean="0"/>
              <a:t> 99 step </a:t>
            </a:r>
            <a:r>
              <a:rPr lang="ja-JP" altLang="en-US" sz="2000" smtClean="0"/>
              <a:t>（初期状態を入れて</a:t>
            </a:r>
            <a:r>
              <a:rPr lang="en-US" altLang="ja-JP" sz="2000" smtClean="0"/>
              <a:t>100 step</a:t>
            </a:r>
            <a:r>
              <a:rPr lang="ja-JP" altLang="en-US" sz="2000" smtClean="0"/>
              <a:t>）解く。</a:t>
            </a:r>
            <a:endParaRPr lang="en-US" altLang="ja-JP" sz="2000" smtClean="0"/>
          </a:p>
          <a:p>
            <a:pPr lvl="1"/>
            <a:endParaRPr lang="en-US" altLang="ja-JP" sz="2000" b="1" smtClean="0"/>
          </a:p>
          <a:p>
            <a:pPr lvl="1"/>
            <a:r>
              <a:rPr lang="en-US" altLang="ja-JP" sz="2000" b="1" smtClean="0"/>
              <a:t>gfortran </a:t>
            </a:r>
            <a:r>
              <a:rPr lang="ja-JP" altLang="en-US" sz="2000" b="1" smtClean="0"/>
              <a:t>と </a:t>
            </a:r>
            <a:r>
              <a:rPr lang="en-US" altLang="ja-JP" sz="2000" b="1" smtClean="0"/>
              <a:t>ifort </a:t>
            </a:r>
            <a:r>
              <a:rPr lang="ja-JP" altLang="en-US" sz="2000" b="1" smtClean="0"/>
              <a:t>とで </a:t>
            </a:r>
            <a:r>
              <a:rPr lang="en-US" altLang="ja-JP" sz="2000" b="1" smtClean="0"/>
              <a:t>OpenMP </a:t>
            </a:r>
            <a:r>
              <a:rPr lang="ja-JP" altLang="en-US" sz="2000" b="1" smtClean="0"/>
              <a:t>の効果をスレッド数を変えて比較する。</a:t>
            </a:r>
            <a:endParaRPr lang="en-US" altLang="ja-JP" sz="2000" b="1" smtClean="0"/>
          </a:p>
          <a:p>
            <a:pPr lvl="1"/>
            <a:endParaRPr lang="en-US" altLang="ja-JP" sz="2000" b="1" smtClean="0"/>
          </a:p>
          <a:p>
            <a:pPr marL="742950" lvl="1" indent="-285750">
              <a:buFont typeface="Arial Unicode MS" panose="020B0604020202020204" pitchFamily="50" charset="-128"/>
              <a:buChar char="※"/>
            </a:pPr>
            <a:r>
              <a:rPr lang="ja-JP" altLang="en-US" b="1"/>
              <a:t>スレッド数</a:t>
            </a:r>
            <a:r>
              <a:rPr lang="ja-JP" altLang="en-US" b="1" smtClean="0"/>
              <a:t>は </a:t>
            </a:r>
            <a:r>
              <a:rPr lang="en-US" altLang="ja-JP" b="1" smtClean="0"/>
              <a:t>1 – 14</a:t>
            </a:r>
            <a:r>
              <a:rPr lang="ja-JP" altLang="en-US" smtClean="0"/>
              <a:t>まで変えつつ、同一コア内で計算するように指定</a:t>
            </a:r>
            <a:endParaRPr lang="en-US" altLang="ja-JP" smtClean="0"/>
          </a:p>
          <a:p>
            <a:pPr lvl="1" algn="r"/>
            <a:r>
              <a:rPr lang="en-US" altLang="ja-JP" smtClean="0"/>
              <a:t>		(numactl –cpunodebind=0 –membind=0 ./a.out </a:t>
            </a:r>
            <a:r>
              <a:rPr lang="ja-JP" altLang="en-US" smtClean="0"/>
              <a:t>など</a:t>
            </a:r>
            <a:r>
              <a:rPr lang="en-US" altLang="ja-JP" smtClean="0"/>
              <a:t>)</a:t>
            </a:r>
          </a:p>
          <a:p>
            <a:pPr lvl="1" algn="r"/>
            <a:endParaRPr lang="en-US" altLang="ja-JP"/>
          </a:p>
          <a:p>
            <a:pPr marL="742950" lvl="1" indent="-285750">
              <a:buFont typeface="Arial Unicode MS" panose="020B0604020202020204" pitchFamily="50" charset="-128"/>
              <a:buChar char="※"/>
            </a:pPr>
            <a:r>
              <a:rPr lang="ja-JP" altLang="en-US" smtClean="0"/>
              <a:t>特に </a:t>
            </a:r>
            <a:r>
              <a:rPr lang="en-US" altLang="ja-JP" smtClean="0"/>
              <a:t>ifort </a:t>
            </a:r>
            <a:r>
              <a:rPr lang="ja-JP" altLang="en-US" smtClean="0"/>
              <a:t>では </a:t>
            </a:r>
            <a:r>
              <a:rPr lang="en-US" altLang="ja-JP" b="1" smtClean="0"/>
              <a:t>OMP_STACKSIZE</a:t>
            </a:r>
            <a:r>
              <a:rPr lang="en-US" altLang="ja-JP" smtClean="0"/>
              <a:t> </a:t>
            </a:r>
            <a:r>
              <a:rPr lang="ja-JP" altLang="en-US" smtClean="0"/>
              <a:t>に注意。</a:t>
            </a:r>
            <a:r>
              <a:rPr lang="en-US" altLang="ja-JP" smtClean="0"/>
              <a:t>setenv OMP_STACKSIZE=512M </a:t>
            </a:r>
            <a:r>
              <a:rPr lang="ja-JP" altLang="en-US" smtClean="0"/>
              <a:t>などと指定しなければ </a:t>
            </a:r>
            <a:r>
              <a:rPr lang="en-US" altLang="ja-JP" smtClean="0"/>
              <a:t>Segmentation fault </a:t>
            </a:r>
            <a:r>
              <a:rPr lang="ja-JP" altLang="en-US" smtClean="0"/>
              <a:t>の原因に。</a:t>
            </a:r>
            <a:endParaRPr lang="en-US" altLang="ja-JP" smtClean="0"/>
          </a:p>
          <a:p>
            <a:pPr marL="742950" lvl="1" indent="-285750">
              <a:buFont typeface="Arial Unicode MS" panose="020B0604020202020204" pitchFamily="50" charset="-128"/>
              <a:buChar char="※"/>
            </a:pPr>
            <a:endParaRPr lang="en-US" altLang="ja-JP" smtClean="0"/>
          </a:p>
          <a:p>
            <a:pPr marL="742950" lvl="1" indent="-285750">
              <a:buFont typeface="Arial Unicode MS" panose="020B0604020202020204" pitchFamily="50" charset="-128"/>
              <a:buChar char="※"/>
            </a:pPr>
            <a:r>
              <a:rPr lang="en-US" altLang="ja-JP" b="1" smtClean="0"/>
              <a:t>omp workshare</a:t>
            </a:r>
            <a:r>
              <a:rPr lang="en-US" altLang="ja-JP" smtClean="0"/>
              <a:t> </a:t>
            </a:r>
            <a:r>
              <a:rPr lang="ja-JP" altLang="en-US"/>
              <a:t>に</a:t>
            </a:r>
            <a:r>
              <a:rPr lang="ja-JP" altLang="en-US" smtClean="0"/>
              <a:t>よるベクトル演算は一切入れなかった。</a:t>
            </a:r>
            <a:endParaRPr lang="en-US" altLang="ja-JP" smtClean="0"/>
          </a:p>
          <a:p>
            <a:pPr lvl="2"/>
            <a:r>
              <a:rPr lang="ja-JP" altLang="en-US" sz="1600" smtClean="0"/>
              <a:t>テストとして</a:t>
            </a:r>
            <a:r>
              <a:rPr lang="en-US" altLang="ja-JP" sz="1600" smtClean="0"/>
              <a:t>1000 x</a:t>
            </a:r>
            <a:r>
              <a:rPr lang="ja-JP" altLang="en-US" sz="1600" smtClean="0"/>
              <a:t> </a:t>
            </a:r>
            <a:r>
              <a:rPr lang="en-US" altLang="ja-JP" sz="1600" smtClean="0"/>
              <a:t>1000</a:t>
            </a:r>
            <a:r>
              <a:rPr lang="ja-JP" altLang="en-US" sz="1600" smtClean="0"/>
              <a:t>の行列の掛け算を </a:t>
            </a:r>
            <a:r>
              <a:rPr lang="en-US" altLang="ja-JP" sz="1600" smtClean="0"/>
              <a:t>omp </a:t>
            </a:r>
            <a:r>
              <a:rPr lang="en-US" altLang="ja-JP" sz="1600"/>
              <a:t>workshare </a:t>
            </a:r>
            <a:r>
              <a:rPr lang="ja-JP" altLang="en-US" sz="1600" smtClean="0"/>
              <a:t>によるベクトル演算と </a:t>
            </a:r>
            <a:r>
              <a:rPr lang="en-US" altLang="ja-JP" sz="1600" smtClean="0"/>
              <a:t>omp do </a:t>
            </a:r>
            <a:r>
              <a:rPr lang="ja-JP" altLang="en-US" sz="1600" smtClean="0"/>
              <a:t>による各成分計算とで行い、計算時間を比較したが、後者の方が倍以上速かった。</a:t>
            </a:r>
            <a:endParaRPr lang="en-US" altLang="ja-JP" sz="1600"/>
          </a:p>
        </p:txBody>
      </p:sp>
    </p:spTree>
    <p:extLst>
      <p:ext uri="{BB962C8B-B14F-4D97-AF65-F5344CB8AC3E}">
        <p14:creationId xmlns:p14="http://schemas.microsoft.com/office/powerpoint/2010/main" val="84369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79512" y="320615"/>
            <a:ext cx="8856984" cy="491996"/>
            <a:chOff x="179512" y="320615"/>
            <a:chExt cx="8856984" cy="491996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79512" y="320615"/>
              <a:ext cx="8856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ja-JP" sz="2400" b="1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Fill>
                    <a:solidFill>
                      <a:srgbClr val="0070C0"/>
                    </a:solidFill>
                  </a:uFill>
                  <a:latin typeface="メイリオ"/>
                </a:rPr>
                <a:t>OpenMP  gfortran vs ifort </a:t>
              </a:r>
              <a:endParaRPr lang="en-US" altLang="ja-JP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Fill>
                  <a:solidFill>
                    <a:srgbClr val="0070C0"/>
                  </a:solidFill>
                </a:uFill>
                <a:latin typeface="メイリオ"/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264701" y="812611"/>
              <a:ext cx="57606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448844"/>
              </p:ext>
            </p:extLst>
          </p:nvPr>
        </p:nvGraphicFramePr>
        <p:xfrm>
          <a:off x="798674" y="1271156"/>
          <a:ext cx="7618660" cy="4743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395536" y="908720"/>
            <a:ext cx="619268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b="1" u="sng" smtClean="0"/>
              <a:t>結果</a:t>
            </a:r>
            <a:r>
              <a:rPr lang="ja-JP" altLang="en-US" b="1" smtClean="0"/>
              <a:t>       </a:t>
            </a:r>
            <a:r>
              <a:rPr lang="ja-JP" altLang="en-US" b="1" smtClean="0">
                <a:solidFill>
                  <a:srgbClr val="FF0000"/>
                </a:solidFill>
              </a:rPr>
              <a:t>赤</a:t>
            </a:r>
            <a:r>
              <a:rPr lang="en-US" altLang="ja-JP" b="1" smtClean="0">
                <a:solidFill>
                  <a:srgbClr val="FF0000"/>
                </a:solidFill>
              </a:rPr>
              <a:t> ... gfortran</a:t>
            </a:r>
            <a:r>
              <a:rPr lang="en-US" altLang="ja-JP" smtClean="0"/>
              <a:t> / </a:t>
            </a:r>
            <a:r>
              <a:rPr lang="ja-JP" altLang="en-US" b="1" smtClean="0">
                <a:solidFill>
                  <a:srgbClr val="0070C0"/>
                </a:solidFill>
              </a:rPr>
              <a:t>青 </a:t>
            </a:r>
            <a:r>
              <a:rPr lang="en-US" altLang="ja-JP" b="1" smtClean="0">
                <a:solidFill>
                  <a:srgbClr val="0070C0"/>
                </a:solidFill>
              </a:rPr>
              <a:t>... ifort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755576" y="6067653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mtClean="0"/>
              <a:t>※ </a:t>
            </a:r>
            <a:r>
              <a:rPr lang="ja-JP" altLang="en-US" smtClean="0"/>
              <a:t>ノードをまたいで</a:t>
            </a:r>
            <a:r>
              <a:rPr lang="en-US" altLang="ja-JP" smtClean="0"/>
              <a:t>28</a:t>
            </a:r>
            <a:r>
              <a:rPr lang="ja-JP" altLang="en-US" smtClean="0"/>
              <a:t>コアで計算したところ、</a:t>
            </a:r>
            <a:endParaRPr lang="en-US" altLang="ja-JP" smtClean="0"/>
          </a:p>
          <a:p>
            <a:pPr algn="r"/>
            <a:r>
              <a:rPr lang="en-US" altLang="ja-JP" smtClean="0"/>
              <a:t>ifort </a:t>
            </a:r>
            <a:r>
              <a:rPr lang="ja-JP" altLang="en-US" smtClean="0"/>
              <a:t>で </a:t>
            </a:r>
            <a:r>
              <a:rPr lang="en-US" altLang="ja-JP" smtClean="0"/>
              <a:t>24.197 sec. gfortran </a:t>
            </a:r>
            <a:r>
              <a:rPr lang="ja-JP" altLang="en-US" smtClean="0"/>
              <a:t>で </a:t>
            </a:r>
            <a:r>
              <a:rPr lang="en-US" altLang="ja-JP" smtClean="0"/>
              <a:t>33.207 sec. </a:t>
            </a:r>
            <a:r>
              <a:rPr lang="ja-JP" altLang="en-US" smtClean="0"/>
              <a:t>だった。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871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79512" y="320615"/>
            <a:ext cx="8856984" cy="491996"/>
            <a:chOff x="179512" y="320615"/>
            <a:chExt cx="8856984" cy="491996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79512" y="320615"/>
              <a:ext cx="8856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smtClean="0">
                  <a:effectLst>
                    <a:glow rad="127000">
                      <a:schemeClr val="bg1"/>
                    </a:glow>
                  </a:effectLst>
                  <a:uFill>
                    <a:solidFill>
                      <a:srgbClr val="0070C0"/>
                    </a:solidFill>
                  </a:uFill>
                  <a:latin typeface="+mj-ea"/>
                  <a:ea typeface="+mj-ea"/>
                </a:rPr>
                <a:t>Summary</a:t>
              </a:r>
              <a:endParaRPr lang="en-US" altLang="ja-JP" sz="2400" b="1" dirty="0" smtClean="0">
                <a:effectLst>
                  <a:glow rad="127000">
                    <a:schemeClr val="bg1"/>
                  </a:glow>
                </a:effectLst>
                <a:uFill>
                  <a:solidFill>
                    <a:srgbClr val="0070C0"/>
                  </a:solidFill>
                </a:uFill>
                <a:latin typeface="+mj-ea"/>
                <a:ea typeface="+mj-ea"/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264701" y="812611"/>
              <a:ext cx="57606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/>
          <p:cNvSpPr txBox="1"/>
          <p:nvPr/>
        </p:nvSpPr>
        <p:spPr>
          <a:xfrm>
            <a:off x="324536" y="1292567"/>
            <a:ext cx="820790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/>
              <a:t>S</a:t>
            </a:r>
            <a:r>
              <a:rPr lang="en-US" altLang="ja-JP" sz="2400" smtClean="0"/>
              <a:t>imulation Summer School 2017 </a:t>
            </a:r>
            <a:r>
              <a:rPr lang="ja-JP" altLang="en-US" sz="2400" smtClean="0"/>
              <a:t>に参加した結果</a:t>
            </a:r>
            <a:r>
              <a:rPr lang="ja-JP" altLang="en-US" sz="2400"/>
              <a:t>：</a:t>
            </a:r>
            <a:endParaRPr lang="en-US" altLang="ja-JP" sz="2400" smtClean="0"/>
          </a:p>
          <a:p>
            <a:pPr lvl="1"/>
            <a:r>
              <a:rPr lang="en-US" altLang="ja-JP" sz="2000" smtClean="0"/>
              <a:t>inline </a:t>
            </a:r>
            <a:r>
              <a:rPr lang="ja-JP" altLang="en-US" sz="2000" smtClean="0"/>
              <a:t>展開などにより </a:t>
            </a:r>
            <a:r>
              <a:rPr lang="en-US" altLang="ja-JP" sz="2400" b="1" smtClean="0"/>
              <a:t>6.7</a:t>
            </a:r>
            <a:r>
              <a:rPr lang="ja-JP" altLang="en-US" sz="2400" b="1" smtClean="0"/>
              <a:t>倍</a:t>
            </a:r>
            <a:endParaRPr lang="en-US" altLang="ja-JP" sz="2000" b="1" smtClean="0"/>
          </a:p>
          <a:p>
            <a:pPr lvl="1"/>
            <a:r>
              <a:rPr lang="en-US" altLang="ja-JP" sz="2000" smtClean="0"/>
              <a:t>OpenMP </a:t>
            </a:r>
            <a:r>
              <a:rPr lang="ja-JP" altLang="en-US" sz="2000" smtClean="0"/>
              <a:t>により更に</a:t>
            </a:r>
            <a:r>
              <a:rPr lang="en-US" altLang="ja-JP" sz="2000"/>
              <a:t> </a:t>
            </a:r>
            <a:r>
              <a:rPr lang="en-US" altLang="ja-JP" sz="2400" b="1" smtClean="0"/>
              <a:t>3</a:t>
            </a:r>
            <a:r>
              <a:rPr lang="ja-JP" altLang="en-US" sz="2400" b="1" smtClean="0"/>
              <a:t>倍</a:t>
            </a:r>
            <a:r>
              <a:rPr lang="ja-JP" altLang="en-US" sz="2800" b="1" smtClean="0"/>
              <a:t> </a:t>
            </a:r>
            <a:r>
              <a:rPr lang="ja-JP" altLang="en-US" sz="2000" smtClean="0"/>
              <a:t>コードが高速化</a:t>
            </a:r>
            <a:endParaRPr lang="en-US" altLang="ja-JP" sz="200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smtClean="0"/>
              <a:t>基本的に </a:t>
            </a:r>
            <a:r>
              <a:rPr lang="en-US" altLang="ja-JP" sz="2400" smtClean="0"/>
              <a:t>ifort </a:t>
            </a:r>
            <a:r>
              <a:rPr lang="ja-JP" altLang="en-US" sz="2400" smtClean="0"/>
              <a:t>の方が </a:t>
            </a:r>
            <a:r>
              <a:rPr lang="en-US" altLang="ja-JP" sz="2400" smtClean="0"/>
              <a:t>gfortran</a:t>
            </a:r>
            <a:r>
              <a:rPr lang="ja-JP" altLang="en-US" sz="2400"/>
              <a:t> </a:t>
            </a:r>
            <a:r>
              <a:rPr lang="ja-JP" altLang="en-US" sz="2400" smtClean="0"/>
              <a:t>より高速コードにコンパイルしてくれる。</a:t>
            </a:r>
            <a:endParaRPr lang="en-US" altLang="ja-JP" sz="240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smtClean="0"/>
              <a:t>SIMD</a:t>
            </a:r>
            <a:r>
              <a:rPr lang="ja-JP" altLang="en-US" sz="2400" smtClean="0"/>
              <a:t>化の効果を確認できなかった</a:t>
            </a:r>
            <a:r>
              <a:rPr lang="ja-JP" altLang="en-US" sz="2400" smtClean="0"/>
              <a:t>。　→ </a:t>
            </a:r>
            <a:r>
              <a:rPr lang="en-US" altLang="ja-JP" sz="2400" smtClean="0"/>
              <a:t>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smtClean="0"/>
              <a:t>コンパイラと親和性のあるプログラム群を書く</a:t>
            </a:r>
            <a:r>
              <a:rPr kumimoji="1" lang="ja-JP" altLang="en-US" sz="2400" smtClean="0"/>
              <a:t>必要性</a:t>
            </a:r>
            <a:endParaRPr kumimoji="1" lang="en-US" altLang="ja-JP" sz="2400" smtClean="0"/>
          </a:p>
        </p:txBody>
      </p:sp>
    </p:spTree>
    <p:extLst>
      <p:ext uri="{BB962C8B-B14F-4D97-AF65-F5344CB8AC3E}">
        <p14:creationId xmlns:p14="http://schemas.microsoft.com/office/powerpoint/2010/main" val="20335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46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ユーザー定義 3">
      <a:majorFont>
        <a:latin typeface="Calibri"/>
        <a:ea typeface="メイリオ"/>
        <a:cs typeface=""/>
      </a:majorFont>
      <a:minorFont>
        <a:latin typeface="Calibri"/>
        <a:ea typeface="メイリオ"/>
        <a:cs typeface="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354</TotalTime>
  <Words>523</Words>
  <Application>Microsoft Office PowerPoint</Application>
  <PresentationFormat>画面に合わせる (4:3)</PresentationFormat>
  <Paragraphs>111</Paragraphs>
  <Slides>10</Slides>
  <Notes>0</Notes>
  <HiddenSlides>0</HiddenSlides>
  <MMClips>5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1" baseType="lpstr">
      <vt:lpstr>リゾート</vt:lpstr>
      <vt:lpstr>Scalar Tuning &amp; OpenMP による自作コードの高速化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Takahito</dc:creator>
  <cp:lastModifiedBy>Takahito</cp:lastModifiedBy>
  <cp:revision>49</cp:revision>
  <dcterms:created xsi:type="dcterms:W3CDTF">2017-08-24T21:41:55Z</dcterms:created>
  <dcterms:modified xsi:type="dcterms:W3CDTF">2017-08-25T05:57:49Z</dcterms:modified>
</cp:coreProperties>
</file>