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6" r:id="rId3"/>
    <p:sldId id="291" r:id="rId4"/>
    <p:sldId id="299" r:id="rId5"/>
    <p:sldId id="298" r:id="rId6"/>
    <p:sldId id="309" r:id="rId7"/>
    <p:sldId id="295" r:id="rId8"/>
    <p:sldId id="308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94424" autoAdjust="0"/>
  </p:normalViewPr>
  <p:slideViewPr>
    <p:cSldViewPr snapToGrid="0">
      <p:cViewPr varScale="1">
        <p:scale>
          <a:sx n="70" d="100"/>
          <a:sy n="70" d="100"/>
        </p:scale>
        <p:origin x="15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FAE61-E6AE-4AB1-9A21-5FDBE01B2489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4153C-0A42-4234-87F9-45E442148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32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0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96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30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92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30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37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7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65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74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78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8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F5DEC-83B8-4AFF-8BBD-5BBC7CBEBA48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EA7FF-FF87-4BC3-81B8-F93F473C3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40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864" y="988183"/>
            <a:ext cx="6692534" cy="399524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1963" y="61451"/>
            <a:ext cx="8388042" cy="926731"/>
          </a:xfrm>
        </p:spPr>
        <p:txBody>
          <a:bodyPr>
            <a:normAutofit/>
          </a:bodyPr>
          <a:lstStyle/>
          <a:p>
            <a:r>
              <a:rPr lang="en-US" altLang="ja-JP" sz="3000" b="1" dirty="0" smtClean="0">
                <a:solidFill>
                  <a:srgbClr val="002060"/>
                </a:solidFill>
                <a:latin typeface="Segoe UI Symbol" panose="020B0502040204020203" pitchFamily="34" charset="0"/>
              </a:rPr>
              <a:t/>
            </a:r>
            <a:br>
              <a:rPr lang="en-US" altLang="ja-JP" sz="3000" b="1" dirty="0" smtClean="0">
                <a:solidFill>
                  <a:srgbClr val="002060"/>
                </a:solidFill>
                <a:latin typeface="Segoe UI Symbol" panose="020B0502040204020203" pitchFamily="34" charset="0"/>
              </a:rPr>
            </a:br>
            <a:r>
              <a:rPr lang="ja-JP" altLang="en-US" sz="3000" b="1" dirty="0" smtClean="0">
                <a:solidFill>
                  <a:srgbClr val="002060"/>
                </a:solidFill>
                <a:latin typeface="Segoe UI Symbol" panose="020B0502040204020203" pitchFamily="34" charset="0"/>
              </a:rPr>
              <a:t>二温度</a:t>
            </a:r>
            <a:r>
              <a:rPr lang="ja-JP" altLang="en-US" sz="3000" b="1" dirty="0">
                <a:solidFill>
                  <a:srgbClr val="002060"/>
                </a:solidFill>
                <a:latin typeface="Segoe UI Symbol" panose="020B0502040204020203" pitchFamily="34" charset="0"/>
              </a:rPr>
              <a:t>プラズマ</a:t>
            </a:r>
            <a:r>
              <a:rPr lang="ja-JP" altLang="en-US" sz="3000" b="1" dirty="0" smtClean="0">
                <a:solidFill>
                  <a:srgbClr val="002060"/>
                </a:solidFill>
                <a:latin typeface="Segoe UI Symbol" panose="020B0502040204020203" pitchFamily="34" charset="0"/>
              </a:rPr>
              <a:t>のジェット伝搬シミュレーション</a:t>
            </a:r>
            <a:endParaRPr lang="ja-JP" altLang="en-US" sz="3000" b="1" dirty="0">
              <a:solidFill>
                <a:srgbClr val="002060"/>
              </a:solidFill>
              <a:latin typeface="Segoe UI Symbol" panose="020B0502040204020203" pitchFamily="34" charset="0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80481" y="4753996"/>
            <a:ext cx="8293818" cy="10689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2017/8/25 </a:t>
            </a:r>
          </a:p>
          <a:p>
            <a:pPr algn="r"/>
            <a:r>
              <a:rPr lang="ja-JP" altLang="en-US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大村 匠</a:t>
            </a:r>
            <a:r>
              <a:rPr lang="en-US" altLang="ja-JP" dirty="0">
                <a:latin typeface="Segoe UI Symbol" panose="020B0502040204020203" pitchFamily="34" charset="0"/>
                <a:ea typeface="Segoe UI Symbol" panose="020B0502040204020203" pitchFamily="34" charset="0"/>
              </a:rPr>
              <a:t>,</a:t>
            </a:r>
            <a:r>
              <a:rPr lang="ja-JP" altLang="en-US" dirty="0" smtClean="0">
                <a:latin typeface="Segoe UI Symbol" panose="020B0502040204020203" pitchFamily="34" charset="0"/>
              </a:rPr>
              <a:t>町田真美（九州大）</a:t>
            </a:r>
            <a:r>
              <a:rPr lang="en-US" altLang="ja-JP" dirty="0" smtClean="0">
                <a:latin typeface="Segoe UI Symbol" panose="020B0502040204020203" pitchFamily="34" charset="0"/>
              </a:rPr>
              <a:t>,</a:t>
            </a:r>
            <a:r>
              <a:rPr lang="ja-JP" altLang="en-US" dirty="0" smtClean="0">
                <a:latin typeface="Segoe UI Symbol" panose="020B0502040204020203" pitchFamily="34" charset="0"/>
              </a:rPr>
              <a:t>中村賢仁</a:t>
            </a:r>
            <a:r>
              <a:rPr lang="en-US" altLang="ja-JP" dirty="0" smtClean="0">
                <a:latin typeface="Segoe UI Symbol" panose="020B0502040204020203" pitchFamily="34" charset="0"/>
              </a:rPr>
              <a:t>(</a:t>
            </a:r>
            <a:r>
              <a:rPr lang="ja-JP" altLang="en-US" dirty="0" smtClean="0">
                <a:latin typeface="Segoe UI Symbol" panose="020B0502040204020203" pitchFamily="34" charset="0"/>
              </a:rPr>
              <a:t>九産大</a:t>
            </a:r>
            <a:r>
              <a:rPr lang="en-US" altLang="ja-JP" dirty="0" smtClean="0">
                <a:latin typeface="Segoe UI Symbol" panose="020B0502040204020203" pitchFamily="34" charset="0"/>
              </a:rPr>
              <a:t>),</a:t>
            </a:r>
            <a:r>
              <a:rPr lang="ja-JP" altLang="en-US" dirty="0" smtClean="0">
                <a:latin typeface="Segoe UI Symbol" panose="020B0502040204020203" pitchFamily="34" charset="0"/>
              </a:rPr>
              <a:t>工藤祐己</a:t>
            </a:r>
            <a:r>
              <a:rPr lang="en-US" altLang="ja-JP" dirty="0" smtClean="0">
                <a:latin typeface="Segoe UI Symbol" panose="020B0502040204020203" pitchFamily="34" charset="0"/>
              </a:rPr>
              <a:t>(</a:t>
            </a:r>
            <a:r>
              <a:rPr lang="ja-JP" altLang="en-US" dirty="0" smtClean="0">
                <a:latin typeface="Segoe UI Symbol" panose="020B0502040204020203" pitchFamily="34" charset="0"/>
              </a:rPr>
              <a:t>鹿児島大</a:t>
            </a:r>
            <a:r>
              <a:rPr lang="en-US" altLang="ja-JP" dirty="0" smtClean="0">
                <a:latin typeface="Segoe UI Symbol" panose="020B0502040204020203" pitchFamily="34" charset="0"/>
              </a:rPr>
              <a:t>)</a:t>
            </a:r>
            <a:endParaRPr lang="ja-JP" altLang="en-US" dirty="0">
              <a:latin typeface="Segoe UI Symbol" panose="020B0502040204020203" pitchFamily="34" charset="0"/>
            </a:endParaRPr>
          </a:p>
        </p:txBody>
      </p:sp>
      <p:pic>
        <p:nvPicPr>
          <p:cNvPr id="1026" name="Picture 2" descr="ファイル:Logo2-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69" y="5525245"/>
            <a:ext cx="5308979" cy="129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76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71683" y="43842"/>
            <a:ext cx="3653064" cy="793973"/>
          </a:xfrm>
        </p:spPr>
        <p:txBody>
          <a:bodyPr/>
          <a:lstStyle/>
          <a:p>
            <a:r>
              <a:rPr kumimoji="1" lang="en-US" altLang="ja-JP" dirty="0" smtClean="0">
                <a:latin typeface="Segoe UI Symbol" panose="020B0502040204020203" pitchFamily="34" charset="0"/>
              </a:rPr>
              <a:t>1.Introduction</a:t>
            </a:r>
            <a:endParaRPr kumimoji="1" lang="ja-JP" altLang="en-US" dirty="0">
              <a:latin typeface="Segoe UI Symbol" panose="020B0502040204020203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21555" y="882322"/>
            <a:ext cx="5238468" cy="55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Segoe UI Symbol" panose="020B0502040204020203" pitchFamily="34" charset="0"/>
              </a:rPr>
              <a:t>ブラックホール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X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線連星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(BHXB)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p:pic>
        <p:nvPicPr>
          <p:cNvPr id="6" name="Picture 2" descr="https://upload.wikimedia.org/wikipedia/commons/thumb/2/2a/Accretion_disk.jpg/800px-Accretion_di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13" y="1485223"/>
            <a:ext cx="3494706" cy="279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線コネクタ 18"/>
          <p:cNvCxnSpPr/>
          <p:nvPr/>
        </p:nvCxnSpPr>
        <p:spPr>
          <a:xfrm flipH="1">
            <a:off x="2273152" y="3752661"/>
            <a:ext cx="615325" cy="2380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890673" y="3972848"/>
            <a:ext cx="163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伴星</a:t>
            </a:r>
            <a:endParaRPr lang="en-US" altLang="ja-JP" dirty="0" smtClean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96391" y="2359704"/>
            <a:ext cx="163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降着円盤</a:t>
            </a:r>
            <a:endParaRPr lang="en-US" altLang="ja-JP" dirty="0" smtClean="0">
              <a:solidFill>
                <a:schemeClr val="bg1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 flipV="1">
            <a:off x="2081067" y="2508914"/>
            <a:ext cx="615324" cy="2053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67013" y="1684343"/>
            <a:ext cx="163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ジェット</a:t>
            </a:r>
            <a:endParaRPr lang="en-US" altLang="ja-JP" dirty="0" smtClean="0">
              <a:solidFill>
                <a:schemeClr val="bg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H="1" flipV="1">
            <a:off x="1484196" y="1905009"/>
            <a:ext cx="206976" cy="444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1874084" y="2182803"/>
            <a:ext cx="413966" cy="2578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233379" y="1911595"/>
            <a:ext cx="163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ブラックホール</a:t>
            </a:r>
            <a:endParaRPr lang="en-US" altLang="ja-JP" dirty="0" smtClean="0">
              <a:solidFill>
                <a:schemeClr val="bg1"/>
              </a:solidFill>
            </a:endParaRPr>
          </a:p>
        </p:txBody>
      </p:sp>
      <p:sp>
        <p:nvSpPr>
          <p:cNvPr id="57" name="タイトル 1"/>
          <p:cNvSpPr txBox="1">
            <a:spLocks/>
          </p:cNvSpPr>
          <p:nvPr/>
        </p:nvSpPr>
        <p:spPr>
          <a:xfrm>
            <a:off x="3267931" y="4028238"/>
            <a:ext cx="978307" cy="727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dirty="0" smtClean="0"/>
              <a:t>[</a:t>
            </a:r>
            <a:r>
              <a:rPr lang="en-US" altLang="ja-JP" sz="1400" dirty="0" err="1" smtClean="0"/>
              <a:t>wikipedia</a:t>
            </a:r>
            <a:r>
              <a:rPr lang="en-US" altLang="ja-JP" sz="1400" dirty="0" smtClean="0"/>
              <a:t>]</a:t>
            </a:r>
            <a:endParaRPr lang="ja-JP" altLang="en-US" sz="1400" dirty="0">
              <a:latin typeface="Segoe UI Symbol" panose="020B0502040204020203" pitchFamily="34" charset="0"/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0060" y="1485222"/>
            <a:ext cx="4497372" cy="3270387"/>
          </a:xfrm>
          <a:prstGeom prst="rect">
            <a:avLst/>
          </a:prstGeom>
        </p:spPr>
      </p:pic>
      <p:sp>
        <p:nvSpPr>
          <p:cNvPr id="54" name="タイトル 1"/>
          <p:cNvSpPr txBox="1">
            <a:spLocks/>
          </p:cNvSpPr>
          <p:nvPr/>
        </p:nvSpPr>
        <p:spPr>
          <a:xfrm>
            <a:off x="6921085" y="4499721"/>
            <a:ext cx="2424467" cy="727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 smtClean="0"/>
              <a:t>[Nakamura et al. 1997]</a:t>
            </a:r>
            <a:endParaRPr lang="ja-JP" altLang="en-US" sz="1600" dirty="0">
              <a:latin typeface="Segoe UI Symbol" panose="020B0502040204020203" pitchFamily="34" charset="0"/>
            </a:endParaRPr>
          </a:p>
        </p:txBody>
      </p:sp>
      <p:sp>
        <p:nvSpPr>
          <p:cNvPr id="55" name="タイトル 1"/>
          <p:cNvSpPr txBox="1">
            <a:spLocks/>
          </p:cNvSpPr>
          <p:nvPr/>
        </p:nvSpPr>
        <p:spPr>
          <a:xfrm>
            <a:off x="4940878" y="5012117"/>
            <a:ext cx="3657665" cy="1358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Segoe UI Symbol" panose="020B0502040204020203" pitchFamily="34" charset="0"/>
              </a:rPr>
              <a:t>二温度の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MHD</a:t>
            </a:r>
            <a:r>
              <a:rPr lang="ja-JP" altLang="en-US" sz="2800" dirty="0">
                <a:latin typeface="Segoe UI Symbol" panose="020B0502040204020203" pitchFamily="34" charset="0"/>
              </a:rPr>
              <a:t>方程式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を解く</a:t>
            </a:r>
            <a:r>
              <a:rPr lang="ja-JP" altLang="en-US" sz="2800" dirty="0">
                <a:latin typeface="Segoe UI Symbol" panose="020B0502040204020203" pitchFamily="34" charset="0"/>
              </a:rPr>
              <a:t>　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必要あり！！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4202663" y="5268424"/>
            <a:ext cx="648145" cy="723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タイトル 1"/>
          <p:cNvSpPr txBox="1">
            <a:spLocks/>
          </p:cNvSpPr>
          <p:nvPr/>
        </p:nvSpPr>
        <p:spPr>
          <a:xfrm>
            <a:off x="4940878" y="882322"/>
            <a:ext cx="5238468" cy="55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>
                <a:latin typeface="Segoe UI Symbol" panose="020B0502040204020203" pitchFamily="34" charset="0"/>
              </a:rPr>
              <a:t>Hard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状態 温度半径依存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p:sp>
        <p:nvSpPr>
          <p:cNvPr id="58" name="タイトル 1"/>
          <p:cNvSpPr txBox="1">
            <a:spLocks/>
          </p:cNvSpPr>
          <p:nvPr/>
        </p:nvSpPr>
        <p:spPr>
          <a:xfrm>
            <a:off x="121556" y="4962025"/>
            <a:ext cx="4209202" cy="1358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Segoe UI Symbol" panose="020B0502040204020203" pitchFamily="34" charset="0"/>
              </a:rPr>
              <a:t>降着円盤からのジェットも二温度であると考えられる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4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909" y="4653697"/>
            <a:ext cx="5733452" cy="1107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766027" y="1447596"/>
                <a:ext cx="5006975" cy="2312717"/>
              </a:xfrm>
            </p:spPr>
            <p:txBody>
              <a:bodyPr>
                <a:normAutofit fontScale="9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ja-JP" altLang="ja-JP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altLang="ja-JP" sz="2800">
                              <a:latin typeface="Cambria Math" panose="02040503050406030204" pitchFamily="18" charset="0"/>
                            </a:rPr>
                            <m:t>ρ</m:t>
                          </m:r>
                        </m:num>
                        <m:den>
                          <m:r>
                            <a:rPr lang="en-US" altLang="ja-JP" sz="280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altLang="ja-JP" sz="280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280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ja-JP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d>
                      <m:r>
                        <a:rPr lang="en-US" altLang="ja-JP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0 </m:t>
                      </m:r>
                    </m:oMath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ja-JP" altLang="ja-JP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𝐷𝑣</m:t>
                          </m:r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𝐷𝑡</m:t>
                          </m:r>
                        </m:den>
                      </m:f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sz="2800" smtClean="0">
                          <a:latin typeface="Cambria Math" panose="02040503050406030204" pitchFamily="18" charset="0"/>
                        </a:rPr>
                        <m:t>𝛻</m:t>
                      </m:r>
                      <m:sSub>
                        <m:sSubPr>
                          <m:ctrlPr>
                            <a:rPr lang="ja-JP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ja-JP" altLang="ja-JP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𝐁</m:t>
                          </m:r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ja-JP" sz="2800" b="1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ja-JP" sz="2800" b="1" i="1">
                          <a:latin typeface="Cambria Math" panose="02040503050406030204" pitchFamily="18" charset="0"/>
                        </a:rPr>
                        <m:t>𝛁</m:t>
                      </m:r>
                      <m:r>
                        <a:rPr lang="en-US" altLang="ja-JP" sz="2800" b="1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altLang="ja-JP" sz="2800" b="1" i="1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altLang="ja-JP" sz="28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</a:rPr>
                        <m:t>　</m:t>
                      </m:r>
                    </m:oMath>
                  </m:oMathPara>
                </a14:m>
                <a:r>
                  <a:rPr lang="en-US" altLang="ja-JP" sz="2800" i="1" dirty="0">
                    <a:latin typeface="Cambria Math" panose="02040503050406030204" pitchFamily="18" charset="0"/>
                  </a:rPr>
                  <a:t/>
                </a:r>
                <a:br>
                  <a:rPr lang="en-US" altLang="ja-JP" sz="2800" i="1" dirty="0">
                    <a:latin typeface="Cambria Math" panose="02040503050406030204" pitchFamily="18" charset="0"/>
                  </a:rPr>
                </a:br>
                <a:r>
                  <a:rPr lang="ja-JP" altLang="ja-JP" sz="2800" dirty="0"/>
                  <a:t/>
                </a:r>
                <a:br>
                  <a:rPr lang="ja-JP" altLang="ja-JP" sz="2800" dirty="0"/>
                </a:br>
                <a:endParaRPr kumimoji="1" lang="ja-JP" altLang="en-US" sz="2800" dirty="0">
                  <a:latin typeface="Segoe UI Symbol" panose="020B0502040204020203" pitchFamily="34" charset="0"/>
                </a:endParaRPr>
              </a:p>
            </p:txBody>
          </p:sp>
        </mc:Choice>
        <mc:Fallback xmlns="">
          <p:sp>
            <p:nvSpPr>
              <p:cNvPr id="7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6027" y="1447596"/>
                <a:ext cx="5006975" cy="2312717"/>
              </a:xfrm>
              <a:blipFill rotWithShape="0">
                <a:blip r:embed="rId3"/>
                <a:stretch>
                  <a:fillRect t="-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/>
          <p:cNvSpPr/>
          <p:nvPr/>
        </p:nvSpPr>
        <p:spPr>
          <a:xfrm>
            <a:off x="1454909" y="4862108"/>
            <a:ext cx="63580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2800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71901" y="702607"/>
            <a:ext cx="5100417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>
                <a:latin typeface="Segoe UI Symbol" panose="020B0502040204020203" pitchFamily="34" charset="0"/>
              </a:rPr>
              <a:t>1</a:t>
            </a:r>
            <a:r>
              <a:rPr lang="ja-JP" altLang="en-US" sz="2800" smtClean="0">
                <a:latin typeface="Segoe UI Symbol" panose="020B0502040204020203" pitchFamily="34" charset="0"/>
              </a:rPr>
              <a:t>次元</a:t>
            </a:r>
            <a:r>
              <a:rPr lang="en-US" altLang="ja-JP" sz="2800" smtClean="0">
                <a:latin typeface="Segoe UI Symbol" panose="020B0502040204020203" pitchFamily="34" charset="0"/>
              </a:rPr>
              <a:t>MHD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方程式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タイトル 1"/>
              <p:cNvSpPr txBox="1">
                <a:spLocks/>
              </p:cNvSpPr>
              <p:nvPr/>
            </p:nvSpPr>
            <p:spPr>
              <a:xfrm>
                <a:off x="271683" y="6118778"/>
                <a:ext cx="9049738" cy="45163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ja-JP" sz="2000" dirty="0" smtClean="0">
                    <a:ea typeface="Cambria Math" panose="02040503050406030204" pitchFamily="18" charset="0"/>
                  </a:rPr>
                  <a:t>:</a:t>
                </a:r>
                <a:r>
                  <a:rPr lang="ja-JP" altLang="en-US" sz="2000" dirty="0" smtClean="0">
                    <a:ea typeface="Cambria Math" panose="02040503050406030204" pitchFamily="18" charset="0"/>
                  </a:rPr>
                  <a:t>圧力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𝑡𝑜𝑡</m:t>
                        </m:r>
                      </m:sub>
                    </m:sSub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𝑔𝑎𝑠</m:t>
                        </m:r>
                      </m:sub>
                    </m:sSub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𝑚𝑎𝑔</m:t>
                        </m:r>
                      </m:sub>
                    </m:sSub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𝑔𝑎𝑠</m:t>
                        </m:r>
                      </m:sub>
                    </m:sSub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𝑖𝑜𝑛</m:t>
                        </m:r>
                      </m:sub>
                    </m:sSub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𝑒𝑙𝑒𝑐𝑡𝑟𝑜𝑛</m:t>
                        </m:r>
                      </m:sub>
                    </m:sSub>
                  </m:oMath>
                </a14:m>
                <a:endParaRPr lang="ja-JP" altLang="en-US" sz="2000" dirty="0">
                  <a:latin typeface="Segoe UI Symbol" panose="020B0502040204020203" pitchFamily="34" charset="0"/>
                </a:endParaRPr>
              </a:p>
            </p:txBody>
          </p:sp>
        </mc:Choice>
        <mc:Fallback xmlns="">
          <p:sp>
            <p:nvSpPr>
              <p:cNvPr id="17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83" y="6118778"/>
                <a:ext cx="9049738" cy="451632"/>
              </a:xfrm>
              <a:prstGeom prst="rect">
                <a:avLst/>
              </a:prstGeom>
              <a:blipFill rotWithShape="0">
                <a:blip r:embed="rId4"/>
                <a:stretch>
                  <a:fillRect t="-10811" b="-148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タイトル 1"/>
          <p:cNvSpPr txBox="1">
            <a:spLocks/>
          </p:cNvSpPr>
          <p:nvPr/>
        </p:nvSpPr>
        <p:spPr>
          <a:xfrm>
            <a:off x="271683" y="43842"/>
            <a:ext cx="3653064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Segoe UI Symbol" panose="020B0502040204020203" pitchFamily="34" charset="0"/>
              </a:rPr>
              <a:t>2.physics</a:t>
            </a:r>
            <a:endParaRPr lang="ja-JP" altLang="en-US" dirty="0">
              <a:latin typeface="Segoe UI Symbol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タイトル 1"/>
              <p:cNvSpPr txBox="1">
                <a:spLocks/>
              </p:cNvSpPr>
              <p:nvPr/>
            </p:nvSpPr>
            <p:spPr>
              <a:xfrm>
                <a:off x="71869" y="5761072"/>
                <a:ext cx="9449365" cy="45163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ja-JP" sz="2000" dirty="0" smtClean="0">
                    <a:latin typeface="Segoe UI Symbol" panose="020B0502040204020203" pitchFamily="34" charset="0"/>
                  </a:rPr>
                  <a:t>:</a:t>
                </a:r>
                <a:r>
                  <a:rPr lang="ja-JP" altLang="en-US" sz="2000" dirty="0" smtClean="0">
                    <a:latin typeface="Segoe UI Symbol" panose="020B0502040204020203" pitchFamily="34" charset="0"/>
                  </a:rPr>
                  <a:t>密度、速度、全エネルギー、磁場、電流密度</a:t>
                </a:r>
                <a:r>
                  <a:rPr lang="en-US" altLang="ja-JP" sz="2000" dirty="0" smtClean="0">
                    <a:latin typeface="Segoe UI Symbol" panose="020B0502040204020203" pitchFamily="34" charset="0"/>
                  </a:rPr>
                  <a:t>,</a:t>
                </a:r>
                <a:r>
                  <a:rPr lang="ja-JP" altLang="en-US" sz="2000" dirty="0" smtClean="0">
                    <a:latin typeface="Segoe UI Symbol" panose="020B0502040204020203" pitchFamily="34" charset="0"/>
                  </a:rPr>
                  <a:t>電場</a:t>
                </a:r>
                <a:r>
                  <a:rPr lang="en-US" altLang="ja-JP" sz="2000" dirty="0" smtClean="0">
                    <a:latin typeface="Segoe UI Symbol" panose="020B0502040204020203" pitchFamily="34" charset="0"/>
                  </a:rPr>
                  <a:t>,</a:t>
                </a:r>
                <a:r>
                  <a:rPr lang="ja-JP" altLang="en-US" sz="2000" dirty="0" smtClean="0">
                    <a:latin typeface="Segoe UI Symbol" panose="020B0502040204020203" pitchFamily="34" charset="0"/>
                  </a:rPr>
                  <a:t>電子エントロピー</a:t>
                </a:r>
                <a:endParaRPr lang="ja-JP" altLang="en-US" sz="2000" dirty="0">
                  <a:latin typeface="Segoe UI Symbol" panose="020B0502040204020203" pitchFamily="34" charset="0"/>
                </a:endParaRPr>
              </a:p>
            </p:txBody>
          </p:sp>
        </mc:Choice>
        <mc:Fallback xmlns="">
          <p:sp>
            <p:nvSpPr>
              <p:cNvPr id="14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9" y="5761072"/>
                <a:ext cx="9449365" cy="451632"/>
              </a:xfrm>
              <a:prstGeom prst="rect">
                <a:avLst/>
              </a:prstGeom>
              <a:blipFill rotWithShape="0">
                <a:blip r:embed="rId5"/>
                <a:stretch>
                  <a:fillRect t="-6757" b="-1621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5686" y="3334068"/>
            <a:ext cx="5691898" cy="121542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960326" y="1402236"/>
            <a:ext cx="41216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目標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 smtClean="0"/>
              <a:t>輻射冷却に</a:t>
            </a:r>
            <a:r>
              <a:rPr lang="ja-JP" altLang="en-US" sz="2400" b="1" dirty="0" smtClean="0"/>
              <a:t>シンクロトロン放射</a:t>
            </a:r>
            <a:r>
              <a:rPr lang="ja-JP" altLang="en-US" sz="2400" dirty="0" smtClean="0"/>
              <a:t>を取り入れる！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（現在、制動放射のみ）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1927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90014" y="168544"/>
            <a:ext cx="5100417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>
                <a:latin typeface="Segoe UI Symbol" panose="020B0502040204020203" pitchFamily="34" charset="0"/>
              </a:rPr>
              <a:t>1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次元理想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MHD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方程式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(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保存系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)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5290431" y="129401"/>
                <a:ext cx="4217224" cy="906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sz="3600" b="1" i="1"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ja-JP" sz="3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ja-JP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sz="3600" b="1" i="1"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altLang="ja-JP" sz="3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sz="3600" dirty="0"/>
                  <a:t> </a:t>
                </a:r>
                <a:endParaRPr lang="ja-JP" altLang="en-US" sz="36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431" y="129401"/>
                <a:ext cx="4217224" cy="9069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14" y="1155310"/>
            <a:ext cx="6117565" cy="50576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813289" y="3990821"/>
                <a:ext cx="6606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89" y="3990821"/>
                <a:ext cx="660669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/>
              <p:cNvSpPr/>
              <p:nvPr/>
            </p:nvSpPr>
            <p:spPr>
              <a:xfrm>
                <a:off x="1782156" y="3990821"/>
                <a:ext cx="42172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正方形/長方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156" y="3990821"/>
                <a:ext cx="4217224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タイトル 1"/>
          <p:cNvSpPr txBox="1">
            <a:spLocks/>
          </p:cNvSpPr>
          <p:nvPr/>
        </p:nvSpPr>
        <p:spPr>
          <a:xfrm>
            <a:off x="4043583" y="5070896"/>
            <a:ext cx="5100417" cy="585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>
                <a:latin typeface="Segoe UI Symbol" panose="020B0502040204020203" pitchFamily="34" charset="0"/>
              </a:rPr>
              <a:t>MHD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方程式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(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保存系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)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を数値的に解く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6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71" y="53929"/>
            <a:ext cx="4000160" cy="1518258"/>
          </a:xfrm>
          <a:prstGeom prst="rect">
            <a:avLst/>
          </a:prstGeom>
        </p:spPr>
      </p:pic>
      <p:sp>
        <p:nvSpPr>
          <p:cNvPr id="12" name="タイトル 1"/>
          <p:cNvSpPr txBox="1">
            <a:spLocks/>
          </p:cNvSpPr>
          <p:nvPr/>
        </p:nvSpPr>
        <p:spPr>
          <a:xfrm>
            <a:off x="271682" y="43842"/>
            <a:ext cx="5883457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Segoe UI Symbol" panose="020B0502040204020203" pitchFamily="34" charset="0"/>
              </a:rPr>
              <a:t>3.Numerical Test</a:t>
            </a:r>
            <a:endParaRPr lang="ja-JP" altLang="en-US" dirty="0">
              <a:latin typeface="Segoe UI Symbol" panose="020B0502040204020203" pitchFamily="34" charset="0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271681" y="810389"/>
            <a:ext cx="5883457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>
                <a:latin typeface="Segoe UI Symbol" panose="020B0502040204020203" pitchFamily="34" charset="0"/>
              </a:rPr>
              <a:t>1-D 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衝撃波管問題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(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磁場なし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)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010" y="1483451"/>
            <a:ext cx="6838099" cy="537454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117911" y="2093768"/>
            <a:ext cx="2292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密度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全圧力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電子圧力</a:t>
            </a:r>
            <a:endParaRPr lang="en-US" altLang="ja-JP" sz="2800" dirty="0" smtClean="0">
              <a:solidFill>
                <a:srgbClr val="0070C0"/>
              </a:solidFill>
            </a:endParaRPr>
          </a:p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陽子圧力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0979" y="-234355"/>
            <a:ext cx="7886700" cy="1325563"/>
          </a:xfrm>
        </p:spPr>
        <p:txBody>
          <a:bodyPr/>
          <a:lstStyle/>
          <a:p>
            <a:r>
              <a:rPr kumimoji="1" lang="en-US" altLang="ja-JP" dirty="0" smtClean="0"/>
              <a:t>Jet </a:t>
            </a:r>
            <a:r>
              <a:rPr kumimoji="1" lang="ja-JP" altLang="en-US" dirty="0" smtClean="0"/>
              <a:t>計算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346" y="1159349"/>
            <a:ext cx="7409881" cy="5695756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2279564" y="771508"/>
            <a:ext cx="5238468" cy="55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Segoe UI Symbol" panose="020B0502040204020203" pitchFamily="34" charset="0"/>
              </a:rPr>
              <a:t>陽子温度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038687" y="705359"/>
            <a:ext cx="5238468" cy="55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Segoe UI Symbol" panose="020B0502040204020203" pitchFamily="34" charset="0"/>
              </a:rPr>
              <a:t>電子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温度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21806" y="987940"/>
                <a:ext cx="8137993" cy="126394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ja-JP" altLang="en-US" sz="3600" dirty="0" smtClean="0"/>
                  <a:t>輻射冷却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altLang="ja-JP" sz="3600" b="0" i="1" smtClean="0">
                            <a:latin typeface="Cambria Math" panose="02040503050406030204" pitchFamily="18" charset="0"/>
                          </a:rPr>
                          <m:t>𝑟𝑎𝑑</m:t>
                        </m:r>
                      </m:sup>
                    </m:sSup>
                  </m:oMath>
                </a14:m>
                <a:r>
                  <a:rPr lang="ja-JP" altLang="en-US" sz="3600" dirty="0" smtClean="0"/>
                  <a:t>にシンクロトロン放射を導入したかった。</a:t>
                </a:r>
                <a:r>
                  <a:rPr lang="ja-JP" altLang="en-US" sz="1800" dirty="0" smtClean="0"/>
                  <a:t>　　　　　　　　</a:t>
                </a:r>
                <a:endParaRPr lang="en-US" altLang="ja-JP" sz="1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1806" y="987940"/>
                <a:ext cx="8137993" cy="1263941"/>
              </a:xfrm>
              <a:blipFill rotWithShape="0">
                <a:blip r:embed="rId2"/>
                <a:stretch>
                  <a:fillRect l="-2247" t="-12560" b="-48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217090" y="193967"/>
            <a:ext cx="6838802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Segoe UI Symbol" panose="020B0502040204020203" pitchFamily="34" charset="0"/>
              </a:rPr>
              <a:t>4.</a:t>
            </a:r>
            <a:r>
              <a:rPr lang="ja-JP" altLang="en-US" dirty="0" smtClean="0">
                <a:latin typeface="Segoe UI Symbol" panose="020B0502040204020203" pitchFamily="34" charset="0"/>
              </a:rPr>
              <a:t>サマースクールの成果</a:t>
            </a:r>
            <a:r>
              <a:rPr lang="en-US" altLang="ja-JP" dirty="0" smtClean="0">
                <a:latin typeface="Segoe UI Symbol" panose="020B0502040204020203" pitchFamily="34" charset="0"/>
              </a:rPr>
              <a:t> </a:t>
            </a:r>
            <a:endParaRPr lang="ja-JP" altLang="en-US" dirty="0">
              <a:latin typeface="Segoe UI Symbol" panose="020B0502040204020203" pitchFamily="34" charset="0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3841896" y="1908981"/>
            <a:ext cx="648906" cy="682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21805" y="2677554"/>
            <a:ext cx="8493595" cy="1263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モデルが物理的に悪く断念。方法だけ習得。</a:t>
            </a:r>
            <a:r>
              <a:rPr lang="ja-JP" altLang="en-US" dirty="0" smtClean="0"/>
              <a:t>　　　　　　　　</a:t>
            </a:r>
            <a:endParaRPr lang="en-US" altLang="ja-JP" dirty="0" smtClean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69490" y="3319195"/>
            <a:ext cx="8596709" cy="1263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500" dirty="0" smtClean="0"/>
              <a:t>結果・・・</a:t>
            </a:r>
            <a:r>
              <a:rPr lang="en-US" altLang="ja-JP" sz="4500" dirty="0" smtClean="0"/>
              <a:t>3D</a:t>
            </a:r>
            <a:r>
              <a:rPr lang="ja-JP" altLang="en-US" sz="4500" dirty="0" smtClean="0"/>
              <a:t>でお絵書きできました！</a:t>
            </a:r>
            <a:r>
              <a:rPr lang="ja-JP" altLang="en-US" dirty="0" smtClean="0"/>
              <a:t>　　　　　　　　</a:t>
            </a:r>
            <a:endParaRPr lang="en-US" altLang="ja-JP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104" y="4162425"/>
            <a:ext cx="26955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90014" y="168544"/>
            <a:ext cx="5100417" cy="793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>
                <a:latin typeface="Segoe UI Symbol" panose="020B0502040204020203" pitchFamily="34" charset="0"/>
              </a:rPr>
              <a:t>2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D 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ジェット伝搬計算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(</a:t>
            </a:r>
            <a:r>
              <a:rPr lang="ja-JP" altLang="en-US" sz="2800" dirty="0" smtClean="0">
                <a:latin typeface="Segoe UI Symbol" panose="020B0502040204020203" pitchFamily="34" charset="0"/>
              </a:rPr>
              <a:t>円筒座標</a:t>
            </a:r>
            <a:r>
              <a:rPr lang="en-US" altLang="ja-JP" sz="2800" dirty="0" smtClean="0">
                <a:latin typeface="Segoe UI Symbol" panose="020B0502040204020203" pitchFamily="34" charset="0"/>
              </a:rPr>
              <a:t>)</a:t>
            </a:r>
            <a:endParaRPr lang="ja-JP" altLang="en-US" sz="2800" dirty="0">
              <a:latin typeface="Segoe UI Symbol" panose="020B0502040204020203" pitchFamily="34" charset="0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482600" y="5372100"/>
            <a:ext cx="39243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685800" y="962517"/>
            <a:ext cx="50800" cy="46609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上矢印 9"/>
          <p:cNvSpPr/>
          <p:nvPr/>
        </p:nvSpPr>
        <p:spPr>
          <a:xfrm>
            <a:off x="228600" y="4301142"/>
            <a:ext cx="965200" cy="10541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タイトル 1"/>
              <p:cNvSpPr txBox="1">
                <a:spLocks/>
              </p:cNvSpPr>
              <p:nvPr/>
            </p:nvSpPr>
            <p:spPr>
              <a:xfrm>
                <a:off x="1219686" y="3289300"/>
                <a:ext cx="3631714" cy="171083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2800" dirty="0" smtClean="0">
                    <a:latin typeface="Segoe UI Symbol" panose="020B0502040204020203" pitchFamily="34" charset="0"/>
                  </a:rPr>
                  <a:t> </a:t>
                </a:r>
                <a:r>
                  <a:rPr lang="ja-JP" altLang="en-US" sz="2400" dirty="0" smtClean="0">
                    <a:latin typeface="Segoe UI Symbol" panose="020B0502040204020203" pitchFamily="34" charset="0"/>
                  </a:rPr>
                  <a:t>ジェット</a:t>
                </a:r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数密度 </a:t>
                </a:r>
                <a:r>
                  <a:rPr lang="en-US" altLang="ja-JP" sz="2400" dirty="0" smtClean="0">
                    <a:latin typeface="Segoe UI Symbol" panose="020B0502040204020203" pitchFamily="34" charset="0"/>
                  </a:rPr>
                  <a:t>n=0.1</a:t>
                </a: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圧力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</a:rPr>
                      <m:t>=1.0/</m:t>
                    </m:r>
                    <m:r>
                      <a:rPr lang="en-US" altLang="ja-JP" sz="2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音速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</a:rPr>
                      <m:t>=1.0</m:t>
                    </m:r>
                  </m:oMath>
                </a14:m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速度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ja-JP" altLang="en-US" sz="2400" dirty="0">
                  <a:latin typeface="Segoe UI Symbol" panose="020B0502040204020203" pitchFamily="34" charset="0"/>
                </a:endParaRPr>
              </a:p>
            </p:txBody>
          </p:sp>
        </mc:Choice>
        <mc:Fallback xmlns="">
          <p:sp>
            <p:nvSpPr>
              <p:cNvPr id="11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686" y="3289300"/>
                <a:ext cx="3631714" cy="1710833"/>
              </a:xfrm>
              <a:prstGeom prst="rect">
                <a:avLst/>
              </a:prstGeom>
              <a:blipFill rotWithShape="0">
                <a:blip r:embed="rId2"/>
                <a:stretch>
                  <a:fillRect l="-2517" t="-3214" b="-39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タイトル 1"/>
              <p:cNvSpPr txBox="1">
                <a:spLocks/>
              </p:cNvSpPr>
              <p:nvPr/>
            </p:nvSpPr>
            <p:spPr>
              <a:xfrm>
                <a:off x="5041415" y="835517"/>
                <a:ext cx="3944231" cy="171083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2800" dirty="0" smtClean="0">
                    <a:latin typeface="Segoe UI Symbol" panose="020B0502040204020203" pitchFamily="34" charset="0"/>
                  </a:rPr>
                  <a:t> </a:t>
                </a:r>
                <a:r>
                  <a:rPr lang="ja-JP" altLang="en-US" sz="2400" dirty="0" smtClean="0">
                    <a:latin typeface="Segoe UI Symbol" panose="020B0502040204020203" pitchFamily="34" charset="0"/>
                  </a:rPr>
                  <a:t>規格化定数</a:t>
                </a:r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密度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=1.0×</m:t>
                    </m:r>
                    <m:sSup>
                      <m:s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US" altLang="ja-JP" sz="2400" dirty="0" smtClean="0">
                    <a:latin typeface="Segoe UI Symbol" panose="020B0502040204020203" pitchFamily="34" charset="0"/>
                  </a:rPr>
                  <a:t>[g/cc]</a:t>
                </a: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温度</a:t>
                </a:r>
                <a14:m>
                  <m:oMath xmlns:m="http://schemas.openxmlformats.org/officeDocument/2006/math">
                    <m:r>
                      <a:rPr lang="en-US" altLang="ja-JP" sz="24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9.5</m:t>
                        </m:r>
                      </m:sup>
                    </m:sSup>
                  </m:oMath>
                </a14:m>
                <a:r>
                  <a:rPr lang="en-US" altLang="ja-JP" sz="2400" dirty="0" smtClean="0">
                    <a:latin typeface="Segoe UI Symbol" panose="020B0502040204020203" pitchFamily="34" charset="0"/>
                  </a:rPr>
                  <a:t>[K}</a:t>
                </a: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距離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ja-JP" altLang="en-US" sz="2400" dirty="0">
                  <a:latin typeface="Segoe UI Symbol" panose="020B0502040204020203" pitchFamily="34" charset="0"/>
                </a:endParaRPr>
              </a:p>
            </p:txBody>
          </p:sp>
        </mc:Choice>
        <mc:Fallback xmlns="">
          <p:sp>
            <p:nvSpPr>
              <p:cNvPr id="12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415" y="835517"/>
                <a:ext cx="3944231" cy="1710833"/>
              </a:xfrm>
              <a:prstGeom prst="rect">
                <a:avLst/>
              </a:prstGeom>
              <a:blipFill rotWithShape="0">
                <a:blip r:embed="rId3"/>
                <a:stretch>
                  <a:fillRect l="-23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タイトル 1"/>
              <p:cNvSpPr txBox="1">
                <a:spLocks/>
              </p:cNvSpPr>
              <p:nvPr/>
            </p:nvSpPr>
            <p:spPr>
              <a:xfrm>
                <a:off x="889000" y="1207484"/>
                <a:ext cx="3441215" cy="171083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2800" dirty="0" smtClean="0">
                    <a:latin typeface="Segoe UI Symbol" panose="020B0502040204020203" pitchFamily="34" charset="0"/>
                  </a:rPr>
                  <a:t> </a:t>
                </a:r>
                <a:r>
                  <a:rPr lang="ja-JP" altLang="en-US" sz="2400" dirty="0" smtClean="0">
                    <a:latin typeface="Segoe UI Symbol" panose="020B0502040204020203" pitchFamily="34" charset="0"/>
                  </a:rPr>
                  <a:t>外部ガス</a:t>
                </a:r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数密度 </a:t>
                </a:r>
                <a:r>
                  <a:rPr lang="en-US" altLang="ja-JP" sz="2400" dirty="0" smtClean="0">
                    <a:latin typeface="Segoe UI Symbol" panose="020B0502040204020203" pitchFamily="34" charset="0"/>
                  </a:rPr>
                  <a:t>n=1.0</a:t>
                </a: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圧力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=1.0/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r>
                  <a:rPr lang="ja-JP" altLang="en-US" sz="2400" dirty="0" smtClean="0">
                    <a:latin typeface="Segoe UI Symbol" panose="020B0502040204020203" pitchFamily="34" charset="0"/>
                  </a:rPr>
                  <a:t>音速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=1.0</m:t>
                    </m:r>
                  </m:oMath>
                </a14:m>
                <a:endParaRPr lang="en-US" altLang="ja-JP" sz="2400" dirty="0" smtClean="0">
                  <a:latin typeface="Segoe UI Symbol" panose="020B0502040204020203" pitchFamily="34" charset="0"/>
                </a:endParaRPr>
              </a:p>
              <a:p>
                <a:endParaRPr lang="ja-JP" altLang="en-US" sz="2400" dirty="0">
                  <a:latin typeface="Segoe UI Symbol" panose="020B0502040204020203" pitchFamily="34" charset="0"/>
                </a:endParaRPr>
              </a:p>
            </p:txBody>
          </p:sp>
        </mc:Choice>
        <mc:Fallback xmlns="">
          <p:sp>
            <p:nvSpPr>
              <p:cNvPr id="13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00" y="1207484"/>
                <a:ext cx="3441215" cy="1710833"/>
              </a:xfrm>
              <a:prstGeom prst="rect">
                <a:avLst/>
              </a:prstGeom>
              <a:blipFill rotWithShape="0">
                <a:blip r:embed="rId4"/>
                <a:stretch>
                  <a:fillRect l="-2837" t="-60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正方形/長方形 13"/>
          <p:cNvSpPr/>
          <p:nvPr/>
        </p:nvSpPr>
        <p:spPr>
          <a:xfrm>
            <a:off x="4184181" y="5427059"/>
            <a:ext cx="292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50349" y="759164"/>
            <a:ext cx="306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z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826017" y="539258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851400" y="962517"/>
            <a:ext cx="3975100" cy="15838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上カーブ矢印 1"/>
          <p:cNvSpPr/>
          <p:nvPr/>
        </p:nvSpPr>
        <p:spPr>
          <a:xfrm>
            <a:off x="482600" y="5117088"/>
            <a:ext cx="469128" cy="200054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951728" y="4931324"/>
            <a:ext cx="3018006" cy="571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Segoe UI Symbol" panose="020B0502040204020203" pitchFamily="34" charset="0"/>
              </a:rPr>
              <a:t>トロイダル磁場　</a:t>
            </a:r>
            <a:r>
              <a:rPr lang="en-US" altLang="ja-JP" sz="2400" dirty="0" smtClean="0">
                <a:latin typeface="Segoe UI Symbol" panose="020B0502040204020203" pitchFamily="34" charset="0"/>
              </a:rPr>
              <a:t>β=100</a:t>
            </a:r>
          </a:p>
        </p:txBody>
      </p:sp>
    </p:spTree>
    <p:extLst>
      <p:ext uri="{BB962C8B-B14F-4D97-AF65-F5344CB8AC3E}">
        <p14:creationId xmlns:p14="http://schemas.microsoft.com/office/powerpoint/2010/main" val="10280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4184</TotalTime>
  <Words>215</Words>
  <Application>Microsoft Office PowerPoint</Application>
  <PresentationFormat>画面に合わせる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Cambria Math</vt:lpstr>
      <vt:lpstr>Segoe UI Symbol</vt:lpstr>
      <vt:lpstr>Office テーマ</vt:lpstr>
      <vt:lpstr> 二温度プラズマのジェット伝搬シミュレーション</vt:lpstr>
      <vt:lpstr>1.Introduction</vt:lpstr>
      <vt:lpstr>∂ρ/∂t+∇∙(ρv)=0  ρ Dv/Dt=-∇p_gas+j×B ∂B/(∂t )=-∇×E 　  </vt:lpstr>
      <vt:lpstr>PowerPoint プレゼンテーション</vt:lpstr>
      <vt:lpstr>PowerPoint プレゼンテーション</vt:lpstr>
      <vt:lpstr>Jet 計算</vt:lpstr>
      <vt:lpstr>PowerPoint プレゼンテーション</vt:lpstr>
      <vt:lpstr>PowerPoint プレゼンテーション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accretion flow with radiative cooling: state transitions in black hole X-ray binaries</dc:title>
  <dc:creator>TAKUMI</dc:creator>
  <cp:lastModifiedBy>Aurora2</cp:lastModifiedBy>
  <cp:revision>160</cp:revision>
  <dcterms:created xsi:type="dcterms:W3CDTF">2016-07-11T06:05:47Z</dcterms:created>
  <dcterms:modified xsi:type="dcterms:W3CDTF">2017-08-25T04:56:44Z</dcterms:modified>
</cp:coreProperties>
</file>