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comments/comment1.xml" ContentType="application/vnd.openxmlformats-officedocument.presentationml.comment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iki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ヒラギノ角ゴ ProN W3"/>
          <a:ea typeface="ヒラギノ角ゴ ProN W3"/>
          <a:cs typeface="ヒラギノ角ゴ ProN W3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12166"/>
              <a:lumOff val="-13042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ヒラギノ角ゴ ProN W3"/>
          <a:ea typeface="ヒラギノ角ゴ ProN W3"/>
          <a:cs typeface="ヒラギノ角ゴ ProN W3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ヒラギノ角ゴ ProN W3"/>
          <a:ea typeface="ヒラギノ角ゴ ProN W3"/>
          <a:cs typeface="ヒラギノ角ゴ ProN W3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 b="def" i="def"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ヒラギノ角ゴ ProN W3"/>
          <a:ea typeface="ヒラギノ角ゴ ProN W3"/>
          <a:cs typeface="ヒラギノ角ゴ ProN W3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ヒラギノ角ゴ ProN W3"/>
          <a:ea typeface="ヒラギノ角ゴ ProN W3"/>
          <a:cs typeface="ヒラギノ角ゴ ProN W3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ヒラギノ角ゴ ProN W3"/>
          <a:ea typeface="ヒラギノ角ゴ ProN W3"/>
          <a:cs typeface="ヒラギノ角ゴ ProN W3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ヒラギノ角ゴ ProN W3"/>
          <a:ea typeface="ヒラギノ角ゴ ProN W3"/>
          <a:cs typeface="ヒラギノ角ゴ ProN W3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comments" Target="comments/comment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/Relationships>
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8-25T13:54:38.765" idx="1">
    <p:pos x="5919" y="4815"/>
    <p:text>指導教員　
箕島敬さん（海洋研究開発機構）</p:text>
    <p:extLst>
      <p:ext uri="{C676402C-5697-4E1C-873F-D02D1690AC5C}">
        <p15:threadingInfo xmlns:p15="http://schemas.microsoft.com/office/powerpoint/2012/main" timeZoneBias="-540"/>
      </p:ext>
    </p:extLst>
  </p:cm>
</p:cmLst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1pPr>
    <a:lvl2pPr indent="2286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2pPr>
    <a:lvl3pPr indent="4572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3pPr>
    <a:lvl4pPr indent="6858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4pPr>
    <a:lvl5pPr indent="9144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5pPr>
    <a:lvl6pPr indent="11430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6pPr>
    <a:lvl7pPr indent="13716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7pPr>
    <a:lvl8pPr indent="16002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8pPr>
    <a:lvl9pPr indent="18288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タイトル&amp;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線"/>
          <p:cNvSpPr/>
          <p:nvPr/>
        </p:nvSpPr>
        <p:spPr>
          <a:xfrm>
            <a:off x="571500" y="4749800"/>
            <a:ext cx="11868094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</a:p>
        </p:txBody>
      </p:sp>
      <p:sp>
        <p:nvSpPr>
          <p:cNvPr id="13" name="タイトルテキスト"/>
          <p:cNvSpPr txBox="1"/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14" name="本文レベル1…"/>
          <p:cNvSpPr txBox="1"/>
          <p:nvPr>
            <p:ph type="body" sz="quarter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95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2" name="“ここに引用を入力してください。”"/>
          <p:cNvSpPr txBox="1"/>
          <p:nvPr>
            <p:ph type="body" sz="quarter" idx="14"/>
          </p:nvPr>
        </p:nvSpPr>
        <p:spPr>
          <a:xfrm>
            <a:off x="1270000" y="4292600"/>
            <a:ext cx="10464800" cy="7112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457200">
              <a:spcBef>
                <a:spcPts val="2400"/>
              </a:spcBef>
              <a:buSzTx/>
              <a:buFontTx/>
              <a:buNone/>
              <a:defRPr sz="4000"/>
            </a:lvl1pPr>
          </a:lstStyle>
          <a:p>
            <a:pPr/>
            <a:r>
              <a:t>“ここに引用を入力してください。”</a:t>
            </a:r>
          </a:p>
        </p:txBody>
      </p:sp>
      <p:sp>
        <p:nvSpPr>
          <p:cNvPr id="10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イメージ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イメージ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タイトルテキスト"/>
          <p:cNvSpPr txBox="1"/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 anchor="t"/>
          <a:lstStyle>
            <a:lvl1pPr>
              <a:defRPr cap="all" spc="720" sz="45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127" name="本文レベル1…"/>
          <p:cNvSpPr txBox="1"/>
          <p:nvPr>
            <p:ph type="body" sz="half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 anchor="ctr"/>
          <a:lstStyle>
            <a:lvl1pPr marL="393700" indent="-393700">
              <a:spcBef>
                <a:spcPts val="3200"/>
              </a:spcBef>
              <a:buClr>
                <a:srgbClr val="646464"/>
              </a:buClr>
              <a:buSzPct val="90000"/>
              <a:buFontTx/>
              <a:defRPr sz="30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  <a:lvl2pPr marL="787400" indent="-393700">
              <a:spcBef>
                <a:spcPts val="3200"/>
              </a:spcBef>
              <a:buClr>
                <a:srgbClr val="646464"/>
              </a:buClr>
              <a:buSzPct val="90000"/>
              <a:buFontTx/>
              <a:defRPr sz="30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2pPr>
            <a:lvl3pPr marL="1181100" indent="-393700">
              <a:spcBef>
                <a:spcPts val="3200"/>
              </a:spcBef>
              <a:buClr>
                <a:srgbClr val="646464"/>
              </a:buClr>
              <a:buSzPct val="90000"/>
              <a:buFontTx/>
              <a:defRPr sz="30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3pPr>
            <a:lvl4pPr marL="1574800" indent="-393700">
              <a:spcBef>
                <a:spcPts val="3200"/>
              </a:spcBef>
              <a:buClr>
                <a:srgbClr val="646464"/>
              </a:buClr>
              <a:buSzPct val="90000"/>
              <a:buFontTx/>
              <a:defRPr sz="30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4pPr>
            <a:lvl5pPr marL="1968500" indent="-393700">
              <a:spcBef>
                <a:spcPts val="3200"/>
              </a:spcBef>
              <a:buClr>
                <a:srgbClr val="646464"/>
              </a:buClr>
              <a:buSzPct val="90000"/>
              <a:buFontTx/>
              <a:defRPr sz="30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28" name="スライド番号"/>
          <p:cNvSpPr txBox="1"/>
          <p:nvPr>
            <p:ph type="sldNum" sz="quarter" idx="2"/>
          </p:nvPr>
        </p:nvSpPr>
        <p:spPr>
          <a:xfrm>
            <a:off x="6311897" y="9258299"/>
            <a:ext cx="352045" cy="419101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線"/>
          <p:cNvSpPr/>
          <p:nvPr/>
        </p:nvSpPr>
        <p:spPr>
          <a:xfrm>
            <a:off x="7543800" y="7975599"/>
            <a:ext cx="1" cy="14225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</a:p>
        </p:txBody>
      </p:sp>
      <p:sp>
        <p:nvSpPr>
          <p:cNvPr id="23" name="イメージ"/>
          <p:cNvSpPr/>
          <p:nvPr>
            <p:ph type="pic" idx="13"/>
          </p:nvPr>
        </p:nvSpPr>
        <p:spPr>
          <a:xfrm>
            <a:off x="0" y="0"/>
            <a:ext cx="13004800" cy="7594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4" name="タイトルテキスト"/>
          <p:cNvSpPr txBox="1"/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/>
            <a:r>
              <a:t>タイトルテキスト</a:t>
            </a:r>
          </a:p>
        </p:txBody>
      </p:sp>
      <p:sp>
        <p:nvSpPr>
          <p:cNvPr id="25" name="本文レベル1…"/>
          <p:cNvSpPr txBox="1"/>
          <p:nvPr>
            <p:ph type="body" sz="quarter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6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タイトルテキスト"/>
          <p:cNvSpPr txBox="1"/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pPr/>
            <a:r>
              <a:t>タイトルテキスト</a:t>
            </a:r>
          </a:p>
        </p:txBody>
      </p:sp>
      <p:sp>
        <p:nvSpPr>
          <p:cNvPr id="34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線"/>
          <p:cNvSpPr/>
          <p:nvPr/>
        </p:nvSpPr>
        <p:spPr>
          <a:xfrm>
            <a:off x="571500" y="4864100"/>
            <a:ext cx="5334476" cy="5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</a:p>
        </p:txBody>
      </p:sp>
      <p:sp>
        <p:nvSpPr>
          <p:cNvPr id="42" name="イメージ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3" name="タイトルテキスト"/>
          <p:cNvSpPr txBox="1"/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44" name="本文レベル1…"/>
          <p:cNvSpPr txBox="1"/>
          <p:nvPr>
            <p:ph type="body" sz="quarter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5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&amp;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61" name="本文レベル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62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線"/>
          <p:cNvSpPr/>
          <p:nvPr/>
        </p:nvSpPr>
        <p:spPr>
          <a:xfrm>
            <a:off x="571500" y="1968500"/>
            <a:ext cx="5073394" cy="133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</a:p>
        </p:txBody>
      </p:sp>
      <p:sp>
        <p:nvSpPr>
          <p:cNvPr id="70" name="イメージ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1" name="タイトルテキスト"/>
          <p:cNvSpPr txBox="1"/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72" name="本文レベル1…"/>
          <p:cNvSpPr txBox="1"/>
          <p:nvPr>
            <p:ph type="body" sz="half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defRPr sz="2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  <a:lvl2pPr marL="660400" indent="-330200">
              <a:spcBef>
                <a:spcPts val="3000"/>
              </a:spcBef>
              <a:defRPr sz="2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2pPr>
            <a:lvl3pPr marL="990600" indent="-330200">
              <a:spcBef>
                <a:spcPts val="3000"/>
              </a:spcBef>
              <a:defRPr sz="2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3pPr>
            <a:lvl4pPr marL="1320800" indent="-330200">
              <a:spcBef>
                <a:spcPts val="3000"/>
              </a:spcBef>
              <a:defRPr sz="2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4pPr>
            <a:lvl5pPr marL="1651000" indent="-330200">
              <a:spcBef>
                <a:spcPts val="3000"/>
              </a:spcBef>
              <a:defRPr sz="2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73" name="スライド番号"/>
          <p:cNvSpPr txBox="1"/>
          <p:nvPr>
            <p:ph type="sldNum" sz="quarter" idx="2"/>
          </p:nvPr>
        </p:nvSpPr>
        <p:spPr>
          <a:xfrm>
            <a:off x="510743" y="9220200"/>
            <a:ext cx="347930" cy="2794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本文レベル1…"/>
          <p:cNvSpPr txBox="1"/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8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線"/>
          <p:cNvSpPr/>
          <p:nvPr/>
        </p:nvSpPr>
        <p:spPr>
          <a:xfrm flipH="1">
            <a:off x="9055098" y="508000"/>
            <a:ext cx="128" cy="797563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</a:p>
        </p:txBody>
      </p:sp>
      <p:sp>
        <p:nvSpPr>
          <p:cNvPr id="89" name="線"/>
          <p:cNvSpPr/>
          <p:nvPr/>
        </p:nvSpPr>
        <p:spPr>
          <a:xfrm>
            <a:off x="9055096" y="4464050"/>
            <a:ext cx="3448503" cy="5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</a:p>
        </p:txBody>
      </p:sp>
      <p:sp>
        <p:nvSpPr>
          <p:cNvPr id="90" name="イメージ"/>
          <p:cNvSpPr/>
          <p:nvPr>
            <p:ph type="pic" sz="quarter" idx="13"/>
          </p:nvPr>
        </p:nvSpPr>
        <p:spPr>
          <a:xfrm>
            <a:off x="9220200" y="4622800"/>
            <a:ext cx="3276600" cy="386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イメージ"/>
          <p:cNvSpPr/>
          <p:nvPr>
            <p:ph type="pic" sz="quarter" idx="14"/>
          </p:nvPr>
        </p:nvSpPr>
        <p:spPr>
          <a:xfrm>
            <a:off x="9220200" y="508000"/>
            <a:ext cx="3276600" cy="3797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イメージ"/>
          <p:cNvSpPr/>
          <p:nvPr>
            <p:ph type="pic" idx="15"/>
          </p:nvPr>
        </p:nvSpPr>
        <p:spPr>
          <a:xfrm>
            <a:off x="520700" y="508000"/>
            <a:ext cx="8369300" cy="7975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本文レベル1…"/>
          <p:cNvSpPr txBox="1"/>
          <p:nvPr>
            <p:ph type="body" sz="quarter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94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線"/>
          <p:cNvSpPr/>
          <p:nvPr/>
        </p:nvSpPr>
        <p:spPr>
          <a:xfrm>
            <a:off x="571500" y="1968500"/>
            <a:ext cx="11868106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</a:p>
        </p:txBody>
      </p:sp>
      <p:sp>
        <p:nvSpPr>
          <p:cNvPr id="3" name="タイトルテキスト"/>
          <p:cNvSpPr txBox="1"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タイトルテキスト</a:t>
            </a:r>
          </a:p>
        </p:txBody>
      </p:sp>
      <p:sp>
        <p:nvSpPr>
          <p:cNvPr id="4" name="本文レベル1…"/>
          <p:cNvSpPr txBox="1"/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5" name="スライド番号"/>
          <p:cNvSpPr txBox="1"/>
          <p:nvPr>
            <p:ph type="sldNum" sz="quarter" idx="2"/>
          </p:nvPr>
        </p:nvSpPr>
        <p:spPr>
          <a:xfrm>
            <a:off x="12232284" y="9220200"/>
            <a:ext cx="347930" cy="279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>
              <a:defRPr sz="14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omments" Target="../comments/commen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4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宇宙磁気流体・プラズマシミュレーションサマーセミナー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z="48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pPr/>
            <a:r>
              <a:t>宇宙磁気流体・プラズマシミュレーションサマーセミナー</a:t>
            </a:r>
          </a:p>
        </p:txBody>
      </p:sp>
      <p:sp>
        <p:nvSpPr>
          <p:cNvPr id="138" name="東北大学 M2 荻原大樹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 algn="r"/>
          </a:lstStyle>
          <a:p>
            <a:pPr/>
            <a:r>
              <a:t>東北大学 M2　荻原大樹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線形2次精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線形2次精度</a:t>
            </a:r>
          </a:p>
        </p:txBody>
      </p:sp>
      <p:sp>
        <p:nvSpPr>
          <p:cNvPr id="193" name="本文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4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0300" y="25400"/>
            <a:ext cx="10744201" cy="7543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線形2次SSPR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線形2次SSPRK</a:t>
            </a:r>
          </a:p>
        </p:txBody>
      </p:sp>
      <p:sp>
        <p:nvSpPr>
          <p:cNvPr id="197" name="本文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8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0300" y="25399"/>
            <a:ext cx="10744201" cy="7543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線形MUSCL+SSPR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線形MUSCL+SSPRK</a:t>
            </a:r>
          </a:p>
        </p:txBody>
      </p:sp>
      <p:sp>
        <p:nvSpPr>
          <p:cNvPr id="201" name="minmod limiter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minmod limiter</a:t>
            </a:r>
          </a:p>
        </p:txBody>
      </p:sp>
      <p:pic>
        <p:nvPicPr>
          <p:cNvPr id="202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0300" y="25399"/>
            <a:ext cx="10744201" cy="7543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線形MUSCL+SSPR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線形MUSCL+SSPRK</a:t>
            </a:r>
          </a:p>
        </p:txBody>
      </p:sp>
      <p:sp>
        <p:nvSpPr>
          <p:cNvPr id="205" name="MC limiter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 limiter</a:t>
            </a:r>
          </a:p>
        </p:txBody>
      </p:sp>
      <p:pic>
        <p:nvPicPr>
          <p:cNvPr id="206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0300" y="25399"/>
            <a:ext cx="10744201" cy="7543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MHD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MHD </a:t>
            </a:r>
          </a:p>
          <a:p>
            <a:pPr/>
          </a:p>
          <a:p>
            <a:pPr/>
            <a:r>
              <a:t>・HLL, HLLD 比較</a:t>
            </a:r>
          </a:p>
          <a:p>
            <a:pPr lvl="4"/>
            <a:r>
              <a:t>-shock tube問題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680" y="0"/>
            <a:ext cx="12629440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飯島陽久さん講義資料より"/>
          <p:cNvSpPr txBox="1"/>
          <p:nvPr/>
        </p:nvSpPr>
        <p:spPr>
          <a:xfrm>
            <a:off x="9045219" y="9347200"/>
            <a:ext cx="3771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飯島陽久さん講義資料より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5537" y="-1"/>
            <a:ext cx="11953726" cy="9234211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三好隆博さん講義資料より"/>
          <p:cNvSpPr txBox="1"/>
          <p:nvPr/>
        </p:nvSpPr>
        <p:spPr>
          <a:xfrm>
            <a:off x="9058576" y="9347200"/>
            <a:ext cx="3771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三好隆博さん講義資料より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空間1次精度で比較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空間1次精度で比較</a:t>
            </a:r>
          </a:p>
        </p:txBody>
      </p:sp>
      <p:sp>
        <p:nvSpPr>
          <p:cNvPr id="217" name="HLL - HLLD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HLL - HLLD</a:t>
            </a:r>
          </a:p>
        </p:txBody>
      </p:sp>
      <p:pic>
        <p:nvPicPr>
          <p:cNvPr id="218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0299" y="25399"/>
            <a:ext cx="10744201" cy="7543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空間1次精度で比較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空間1次精度で比較</a:t>
            </a:r>
          </a:p>
        </p:txBody>
      </p:sp>
      <p:sp>
        <p:nvSpPr>
          <p:cNvPr id="221" name="HLL - HLLD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HLL - HLLD</a:t>
            </a:r>
          </a:p>
        </p:txBody>
      </p:sp>
      <p:pic>
        <p:nvPicPr>
          <p:cNvPr id="222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0300" y="25400"/>
            <a:ext cx="5273661" cy="37027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空間1次精度で比較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空間1次精度で比較</a:t>
            </a:r>
          </a:p>
        </p:txBody>
      </p:sp>
      <p:sp>
        <p:nvSpPr>
          <p:cNvPr id="225" name="HLL - HLLD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HLL - HLLD</a:t>
            </a:r>
          </a:p>
        </p:txBody>
      </p:sp>
      <p:pic>
        <p:nvPicPr>
          <p:cNvPr id="226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0600" y="668078"/>
            <a:ext cx="10744201" cy="754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0300" y="25400"/>
            <a:ext cx="5273661" cy="3702783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四角形"/>
          <p:cNvSpPr/>
          <p:nvPr/>
        </p:nvSpPr>
        <p:spPr>
          <a:xfrm>
            <a:off x="3939681" y="1633351"/>
            <a:ext cx="909428" cy="989870"/>
          </a:xfrm>
          <a:prstGeom prst="rect">
            <a:avLst/>
          </a:prstGeom>
          <a:ln w="50800">
            <a:solidFill>
              <a:srgbClr val="005493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目次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目次</a:t>
            </a:r>
          </a:p>
        </p:txBody>
      </p:sp>
      <p:sp>
        <p:nvSpPr>
          <p:cNvPr id="141" name="モチベーション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モチベーション</a:t>
            </a:r>
          </a:p>
          <a:p>
            <a:pPr>
              <a:defRPr strike="sngStrike"/>
            </a:pPr>
            <a:r>
              <a:t>線形移流</a:t>
            </a:r>
          </a:p>
          <a:p>
            <a:pPr/>
            <a:r>
              <a:t>MHD1D</a:t>
            </a:r>
          </a:p>
          <a:p>
            <a:pPr/>
            <a:r>
              <a:t>MHD2D</a:t>
            </a:r>
          </a:p>
          <a:p>
            <a:pPr/>
            <a:r>
              <a:t>RMHD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空間1次精度で比較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空間1次精度で比較</a:t>
            </a:r>
          </a:p>
        </p:txBody>
      </p:sp>
      <p:sp>
        <p:nvSpPr>
          <p:cNvPr id="231" name="HLL - HLLD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HLL - HLLD</a:t>
            </a:r>
          </a:p>
        </p:txBody>
      </p:sp>
      <p:pic>
        <p:nvPicPr>
          <p:cNvPr id="232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0300" y="25400"/>
            <a:ext cx="5273661" cy="3702783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四角形"/>
          <p:cNvSpPr/>
          <p:nvPr/>
        </p:nvSpPr>
        <p:spPr>
          <a:xfrm>
            <a:off x="3939681" y="1633351"/>
            <a:ext cx="909428" cy="989870"/>
          </a:xfrm>
          <a:prstGeom prst="rect">
            <a:avLst/>
          </a:prstGeom>
          <a:ln w="50800">
            <a:solidFill>
              <a:srgbClr val="005493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34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60600" y="668078"/>
            <a:ext cx="10744200" cy="7543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minmod limiterで比較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minmod limiterで比較</a:t>
            </a:r>
          </a:p>
        </p:txBody>
      </p:sp>
      <p:sp>
        <p:nvSpPr>
          <p:cNvPr id="237" name="HLL - HLLD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HLL - HLLD</a:t>
            </a:r>
          </a:p>
        </p:txBody>
      </p:sp>
      <p:pic>
        <p:nvPicPr>
          <p:cNvPr id="238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0300" y="25399"/>
            <a:ext cx="10744201" cy="7543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MC limiterで比較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 limiterで比較</a:t>
            </a:r>
          </a:p>
        </p:txBody>
      </p:sp>
      <p:sp>
        <p:nvSpPr>
          <p:cNvPr id="241" name="HLL - HLLD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HLL - HLLD</a:t>
            </a:r>
          </a:p>
        </p:txBody>
      </p:sp>
      <p:pic>
        <p:nvPicPr>
          <p:cNvPr id="242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0300" y="25400"/>
            <a:ext cx="10744201" cy="7543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14202" y="263048"/>
            <a:ext cx="11141994" cy="7823103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2次元HLL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2次元HLLD</a:t>
            </a:r>
          </a:p>
        </p:txBody>
      </p:sp>
      <p:pic>
        <p:nvPicPr>
          <p:cNvPr id="246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87202" y="1403859"/>
            <a:ext cx="5407312" cy="37966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8564" y="0"/>
            <a:ext cx="11147672" cy="9159503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飯島陽久さん講義資料より"/>
          <p:cNvSpPr txBox="1"/>
          <p:nvPr/>
        </p:nvSpPr>
        <p:spPr>
          <a:xfrm>
            <a:off x="9045219" y="9347200"/>
            <a:ext cx="37719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飯島陽久さん講義資料より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rho-Orszag-Tang-t-pi.pdf" descr="rho-Orszag-Tang-t-pi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0300" y="25400"/>
            <a:ext cx="10744200" cy="7543800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Orszag-Tang rho t=p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Orszag-Tang rho t=pi  </a:t>
            </a:r>
          </a:p>
        </p:txBody>
      </p:sp>
      <p:sp>
        <p:nvSpPr>
          <p:cNvPr id="253" name="HLLD, MC, SSPRK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HLLD, MC, SSPRK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Orszag-Tang divB t=p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Orszag-Tang divB t=pi  </a:t>
            </a:r>
          </a:p>
        </p:txBody>
      </p:sp>
      <p:sp>
        <p:nvSpPr>
          <p:cNvPr id="256" name="HLLD, MC, SSPRK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HLLD, MC, SSPRK</a:t>
            </a:r>
          </a:p>
        </p:txBody>
      </p:sp>
      <p:pic>
        <p:nvPicPr>
          <p:cNvPr id="257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0299" y="25399"/>
            <a:ext cx="10744201" cy="7543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まとめ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まとめ</a:t>
            </a:r>
          </a:p>
        </p:txBody>
      </p:sp>
      <p:sp>
        <p:nvSpPr>
          <p:cNvPr id="260" name="できるようになったこと…"/>
          <p:cNvSpPr txBox="1"/>
          <p:nvPr>
            <p:ph type="body" sz="half" idx="1"/>
          </p:nvPr>
        </p:nvSpPr>
        <p:spPr>
          <a:xfrm>
            <a:off x="571500" y="2222500"/>
            <a:ext cx="5080000" cy="7237026"/>
          </a:xfrm>
          <a:prstGeom prst="rect">
            <a:avLst/>
          </a:prstGeom>
        </p:spPr>
        <p:txBody>
          <a:bodyPr/>
          <a:lstStyle/>
          <a:p>
            <a:pPr marL="323595" indent="-323595" defTabSz="572516">
              <a:spcBef>
                <a:spcPts val="2900"/>
              </a:spcBef>
              <a:defRPr sz="2548">
                <a:solidFill>
                  <a:srgbClr val="000000"/>
                </a:solidFill>
              </a:defRPr>
            </a:pPr>
            <a:r>
              <a:t>できるようになったこと</a:t>
            </a:r>
          </a:p>
          <a:p>
            <a:pPr marL="0" indent="0" defTabSz="572516">
              <a:spcBef>
                <a:spcPts val="2900"/>
              </a:spcBef>
              <a:buSzTx/>
              <a:buFontTx/>
              <a:buNone/>
              <a:defRPr sz="2548">
                <a:solidFill>
                  <a:srgbClr val="FF2600"/>
                </a:solidFill>
              </a:defRPr>
            </a:pPr>
            <a:r>
              <a:t>-1次元線形移流方程式の時間発展</a:t>
            </a:r>
          </a:p>
          <a:p>
            <a:pPr marL="0" indent="0" defTabSz="572516">
              <a:spcBef>
                <a:spcPts val="0"/>
              </a:spcBef>
              <a:buSzTx/>
              <a:buFontTx/>
              <a:buNone/>
              <a:defRPr sz="2548">
                <a:solidFill>
                  <a:srgbClr val="000000"/>
                </a:solidFill>
              </a:defRPr>
            </a:pPr>
            <a:r>
              <a:t>—風上差分</a:t>
            </a:r>
          </a:p>
          <a:p>
            <a:pPr marL="0" indent="0" defTabSz="572516">
              <a:spcBef>
                <a:spcPts val="0"/>
              </a:spcBef>
              <a:buSzTx/>
              <a:buFontTx/>
              <a:buNone/>
              <a:defRPr sz="2548">
                <a:solidFill>
                  <a:srgbClr val="000000"/>
                </a:solidFill>
              </a:defRPr>
            </a:pPr>
            <a:r>
              <a:t>—セル境界Ur,Ulの補完</a:t>
            </a:r>
          </a:p>
          <a:p>
            <a:pPr lvl="3" marL="0" indent="672084" defTabSz="572516">
              <a:spcBef>
                <a:spcPts val="0"/>
              </a:spcBef>
              <a:buSzTx/>
              <a:buFontTx/>
              <a:buNone/>
              <a:defRPr sz="2548">
                <a:solidFill>
                  <a:srgbClr val="000000"/>
                </a:solidFill>
              </a:defRPr>
            </a:pPr>
            <a:r>
              <a:t>(線形2次,MUSCL)</a:t>
            </a:r>
          </a:p>
          <a:p>
            <a:pPr marL="0" indent="0" defTabSz="572516">
              <a:spcBef>
                <a:spcPts val="900"/>
              </a:spcBef>
              <a:buSzTx/>
              <a:buFontTx/>
              <a:buNone/>
              <a:defRPr sz="2548">
                <a:solidFill>
                  <a:srgbClr val="FF2600"/>
                </a:solidFill>
              </a:defRPr>
            </a:pPr>
            <a:r>
              <a:t>-MHD(HLL,HLLD法)</a:t>
            </a:r>
          </a:p>
          <a:p>
            <a:pPr marL="0" indent="0" defTabSz="572516">
              <a:spcBef>
                <a:spcPts val="0"/>
              </a:spcBef>
              <a:buSzTx/>
              <a:buFontTx/>
              <a:buNone/>
              <a:defRPr sz="2548">
                <a:solidFill>
                  <a:srgbClr val="000000"/>
                </a:solidFill>
              </a:defRPr>
            </a:pPr>
            <a:r>
              <a:t>—HLLコードは自作</a:t>
            </a:r>
          </a:p>
          <a:p>
            <a:pPr marL="0" indent="0" defTabSz="572516">
              <a:spcBef>
                <a:spcPts val="0"/>
              </a:spcBef>
              <a:buSzTx/>
              <a:buFontTx/>
              <a:buNone/>
              <a:defRPr sz="2548">
                <a:solidFill>
                  <a:srgbClr val="000000"/>
                </a:solidFill>
              </a:defRPr>
            </a:pPr>
            <a:r>
              <a:t>—二次元への拡張</a:t>
            </a:r>
          </a:p>
          <a:p>
            <a:pPr lvl="3" marL="0" indent="672084" defTabSz="572516">
              <a:spcBef>
                <a:spcPts val="0"/>
              </a:spcBef>
              <a:buSzTx/>
              <a:buFontTx/>
              <a:buNone/>
              <a:defRPr sz="2548">
                <a:solidFill>
                  <a:srgbClr val="000000"/>
                </a:solidFill>
              </a:defRPr>
            </a:pPr>
            <a:r>
              <a:t>Orszag-Tang渦問題</a:t>
            </a:r>
          </a:p>
          <a:p>
            <a:pPr marL="323595" indent="-323595" defTabSz="572516">
              <a:spcBef>
                <a:spcPts val="2900"/>
              </a:spcBef>
              <a:defRPr sz="2548">
                <a:solidFill>
                  <a:srgbClr val="000000"/>
                </a:solidFill>
              </a:defRPr>
            </a:pPr>
            <a:r>
              <a:t>研究への応用</a:t>
            </a:r>
          </a:p>
          <a:p>
            <a:pPr marL="0" indent="0" defTabSz="572516">
              <a:spcBef>
                <a:spcPts val="0"/>
              </a:spcBef>
              <a:buSzTx/>
              <a:buFontTx/>
              <a:buNone/>
              <a:defRPr sz="2548">
                <a:solidFill>
                  <a:srgbClr val="FF2600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-相対論へ拡張</a:t>
            </a:r>
          </a:p>
          <a:p>
            <a:pPr marL="0" indent="0" defTabSz="572516">
              <a:spcBef>
                <a:spcPts val="0"/>
              </a:spcBef>
              <a:buSzTx/>
              <a:buFontTx/>
              <a:buNone/>
              <a:defRPr sz="2548">
                <a:solidFill>
                  <a:srgbClr val="000000"/>
                </a:solidFill>
              </a:defRPr>
            </a:pPr>
            <a:r>
              <a:t>—U,Fを相対論的に</a:t>
            </a:r>
          </a:p>
          <a:p>
            <a:pPr marL="0" indent="0" defTabSz="572516">
              <a:spcBef>
                <a:spcPts val="0"/>
              </a:spcBef>
              <a:buSzTx/>
              <a:buFontTx/>
              <a:buNone/>
              <a:defRPr sz="2548">
                <a:solidFill>
                  <a:srgbClr val="000000"/>
                </a:solidFill>
              </a:defRPr>
            </a:pPr>
            <a:r>
              <a:t>—U-&gt;PをNewton Raphsonで</a:t>
            </a:r>
          </a:p>
        </p:txBody>
      </p:sp>
      <p:grpSp>
        <p:nvGrpSpPr>
          <p:cNvPr id="263" name="グループ"/>
          <p:cNvGrpSpPr/>
          <p:nvPr/>
        </p:nvGrpSpPr>
        <p:grpSpPr>
          <a:xfrm>
            <a:off x="6253572" y="1165804"/>
            <a:ext cx="6588196" cy="7421993"/>
            <a:chOff x="0" y="0"/>
            <a:chExt cx="6588195" cy="7421992"/>
          </a:xfrm>
        </p:grpSpPr>
        <p:pic>
          <p:nvPicPr>
            <p:cNvPr id="261" name="pasted-image.pdf" descr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5441" y="526859"/>
              <a:ext cx="5952962" cy="68951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2" name="pasted-image.pdf" descr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588196" cy="6307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イントロ…"/>
          <p:cNvSpPr txBox="1"/>
          <p:nvPr>
            <p:ph type="title"/>
          </p:nvPr>
        </p:nvSpPr>
        <p:spPr>
          <a:xfrm>
            <a:off x="660400" y="609600"/>
            <a:ext cx="5080000" cy="1653381"/>
          </a:xfrm>
          <a:prstGeom prst="rect">
            <a:avLst/>
          </a:prstGeom>
          <a:ln w="25400">
            <a:solidFill>
              <a:srgbClr val="55D7FF"/>
            </a:solidFill>
          </a:ln>
        </p:spPr>
        <p:txBody>
          <a:bodyPr/>
          <a:lstStyle/>
          <a:p>
            <a:pPr defTabSz="525779">
              <a:defRPr spc="648" sz="4050"/>
            </a:pPr>
            <a:r>
              <a:t>イントロ</a:t>
            </a:r>
          </a:p>
          <a:p>
            <a:pPr defTabSz="525779">
              <a:defRPr spc="648" sz="4050"/>
            </a:pPr>
            <a:r>
              <a:t>観測(Hada 2017)</a:t>
            </a:r>
          </a:p>
        </p:txBody>
      </p:sp>
      <p:sp>
        <p:nvSpPr>
          <p:cNvPr id="144" name="ジェット三叉構造(spine-sheath構造)…"/>
          <p:cNvSpPr txBox="1"/>
          <p:nvPr>
            <p:ph type="body" sz="half" idx="1"/>
          </p:nvPr>
        </p:nvSpPr>
        <p:spPr>
          <a:xfrm>
            <a:off x="660400" y="2721763"/>
            <a:ext cx="5080000" cy="6635308"/>
          </a:xfrm>
          <a:prstGeom prst="rect">
            <a:avLst/>
          </a:prstGeom>
        </p:spPr>
        <p:txBody>
          <a:bodyPr/>
          <a:lstStyle/>
          <a:p>
            <a:pPr marL="346456" indent="-346456" defTabSz="514095">
              <a:spcBef>
                <a:spcPts val="2800"/>
              </a:spcBef>
              <a:defRPr sz="2640"/>
            </a:pPr>
            <a:r>
              <a:t>ジェット三叉構造(spine-sheath構造)</a:t>
            </a:r>
          </a:p>
          <a:p>
            <a:pPr marL="346456" indent="-346456" defTabSz="514095">
              <a:spcBef>
                <a:spcPts val="2800"/>
              </a:spcBef>
              <a:defRPr sz="2640"/>
            </a:pPr>
            <a:r>
              <a:t>電波コアから10ミリ秒角から三叉</a:t>
            </a:r>
          </a:p>
          <a:p>
            <a:pPr marL="346456" indent="-346456" defTabSz="514095">
              <a:spcBef>
                <a:spcPts val="2800"/>
              </a:spcBef>
              <a:defRPr sz="2640"/>
            </a:pPr>
            <a:r>
              <a:t>ジェット全体の幅よりも8倍の細さ</a:t>
            </a:r>
          </a:p>
          <a:p>
            <a:pPr marL="346456" indent="-346456" defTabSz="514095">
              <a:spcBef>
                <a:spcPts val="2800"/>
              </a:spcBef>
              <a:defRPr sz="2640"/>
            </a:pPr>
            <a:r>
              <a:t>spine形状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r∝z</a:t>
            </a:r>
            <a:r>
              <a:rPr baseline="31999">
                <a:latin typeface="Avenir Heavy"/>
                <a:ea typeface="Avenir Heavy"/>
                <a:cs typeface="Avenir Heavy"/>
                <a:sym typeface="Avenir Heavy"/>
              </a:rPr>
              <a:t>0.5</a:t>
            </a:r>
            <a:endParaRPr baseline="31999">
              <a:latin typeface="Avenir Heavy"/>
              <a:ea typeface="Avenir Heavy"/>
              <a:cs typeface="Avenir Heavy"/>
              <a:sym typeface="Avenir Heavy"/>
            </a:endParaRPr>
          </a:p>
          <a:p>
            <a:pPr marL="346456" indent="-346456" defTabSz="514095">
              <a:spcBef>
                <a:spcPts val="2800"/>
              </a:spcBef>
              <a:defRPr sz="2640"/>
            </a:pPr>
            <a:r>
              <a:t>ジェット全体の幅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r∝z</a:t>
            </a:r>
            <a:r>
              <a:rPr baseline="31999">
                <a:latin typeface="Avenir Heavy"/>
                <a:ea typeface="Avenir Heavy"/>
                <a:cs typeface="Avenir Heavy"/>
                <a:sym typeface="Avenir Heavy"/>
              </a:rPr>
              <a:t>0.56</a:t>
            </a:r>
          </a:p>
          <a:p>
            <a:pPr marL="0" indent="0" algn="r" defTabSz="514095">
              <a:spcBef>
                <a:spcPts val="0"/>
              </a:spcBef>
              <a:buClrTx/>
              <a:buSzTx/>
              <a:buNone/>
              <a:defRPr sz="1584"/>
            </a:pPr>
            <a:r>
              <a:t>Hada 2017, Asada, Nakamura &amp; Pu 2016 </a:t>
            </a:r>
          </a:p>
        </p:txBody>
      </p:sp>
      <p:grpSp>
        <p:nvGrpSpPr>
          <p:cNvPr id="148" name="グループ"/>
          <p:cNvGrpSpPr/>
          <p:nvPr/>
        </p:nvGrpSpPr>
        <p:grpSpPr>
          <a:xfrm>
            <a:off x="6086756" y="84721"/>
            <a:ext cx="6256442" cy="4551363"/>
            <a:chOff x="-236908" y="0"/>
            <a:chExt cx="6256440" cy="4551362"/>
          </a:xfrm>
        </p:grpSpPr>
        <p:pic>
          <p:nvPicPr>
            <p:cNvPr id="145" name="IMG_0046.png" descr="IMG_004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5724381" cy="45512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6" name="NASA and The Hubble Heritage Team (STSc/AURAI)"/>
            <p:cNvSpPr txBox="1"/>
            <p:nvPr/>
          </p:nvSpPr>
          <p:spPr>
            <a:xfrm>
              <a:off x="588391" y="3851702"/>
              <a:ext cx="5431142" cy="5044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lvl1pPr>
            </a:lstStyle>
            <a:p>
              <a:pPr/>
              <a:r>
                <a:t>NASA and The Hubble Heritage Team (STSc/AURAI)</a:t>
              </a:r>
            </a:p>
          </p:txBody>
        </p:sp>
        <p:sp>
          <p:nvSpPr>
            <p:cNvPr id="147" name="←       数百kpc(109Rg)スケール    →"/>
            <p:cNvSpPr txBox="1"/>
            <p:nvPr/>
          </p:nvSpPr>
          <p:spPr>
            <a:xfrm>
              <a:off x="-236909" y="4160848"/>
              <a:ext cx="6198343" cy="3905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8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  <a:r>
                <a:t>←　　　　　　　数百kpc(10</a:t>
              </a:r>
              <a:r>
                <a:rPr baseline="31999"/>
                <a:t>9</a:t>
              </a:r>
              <a:r>
                <a:t>Rg)スケール　　　　→</a:t>
              </a:r>
            </a:p>
          </p:txBody>
        </p:sp>
      </p:grpSp>
      <p:sp>
        <p:nvSpPr>
          <p:cNvPr id="149" name="M87銀河"/>
          <p:cNvSpPr txBox="1"/>
          <p:nvPr/>
        </p:nvSpPr>
        <p:spPr>
          <a:xfrm>
            <a:off x="6502400" y="84721"/>
            <a:ext cx="2110233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/>
            <a:r>
              <a:t>M87銀河</a:t>
            </a:r>
          </a:p>
        </p:txBody>
      </p:sp>
      <p:grpSp>
        <p:nvGrpSpPr>
          <p:cNvPr id="154" name="グループ"/>
          <p:cNvGrpSpPr/>
          <p:nvPr/>
        </p:nvGrpSpPr>
        <p:grpSpPr>
          <a:xfrm>
            <a:off x="6300772" y="4386438"/>
            <a:ext cx="6956456" cy="5367162"/>
            <a:chOff x="0" y="0"/>
            <a:chExt cx="6956455" cy="5367161"/>
          </a:xfrm>
        </p:grpSpPr>
        <p:grpSp>
          <p:nvGrpSpPr>
            <p:cNvPr id="152" name="グループ"/>
            <p:cNvGrpSpPr/>
            <p:nvPr/>
          </p:nvGrpSpPr>
          <p:grpSpPr>
            <a:xfrm>
              <a:off x="0" y="0"/>
              <a:ext cx="6956456" cy="5367162"/>
              <a:chOff x="0" y="0"/>
              <a:chExt cx="6956455" cy="5367161"/>
            </a:xfrm>
          </p:grpSpPr>
          <p:pic>
            <p:nvPicPr>
              <p:cNvPr id="150" name="pasted-image.pdf" descr="pasted-image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6956456" cy="53671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51" name="シンクロトロン放射"/>
              <p:cNvSpPr txBox="1"/>
              <p:nvPr/>
            </p:nvSpPr>
            <p:spPr>
              <a:xfrm rot="20200023">
                <a:off x="717561" y="878492"/>
                <a:ext cx="3849960" cy="5379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400">
                    <a:solidFill>
                      <a:srgbClr val="FFE080"/>
                    </a:solidFill>
                    <a:latin typeface="ヒラギノ角ゴ ProN W3"/>
                    <a:ea typeface="ヒラギノ角ゴ ProN W3"/>
                    <a:cs typeface="ヒラギノ角ゴ ProN W3"/>
                    <a:sym typeface="ヒラギノ角ゴ ProN W3"/>
                  </a:defRPr>
                </a:lvl1pPr>
              </a:lstStyle>
              <a:p>
                <a:pPr/>
                <a:r>
                  <a:t>シンクロトロン放射</a:t>
                </a:r>
              </a:p>
            </p:txBody>
          </p:sp>
        </p:grpSp>
        <p:sp>
          <p:nvSpPr>
            <p:cNvPr id="153" name="Hada 2017"/>
            <p:cNvSpPr txBox="1"/>
            <p:nvPr/>
          </p:nvSpPr>
          <p:spPr>
            <a:xfrm>
              <a:off x="5361342" y="4827415"/>
              <a:ext cx="1358502" cy="3769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Hada 2017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53587" y="0"/>
            <a:ext cx="689762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53587" y="0"/>
            <a:ext cx="689762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53587" y="0"/>
            <a:ext cx="689762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53587" y="0"/>
            <a:ext cx="689762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グループ"/>
          <p:cNvGrpSpPr/>
          <p:nvPr/>
        </p:nvGrpSpPr>
        <p:grpSpPr>
          <a:xfrm>
            <a:off x="-2420971" y="2080034"/>
            <a:ext cx="10930113" cy="7673566"/>
            <a:chOff x="0" y="0"/>
            <a:chExt cx="10930111" cy="7673565"/>
          </a:xfrm>
        </p:grpSpPr>
        <p:grpSp>
          <p:nvGrpSpPr>
            <p:cNvPr id="168" name="グループ"/>
            <p:cNvGrpSpPr/>
            <p:nvPr/>
          </p:nvGrpSpPr>
          <p:grpSpPr>
            <a:xfrm>
              <a:off x="0" y="0"/>
              <a:ext cx="10930112" cy="7673566"/>
              <a:chOff x="-4698353" y="104176"/>
              <a:chExt cx="10930111" cy="7673565"/>
            </a:xfrm>
          </p:grpSpPr>
          <p:grpSp>
            <p:nvGrpSpPr>
              <p:cNvPr id="166" name="グループ"/>
              <p:cNvGrpSpPr/>
              <p:nvPr/>
            </p:nvGrpSpPr>
            <p:grpSpPr>
              <a:xfrm>
                <a:off x="-4698354" y="104176"/>
                <a:ext cx="10930112" cy="7673567"/>
                <a:chOff x="0" y="0"/>
                <a:chExt cx="10930111" cy="7673565"/>
              </a:xfrm>
            </p:grpSpPr>
            <p:pic>
              <p:nvPicPr>
                <p:cNvPr id="164" name="intensity-convolved-Kerr0998R0H10ang25res1-725x725x9000rg.jpg" descr="intensity-convolved-Kerr0998R0H10ang25res1-725x725x9000rg.jpg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0"/>
                  <a:ext cx="10930112" cy="767341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165" name="四角形"/>
                <p:cNvSpPr/>
                <p:nvPr/>
              </p:nvSpPr>
              <p:spPr>
                <a:xfrm>
                  <a:off x="0" y="0"/>
                  <a:ext cx="2795712" cy="7673566"/>
                </a:xfrm>
                <a:prstGeom prst="rect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cap="all" spc="384" sz="2400">
                      <a:solidFill>
                        <a:srgbClr val="FFFFFF"/>
                      </a:solidFill>
                      <a:latin typeface="Avenir Medium"/>
                      <a:ea typeface="Avenir Medium"/>
                      <a:cs typeface="Avenir Medium"/>
                      <a:sym typeface="Avenir Medium"/>
                    </a:defRPr>
                  </a:pPr>
                </a:p>
              </p:txBody>
            </p:sp>
          </p:grpSp>
          <p:sp>
            <p:nvSpPr>
              <p:cNvPr id="167" name="四角形"/>
              <p:cNvSpPr/>
              <p:nvPr/>
            </p:nvSpPr>
            <p:spPr>
              <a:xfrm>
                <a:off x="3773886" y="104176"/>
                <a:ext cx="2457872" cy="7673567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cap="all" spc="384" sz="2400">
                    <a:solidFill>
                      <a:srgbClr val="FFFFFF"/>
                    </a:solidFill>
                    <a:latin typeface="Avenir Medium"/>
                    <a:ea typeface="Avenir Medium"/>
                    <a:cs typeface="Avenir Medium"/>
                    <a:sym typeface="Avenir Medium"/>
                  </a:defRPr>
                </a:pPr>
              </a:p>
            </p:txBody>
          </p:sp>
        </p:grpSp>
        <p:grpSp>
          <p:nvGrpSpPr>
            <p:cNvPr id="171" name="グループ"/>
            <p:cNvGrpSpPr/>
            <p:nvPr/>
          </p:nvGrpSpPr>
          <p:grpSpPr>
            <a:xfrm>
              <a:off x="4532159" y="460479"/>
              <a:ext cx="2018193" cy="4869718"/>
              <a:chOff x="0" y="0"/>
              <a:chExt cx="2018191" cy="4869716"/>
            </a:xfrm>
          </p:grpSpPr>
          <p:sp>
            <p:nvSpPr>
              <p:cNvPr id="169" name="線"/>
              <p:cNvSpPr/>
              <p:nvPr/>
            </p:nvSpPr>
            <p:spPr>
              <a:xfrm>
                <a:off x="0" y="27486"/>
                <a:ext cx="2018192" cy="4838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4" fill="norm" stroke="1" extrusionOk="0">
                    <a:moveTo>
                      <a:pt x="0" y="0"/>
                    </a:moveTo>
                    <a:cubicBezTo>
                      <a:pt x="395" y="6505"/>
                      <a:pt x="2210" y="12983"/>
                      <a:pt x="5447" y="19349"/>
                    </a:cubicBezTo>
                    <a:cubicBezTo>
                      <a:pt x="5999" y="20435"/>
                      <a:pt x="7146" y="21567"/>
                      <a:pt x="9622" y="21584"/>
                    </a:cubicBezTo>
                    <a:cubicBezTo>
                      <a:pt x="11981" y="21600"/>
                      <a:pt x="13239" y="20565"/>
                      <a:pt x="13963" y="19560"/>
                    </a:cubicBezTo>
                    <a:cubicBezTo>
                      <a:pt x="18513" y="13242"/>
                      <a:pt x="21080" y="6706"/>
                      <a:pt x="21600" y="113"/>
                    </a:cubicBezTo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cap="all" spc="384" sz="2400">
                    <a:solidFill>
                      <a:srgbClr val="55D7FF"/>
                    </a:solidFill>
                    <a:latin typeface="Avenir Medium"/>
                    <a:ea typeface="Avenir Medium"/>
                    <a:cs typeface="Avenir Medium"/>
                    <a:sym typeface="Avenir Medium"/>
                  </a:defRPr>
                </a:pPr>
              </a:p>
            </p:txBody>
          </p:sp>
          <p:sp>
            <p:nvSpPr>
              <p:cNvPr id="170" name="線"/>
              <p:cNvSpPr/>
              <p:nvPr/>
            </p:nvSpPr>
            <p:spPr>
              <a:xfrm flipV="1">
                <a:off x="886032" y="0"/>
                <a:ext cx="1" cy="4869717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cap="all" spc="384" sz="2400">
                    <a:solidFill>
                      <a:srgbClr val="55D7FF"/>
                    </a:solidFill>
                    <a:latin typeface="Avenir Medium"/>
                    <a:ea typeface="Avenir Medium"/>
                    <a:cs typeface="Avenir Medium"/>
                    <a:sym typeface="Avenir Medium"/>
                  </a:defRPr>
                </a:pPr>
              </a:p>
            </p:txBody>
          </p:sp>
        </p:grpSp>
      </p:grpSp>
      <p:grpSp>
        <p:nvGrpSpPr>
          <p:cNvPr id="177" name="グループ"/>
          <p:cNvGrpSpPr/>
          <p:nvPr/>
        </p:nvGrpSpPr>
        <p:grpSpPr>
          <a:xfrm>
            <a:off x="6493765" y="4988969"/>
            <a:ext cx="6399398" cy="5098883"/>
            <a:chOff x="0" y="0"/>
            <a:chExt cx="6399397" cy="5098881"/>
          </a:xfrm>
        </p:grpSpPr>
        <p:grpSp>
          <p:nvGrpSpPr>
            <p:cNvPr id="175" name="グループ"/>
            <p:cNvGrpSpPr/>
            <p:nvPr/>
          </p:nvGrpSpPr>
          <p:grpSpPr>
            <a:xfrm>
              <a:off x="0" y="0"/>
              <a:ext cx="6399398" cy="4937370"/>
              <a:chOff x="0" y="0"/>
              <a:chExt cx="6399397" cy="4937369"/>
            </a:xfrm>
          </p:grpSpPr>
          <p:pic>
            <p:nvPicPr>
              <p:cNvPr id="173" name="pasted-image.pdf" descr="pasted-image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6399398" cy="493737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74" name="シンクロトロン放射"/>
              <p:cNvSpPr txBox="1"/>
              <p:nvPr/>
            </p:nvSpPr>
            <p:spPr>
              <a:xfrm rot="20200023">
                <a:off x="660100" y="808144"/>
                <a:ext cx="3541664" cy="4948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400">
                    <a:solidFill>
                      <a:srgbClr val="FFE080"/>
                    </a:solidFill>
                    <a:latin typeface="ヒラギノ角ゴ ProN W3"/>
                    <a:ea typeface="ヒラギノ角ゴ ProN W3"/>
                    <a:cs typeface="ヒラギノ角ゴ ProN W3"/>
                    <a:sym typeface="ヒラギノ角ゴ ProN W3"/>
                  </a:defRPr>
                </a:lvl1pPr>
              </a:lstStyle>
              <a:p>
                <a:pPr/>
                <a:r>
                  <a:t>シンクロトロン放射</a:t>
                </a:r>
              </a:p>
            </p:txBody>
          </p:sp>
        </p:grpSp>
        <p:sp>
          <p:nvSpPr>
            <p:cNvPr id="176" name="Hada 2017"/>
            <p:cNvSpPr txBox="1"/>
            <p:nvPr/>
          </p:nvSpPr>
          <p:spPr>
            <a:xfrm>
              <a:off x="2790120" y="4806917"/>
              <a:ext cx="1249716" cy="2919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Hada 2017</a:t>
              </a:r>
            </a:p>
          </p:txBody>
        </p:sp>
      </p:grpSp>
      <p:sp>
        <p:nvSpPr>
          <p:cNvPr id="178" name="モチベーション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モチベーション</a:t>
            </a:r>
          </a:p>
        </p:txBody>
      </p:sp>
      <p:grpSp>
        <p:nvGrpSpPr>
          <p:cNvPr id="186" name="グループ"/>
          <p:cNvGrpSpPr/>
          <p:nvPr/>
        </p:nvGrpSpPr>
        <p:grpSpPr>
          <a:xfrm>
            <a:off x="6502400" y="149767"/>
            <a:ext cx="6390763" cy="5081029"/>
            <a:chOff x="0" y="0"/>
            <a:chExt cx="6390762" cy="5081027"/>
          </a:xfrm>
        </p:grpSpPr>
        <p:grpSp>
          <p:nvGrpSpPr>
            <p:cNvPr id="183" name="グループ"/>
            <p:cNvGrpSpPr/>
            <p:nvPr/>
          </p:nvGrpSpPr>
          <p:grpSpPr>
            <a:xfrm>
              <a:off x="0" y="0"/>
              <a:ext cx="6390763" cy="5081028"/>
              <a:chOff x="0" y="0"/>
              <a:chExt cx="6390762" cy="5081027"/>
            </a:xfrm>
          </p:grpSpPr>
          <p:pic>
            <p:nvPicPr>
              <p:cNvPr id="179" name="IMG_0046.png" descr="IMG_0046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0" y="0"/>
                <a:ext cx="6390763" cy="508102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80" name="NASA and The Hubble Heritage Team (STSc/AURAI)"/>
              <p:cNvSpPr txBox="1"/>
              <p:nvPr/>
            </p:nvSpPr>
            <p:spPr>
              <a:xfrm>
                <a:off x="163688" y="4731139"/>
                <a:ext cx="6063387" cy="330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ヒラギノ角ゴ ProN W3"/>
                    <a:ea typeface="ヒラギノ角ゴ ProN W3"/>
                    <a:cs typeface="ヒラギノ角ゴ ProN W3"/>
                    <a:sym typeface="ヒラギノ角ゴ ProN W3"/>
                  </a:defRPr>
                </a:lvl1pPr>
              </a:lstStyle>
              <a:p>
                <a:pPr/>
                <a:r>
                  <a:t>NASA and The Hubble Heritage Team (STSc/AURAI)</a:t>
                </a:r>
              </a:p>
            </p:txBody>
          </p:sp>
          <p:sp>
            <p:nvSpPr>
              <p:cNvPr id="181" name="jet structure"/>
              <p:cNvSpPr txBox="1"/>
              <p:nvPr/>
            </p:nvSpPr>
            <p:spPr>
              <a:xfrm rot="18694286">
                <a:off x="981230" y="1612524"/>
                <a:ext cx="2931110" cy="5588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solidFill>
                      <a:srgbClr val="FF2600"/>
                    </a:solidFill>
                    <a:latin typeface="ヒラギノ角ゴ ProN W3"/>
                    <a:ea typeface="ヒラギノ角ゴ ProN W3"/>
                    <a:cs typeface="ヒラギノ角ゴ ProN W3"/>
                    <a:sym typeface="ヒラギノ角ゴ ProN W3"/>
                  </a:defRPr>
                </a:lvl1pPr>
              </a:lstStyle>
              <a:p>
                <a:pPr/>
                <a:r>
                  <a:t>jet structure</a:t>
                </a:r>
              </a:p>
            </p:txBody>
          </p:sp>
          <p:sp>
            <p:nvSpPr>
              <p:cNvPr id="182" name="M87銀河"/>
              <p:cNvSpPr txBox="1"/>
              <p:nvPr/>
            </p:nvSpPr>
            <p:spPr>
              <a:xfrm>
                <a:off x="2794" y="154283"/>
                <a:ext cx="2110233" cy="800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4000">
                    <a:solidFill>
                      <a:srgbClr val="FFFFFF"/>
                    </a:solidFill>
                    <a:latin typeface="Avenir Light"/>
                    <a:ea typeface="Avenir Light"/>
                    <a:cs typeface="Avenir Light"/>
                    <a:sym typeface="Avenir Light"/>
                  </a:defRPr>
                </a:lvl1pPr>
              </a:lstStyle>
              <a:p>
                <a:pPr/>
                <a:r>
                  <a:t>M87銀河</a:t>
                </a:r>
              </a:p>
            </p:txBody>
          </p:sp>
        </p:grpSp>
        <p:sp>
          <p:nvSpPr>
            <p:cNvPr id="184" name="線"/>
            <p:cNvSpPr/>
            <p:nvPr/>
          </p:nvSpPr>
          <p:spPr>
            <a:xfrm>
              <a:off x="1348831" y="3990112"/>
              <a:ext cx="3452605" cy="1078803"/>
            </a:xfrm>
            <a:prstGeom prst="line">
              <a:avLst/>
            </a:prstGeom>
            <a:noFill/>
            <a:ln w="25400" cap="flat">
              <a:solidFill>
                <a:srgbClr val="DCDEE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185" name="線"/>
            <p:cNvSpPr/>
            <p:nvPr/>
          </p:nvSpPr>
          <p:spPr>
            <a:xfrm flipH="1">
              <a:off x="908848" y="4154603"/>
              <a:ext cx="153718" cy="913734"/>
            </a:xfrm>
            <a:prstGeom prst="line">
              <a:avLst/>
            </a:prstGeom>
            <a:noFill/>
            <a:ln w="25400" cap="flat">
              <a:solidFill>
                <a:srgbClr val="DCDEE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線形移流時間発展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線形移流時間発展</a:t>
            </a:r>
          </a:p>
        </p:txBody>
      </p:sp>
      <p:sp>
        <p:nvSpPr>
          <p:cNvPr id="189" name="初期条件：ガウシアン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初期条件：ガウシアン</a:t>
            </a:r>
          </a:p>
        </p:txBody>
      </p:sp>
      <p:pic>
        <p:nvPicPr>
          <p:cNvPr id="190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0300" y="-1"/>
            <a:ext cx="10744201" cy="7543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