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5F64-5A3D-4FB0-A53E-9436F37FE715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89EC-A890-4A9F-AA5D-62FF35964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5F64-5A3D-4FB0-A53E-9436F37FE715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89EC-A890-4A9F-AA5D-62FF35964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10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5F64-5A3D-4FB0-A53E-9436F37FE715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89EC-A890-4A9F-AA5D-62FF35964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520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5F64-5A3D-4FB0-A53E-9436F37FE715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89EC-A890-4A9F-AA5D-62FF35964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59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5F64-5A3D-4FB0-A53E-9436F37FE715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89EC-A890-4A9F-AA5D-62FF35964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32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5F64-5A3D-4FB0-A53E-9436F37FE715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89EC-A890-4A9F-AA5D-62FF35964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72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5F64-5A3D-4FB0-A53E-9436F37FE715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89EC-A890-4A9F-AA5D-62FF35964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956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5F64-5A3D-4FB0-A53E-9436F37FE715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89EC-A890-4A9F-AA5D-62FF35964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78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5F64-5A3D-4FB0-A53E-9436F37FE715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89EC-A890-4A9F-AA5D-62FF35964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33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5F64-5A3D-4FB0-A53E-9436F37FE715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89EC-A890-4A9F-AA5D-62FF35964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70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5F64-5A3D-4FB0-A53E-9436F37FE715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89EC-A890-4A9F-AA5D-62FF35964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846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35F64-5A3D-4FB0-A53E-9436F37FE715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289EC-A890-4A9F-AA5D-62FF35964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6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jpg"/><Relationship Id="rId7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6B9C73-4F29-4264-BC21-ED9D6C30E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845272"/>
            <a:ext cx="8001000" cy="2387600"/>
          </a:xfrm>
        </p:spPr>
        <p:txBody>
          <a:bodyPr>
            <a:normAutofit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次元</a:t>
            </a:r>
            <a:r>
              <a:rPr lang="en-US" altLang="ja-JP" sz="40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Vlasov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シミュレーション</a:t>
            </a:r>
            <a:b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コードのスクラッチ開発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E468BB6-787A-48BF-911F-21252806FD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324244"/>
            <a:ext cx="6858000" cy="1241822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東京大学 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M1</a:t>
            </a:r>
          </a:p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加藤拓馬</a:t>
            </a:r>
          </a:p>
        </p:txBody>
      </p:sp>
    </p:spTree>
    <p:extLst>
      <p:ext uri="{BB962C8B-B14F-4D97-AF65-F5344CB8AC3E}">
        <p14:creationId xmlns:p14="http://schemas.microsoft.com/office/powerpoint/2010/main" val="67397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A789C-FAC5-4629-90C6-140CBC4CE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本演習で行ったこと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CD129D-1D34-4EFE-9131-B517E3258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次元</a:t>
            </a:r>
            <a:r>
              <a:rPr kumimoji="1" lang="en-US" altLang="ja-JP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Vlasov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-Poisson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シミュレーションコードのスクラッチ開発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非線形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Landau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減衰と線形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Landau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減衰の問題でこのコードをテスト</a:t>
            </a:r>
          </a:p>
        </p:txBody>
      </p:sp>
    </p:spTree>
    <p:extLst>
      <p:ext uri="{BB962C8B-B14F-4D97-AF65-F5344CB8AC3E}">
        <p14:creationId xmlns:p14="http://schemas.microsoft.com/office/powerpoint/2010/main" val="418245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FEBD5E-7734-4E7E-B611-5795E89C5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研究背景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9AC8B0-328C-42B1-8417-AA81A71D0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私の研究対象は無衝突衝撃波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無衝突衝撃波の遷移層では、運動論的な現象が数多く発生している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</a:p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Vlasov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シミュレーションはこういった現象を理解するための強力な方法であるはず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4968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C7151-7E9B-4BEA-AC5E-EEE00E424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次元</a:t>
            </a:r>
            <a:r>
              <a:rPr lang="en-US" altLang="ja-JP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Vlasov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シミュレーション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3C9203F-0977-4B08-968C-BAF8FF1783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8349095" cy="4351338"/>
              </a:xfrm>
            </p:spPr>
            <p:txBody>
              <a:bodyPr/>
              <a:lstStyle/>
              <a:p>
                <a:r>
                  <a:rPr kumimoji="1" lang="ja-JP" altLang="en-US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解く方程式</a:t>
                </a:r>
                <a:r>
                  <a:rPr kumimoji="1" lang="en-US" altLang="ja-JP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:</a:t>
                </a:r>
                <a:r>
                  <a:rPr kumimoji="1" lang="en-US" altLang="ja-JP" dirty="0" err="1">
                    <a:latin typeface="Segoe UI" panose="020B0502040204020203" pitchFamily="34" charset="0"/>
                    <a:ea typeface="ＭＳ ゴシック" panose="020B0609070205080204" pitchFamily="49" charset="-128"/>
                    <a:cs typeface="Segoe UI" panose="020B0502040204020203" pitchFamily="34" charset="0"/>
                  </a:rPr>
                  <a:t>Vlasov</a:t>
                </a:r>
                <a:r>
                  <a:rPr kumimoji="1" lang="en-US" altLang="ja-JP" dirty="0">
                    <a:latin typeface="Segoe UI" panose="020B0502040204020203" pitchFamily="34" charset="0"/>
                    <a:ea typeface="ＭＳ ゴシック" panose="020B0609070205080204" pitchFamily="49" charset="-128"/>
                    <a:cs typeface="Segoe UI" panose="020B0502040204020203" pitchFamily="34" charset="0"/>
                  </a:rPr>
                  <a:t>-Poisson</a:t>
                </a:r>
                <a:r>
                  <a:rPr kumimoji="1" lang="ja-JP" altLang="en-US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方程式</a:t>
                </a:r>
                <a:endParaRPr kumimoji="1" lang="en-US" altLang="ja-JP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marL="0" indent="0">
                  <a:buNone/>
                </a:pPr>
                <a:endParaRPr lang="en-US" altLang="ja-JP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𝜕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𝑓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𝜕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𝑡</m:t>
                        </m:r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+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𝑥</m:t>
                        </m:r>
                      </m:sub>
                    </m:sSub>
                    <m:f>
                      <m:f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𝜕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𝑓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𝜕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𝑥</m:t>
                        </m:r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−</m:t>
                    </m:r>
                    <m:f>
                      <m:f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𝜕𝜓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𝜕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𝑥</m:t>
                        </m:r>
                      </m:den>
                    </m:f>
                    <m:f>
                      <m:f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𝜕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𝑓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𝜕</m:t>
                        </m:r>
                        <m:sSub>
                          <m:sSub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=0</m:t>
                    </m:r>
                  </m:oMath>
                </a14:m>
                <a:r>
                  <a:rPr lang="en-US" altLang="ja-JP" b="0" dirty="0">
                    <a:latin typeface="Cambria Math" panose="02040503050406030204" pitchFamily="18" charset="0"/>
                    <a:ea typeface="ＭＳ ゴシック" panose="020B0609070205080204" pitchFamily="49" charset="-128"/>
                  </a:rPr>
                  <a:t> (</a:t>
                </a:r>
                <a:r>
                  <a:rPr lang="en-US" altLang="ja-JP" b="0" dirty="0" err="1">
                    <a:latin typeface="Segoe UI" panose="020B0502040204020203" pitchFamily="34" charset="0"/>
                    <a:ea typeface="ＭＳ ゴシック" panose="020B0609070205080204" pitchFamily="49" charset="-128"/>
                    <a:cs typeface="Segoe UI" panose="020B0502040204020203" pitchFamily="34" charset="0"/>
                  </a:rPr>
                  <a:t>Vlasov</a:t>
                </a:r>
                <a:r>
                  <a:rPr lang="ja-JP" altLang="en-US" b="0" dirty="0">
                    <a:latin typeface="Cambria Math" panose="02040503050406030204" pitchFamily="18" charset="0"/>
                    <a:ea typeface="ＭＳ ゴシック" panose="020B0609070205080204" pitchFamily="49" charset="-128"/>
                  </a:rPr>
                  <a:t>方程式</a:t>
                </a:r>
                <a:r>
                  <a:rPr lang="en-US" altLang="ja-JP" b="0" dirty="0">
                    <a:latin typeface="Cambria Math" panose="02040503050406030204" pitchFamily="18" charset="0"/>
                    <a:ea typeface="ＭＳ ゴシック" panose="020B0609070205080204" pitchFamily="49" charset="-128"/>
                  </a:rPr>
                  <a:t>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b="0" i="0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Δ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𝜓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=1−</m:t>
                    </m:r>
                    <m:nary>
                      <m:nary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naryPr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−∞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∞</m:t>
                        </m:r>
                      </m:sup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𝑓𝑑</m:t>
                        </m:r>
                        <m:sSub>
                          <m:sSub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𝑥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altLang="ja-JP" b="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(</a:t>
                </a:r>
                <a:r>
                  <a:rPr lang="en-US" altLang="ja-JP" b="0" dirty="0">
                    <a:latin typeface="Segoe UI" panose="020B0502040204020203" pitchFamily="34" charset="0"/>
                    <a:ea typeface="ＭＳ ゴシック" panose="020B0609070205080204" pitchFamily="49" charset="-128"/>
                    <a:cs typeface="Segoe UI" panose="020B0502040204020203" pitchFamily="34" charset="0"/>
                  </a:rPr>
                  <a:t>Poisson</a:t>
                </a:r>
                <a:r>
                  <a:rPr lang="ja-JP" altLang="en-US" b="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方程式</a:t>
                </a:r>
                <a:r>
                  <a:rPr lang="en-US" altLang="ja-JP" b="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</a:t>
                </a:r>
              </a:p>
              <a:p>
                <a:pPr marL="0" indent="0" algn="ctr">
                  <a:buNone/>
                </a:pPr>
                <a:endParaRPr lang="en-US" altLang="ja-JP" b="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altLang="ja-JP" b="0" dirty="0" err="1">
                    <a:latin typeface="Segoe UI" panose="020B0502040204020203" pitchFamily="34" charset="0"/>
                    <a:ea typeface="ＭＳ ゴシック" panose="020B0609070205080204" pitchFamily="49" charset="-128"/>
                    <a:cs typeface="Segoe UI" panose="020B0502040204020203" pitchFamily="34" charset="0"/>
                  </a:rPr>
                  <a:t>Vlasov</a:t>
                </a:r>
                <a:r>
                  <a:rPr lang="ja-JP" altLang="en-US" b="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方程式は</a:t>
                </a:r>
                <a:r>
                  <a:rPr lang="en-US" altLang="ja-JP" b="0" dirty="0">
                    <a:latin typeface="Segoe UI" panose="020B0502040204020203" pitchFamily="34" charset="0"/>
                    <a:ea typeface="ＭＳ ゴシック" panose="020B0609070205080204" pitchFamily="49" charset="-128"/>
                    <a:cs typeface="Segoe UI" panose="020B0502040204020203" pitchFamily="34" charset="0"/>
                  </a:rPr>
                  <a:t>SL-MP5</a:t>
                </a:r>
                <a:r>
                  <a:rPr lang="ja-JP" altLang="en-US" b="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スキームを用</a:t>
                </a:r>
                <a:r>
                  <a:rPr lang="ja-JP" altLang="en-US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いて</a:t>
                </a:r>
                <a:r>
                  <a:rPr lang="en-US" altLang="ja-JP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</a:t>
                </a:r>
                <a:r>
                  <a:rPr lang="en-US" altLang="ja-JP" b="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Poisson</a:t>
                </a:r>
                <a:r>
                  <a:rPr lang="ja-JP" altLang="en-US" b="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方程式は</a:t>
                </a:r>
                <a:r>
                  <a:rPr lang="en-US" altLang="ja-JP" b="0" dirty="0">
                    <a:latin typeface="Segoe UI" panose="020B0502040204020203" pitchFamily="34" charset="0"/>
                    <a:ea typeface="ＭＳ ゴシック" panose="020B0609070205080204" pitchFamily="49" charset="-128"/>
                    <a:cs typeface="Segoe UI" panose="020B0502040204020203" pitchFamily="34" charset="0"/>
                  </a:rPr>
                  <a:t>Fourier</a:t>
                </a:r>
                <a:r>
                  <a:rPr lang="ja-JP" altLang="en-US" b="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変換を用いて</a:t>
                </a:r>
                <a:r>
                  <a:rPr lang="ja-JP" altLang="en-US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空間</a:t>
                </a:r>
                <a:r>
                  <a:rPr lang="en-US" altLang="ja-JP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6</a:t>
                </a:r>
                <a:r>
                  <a:rPr lang="ja-JP" altLang="en-US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次精度で解くスキームを作成した</a:t>
                </a:r>
                <a:r>
                  <a:rPr lang="en-US" altLang="ja-JP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.</a:t>
                </a:r>
                <a:endParaRPr lang="en-US" altLang="ja-JP" b="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marL="0" indent="0">
                  <a:buNone/>
                </a:pPr>
                <a:endParaRPr lang="en-US" altLang="ja-JP" b="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marL="0" indent="0">
                  <a:buNone/>
                </a:pPr>
                <a:endParaRPr lang="en-US" altLang="ja-JP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marL="0" indent="0">
                  <a:buNone/>
                </a:pPr>
                <a:endParaRPr kumimoji="1" lang="ja-JP" altLang="en-US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3C9203F-0977-4B08-968C-BAF8FF1783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8349095" cy="4351338"/>
              </a:xfrm>
              <a:blipFill>
                <a:blip r:embed="rId2"/>
                <a:stretch>
                  <a:fillRect l="-1314" t="-2801" r="-876" b="-18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1323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ED769D-666E-402C-8DB2-88E10558C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非線形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Landau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減衰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E2AF5186-A9EF-48E9-9BBC-7F5D70A51A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2125266"/>
                <a:ext cx="7886700" cy="3125716"/>
              </a:xfrm>
            </p:spPr>
            <p:txBody>
              <a:bodyPr/>
              <a:lstStyle/>
              <a:p>
                <a:endParaRPr kumimoji="1" lang="en-US" altLang="ja-JP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</m:den>
                    </m:f>
                    <m:r>
                      <m:rPr>
                        <m:lit/>
                      </m:rPr>
                      <a:rPr kumimoji="1"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func>
                      <m:func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  <m:sup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m:rPr>
                            <m:lit/>
                          </m:r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Acos</m:t>
                            </m:r>
                          </m:fName>
                          <m:e>
                            <m:d>
                              <m:dPr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𝑘𝑥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kumimoji="1" lang="en-US" altLang="ja-JP" b="0" i="1" dirty="0">
                  <a:latin typeface="Cambria Math" panose="02040503050406030204" pitchFamily="18" charset="0"/>
                </a:endParaRPr>
              </a:p>
              <a:p>
                <a:endParaRPr kumimoji="1" lang="en-US" altLang="ja-JP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=0.5,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kumimoji="1" lang="ja-JP" altLang="en-US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としてこの問題を解いた</a:t>
                </a:r>
                <a:r>
                  <a:rPr kumimoji="1" lang="en-US" altLang="ja-JP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.</a:t>
                </a:r>
                <a:endParaRPr kumimoji="1" lang="ja-JP" altLang="en-US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E2AF5186-A9EF-48E9-9BBC-7F5D70A51A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2125266"/>
                <a:ext cx="7886700" cy="312571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628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B6E4D4-8290-45C0-B015-CCE8BF975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計算結果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2176518D-B43C-472C-B6AF-9E05158A91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455" y="1690689"/>
            <a:ext cx="2244000" cy="198000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BAB54BC-8BBB-4A9A-8BB9-D2D1605B68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634" y="4285307"/>
            <a:ext cx="2248125" cy="19800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DEECAAE5-913C-4B1F-964A-98A410C021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777" y="4313081"/>
            <a:ext cx="2259840" cy="19800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EB12855B-CDEF-4DEC-A968-E538832F1B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0" y="1711506"/>
            <a:ext cx="2301074" cy="19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AFFE6CE-14A5-48DB-BBD4-3EE39653463D}"/>
                  </a:ext>
                </a:extLst>
              </p:cNvPr>
              <p:cNvSpPr txBox="1"/>
              <p:nvPr/>
            </p:nvSpPr>
            <p:spPr>
              <a:xfrm>
                <a:off x="1620000" y="3745311"/>
                <a:ext cx="2093394" cy="423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𝑡</m:t>
                    </m:r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=10</m:t>
                    </m:r>
                    <m:sSub>
                      <m:sSubPr>
                        <m:ctrlP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𝜔</m:t>
                        </m:r>
                      </m:e>
                      <m:sub>
                        <m: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𝑝𝑒</m:t>
                        </m:r>
                      </m:sub>
                    </m:sSub>
                  </m:oMath>
                </a14:m>
                <a:r>
                  <a:rPr kumimoji="1"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の場合</a:t>
                </a: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AFFE6CE-14A5-48DB-BBD4-3EE396534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0000" y="3745311"/>
                <a:ext cx="2093394" cy="423770"/>
              </a:xfrm>
              <a:prstGeom prst="rect">
                <a:avLst/>
              </a:prstGeom>
              <a:blipFill>
                <a:blip r:embed="rId6"/>
                <a:stretch>
                  <a:fillRect t="-11429" r="-2041" b="-14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D4F4C21-760D-4D3D-9590-E1FABFB38475}"/>
                  </a:ext>
                </a:extLst>
              </p:cNvPr>
              <p:cNvSpPr txBox="1"/>
              <p:nvPr/>
            </p:nvSpPr>
            <p:spPr>
              <a:xfrm>
                <a:off x="4860000" y="3780000"/>
                <a:ext cx="2093394" cy="423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𝑡</m:t>
                    </m:r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=20</m:t>
                    </m:r>
                    <m:sSub>
                      <m:sSubPr>
                        <m:ctrlP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𝜔</m:t>
                        </m:r>
                      </m:e>
                      <m:sub>
                        <m: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𝑝𝑒</m:t>
                        </m:r>
                      </m:sub>
                    </m:sSub>
                  </m:oMath>
                </a14:m>
                <a:r>
                  <a:rPr kumimoji="1"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の場合</a:t>
                </a: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D4F4C21-760D-4D3D-9590-E1FABFB38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00" y="3780000"/>
                <a:ext cx="2093394" cy="423770"/>
              </a:xfrm>
              <a:prstGeom prst="rect">
                <a:avLst/>
              </a:prstGeom>
              <a:blipFill>
                <a:blip r:embed="rId7"/>
                <a:stretch>
                  <a:fillRect t="-11429" r="-2035" b="-14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5D94BF9-744E-46A3-8377-306EC75E59A5}"/>
                  </a:ext>
                </a:extLst>
              </p:cNvPr>
              <p:cNvSpPr txBox="1"/>
              <p:nvPr/>
            </p:nvSpPr>
            <p:spPr>
              <a:xfrm>
                <a:off x="1620000" y="6318374"/>
                <a:ext cx="2093394" cy="423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𝑡</m:t>
                    </m:r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=40</m:t>
                    </m:r>
                    <m:sSub>
                      <m:sSubPr>
                        <m:ctrlP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𝜔</m:t>
                        </m:r>
                      </m:e>
                      <m:sub>
                        <m: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𝑝𝑒</m:t>
                        </m:r>
                      </m:sub>
                    </m:sSub>
                  </m:oMath>
                </a14:m>
                <a:r>
                  <a:rPr kumimoji="1"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の場合</a:t>
                </a: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5D94BF9-744E-46A3-8377-306EC75E5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0000" y="6318374"/>
                <a:ext cx="2093394" cy="423770"/>
              </a:xfrm>
              <a:prstGeom prst="rect">
                <a:avLst/>
              </a:prstGeom>
              <a:blipFill>
                <a:blip r:embed="rId8"/>
                <a:stretch>
                  <a:fillRect t="-11429" r="-2041" b="-14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9C003CE-DAFB-4B47-AF14-641040670AFC}"/>
                  </a:ext>
                </a:extLst>
              </p:cNvPr>
              <p:cNvSpPr txBox="1"/>
              <p:nvPr/>
            </p:nvSpPr>
            <p:spPr>
              <a:xfrm>
                <a:off x="4860000" y="6256691"/>
                <a:ext cx="2093394" cy="423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𝑡</m:t>
                    </m:r>
                    <m:r>
                      <a:rPr kumimoji="1" lang="en-US" altLang="ja-JP" sz="20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=50</m:t>
                    </m:r>
                    <m:sSub>
                      <m:sSubPr>
                        <m:ctrlP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𝜔</m:t>
                        </m:r>
                      </m:e>
                      <m:sub>
                        <m:r>
                          <a:rPr kumimoji="1" lang="en-US" altLang="ja-JP" sz="20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𝑝𝑒</m:t>
                        </m:r>
                      </m:sub>
                    </m:sSub>
                  </m:oMath>
                </a14:m>
                <a:r>
                  <a:rPr kumimoji="1" lang="ja-JP" altLang="en-US" sz="2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の場合</a:t>
                </a: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9C003CE-DAFB-4B47-AF14-641040670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00" y="6256691"/>
                <a:ext cx="2093394" cy="423770"/>
              </a:xfrm>
              <a:prstGeom prst="rect">
                <a:avLst/>
              </a:prstGeom>
              <a:blipFill>
                <a:blip r:embed="rId9"/>
                <a:stretch>
                  <a:fillRect t="-11429" r="-2035" b="-14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9258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81DD6A-8162-4D5D-859E-EA56FE6CC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線形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Landau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減衰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BA1A32-E383-4C53-859F-A6DF5CAB3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58302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A=0.01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として同じ問題を計算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1947DBD-9EF4-4EC9-AFD2-C0A37F0457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049" y="2692627"/>
            <a:ext cx="4669970" cy="350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967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</TotalTime>
  <Words>197</Words>
  <Application>Microsoft Office PowerPoint</Application>
  <PresentationFormat>画面に合わせる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Cambria Math</vt:lpstr>
      <vt:lpstr>Segoe UI</vt:lpstr>
      <vt:lpstr>Office テーマ</vt:lpstr>
      <vt:lpstr>1次元Vlasovシミュレーション コードのスクラッチ開発</vt:lpstr>
      <vt:lpstr>本演習で行ったこと</vt:lpstr>
      <vt:lpstr>研究背景</vt:lpstr>
      <vt:lpstr>1次元Vlasovシミュレーション</vt:lpstr>
      <vt:lpstr>非線形Landau減衰</vt:lpstr>
      <vt:lpstr>計算結果</vt:lpstr>
      <vt:lpstr>線形Landau減衰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1次元Vlasovシミュレーションコードのスクラッチ開発</dc:title>
  <dc:creator>Takuma Kato</dc:creator>
  <cp:lastModifiedBy>Takuma Kato</cp:lastModifiedBy>
  <cp:revision>11</cp:revision>
  <dcterms:created xsi:type="dcterms:W3CDTF">2017-08-25T00:46:41Z</dcterms:created>
  <dcterms:modified xsi:type="dcterms:W3CDTF">2017-08-25T04:43:01Z</dcterms:modified>
</cp:coreProperties>
</file>