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3" r:id="rId4"/>
    <p:sldId id="262" r:id="rId5"/>
    <p:sldId id="264" r:id="rId6"/>
    <p:sldId id="258" r:id="rId7"/>
    <p:sldId id="259" r:id="rId8"/>
  </p:sldIdLst>
  <p:sldSz cx="9906000" cy="6858000" type="A4"/>
  <p:notesSz cx="6742113" cy="9875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15" autoAdjust="0"/>
  </p:normalViewPr>
  <p:slideViewPr>
    <p:cSldViewPr snapToGrid="0">
      <p:cViewPr varScale="1">
        <p:scale>
          <a:sx n="60" d="100"/>
          <a:sy n="60" d="100"/>
        </p:scale>
        <p:origin x="15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1582" cy="495507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r">
              <a:defRPr sz="1200"/>
            </a:lvl1pPr>
          </a:lstStyle>
          <a:p>
            <a:fld id="{B3A2E23A-B6CC-4041-B8DF-7689FB1EFFA7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380333"/>
            <a:ext cx="2921582" cy="49550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>
              <a:defRPr sz="1200"/>
            </a:lvl1pPr>
          </a:lstStyle>
          <a:p>
            <a:fld id="{AEC4B974-A001-468A-BA27-8D4A594336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980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1582" cy="495507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r">
              <a:defRPr sz="1200"/>
            </a:lvl1pPr>
          </a:lstStyle>
          <a:p>
            <a:fld id="{B9083D9F-AD8F-4C30-8B7A-3455A18C12DD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1235075"/>
            <a:ext cx="48117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1" tIns="45425" rIns="90851" bIns="4542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2748"/>
            <a:ext cx="5393690" cy="3888611"/>
          </a:xfrm>
          <a:prstGeom prst="rect">
            <a:avLst/>
          </a:prstGeom>
        </p:spPr>
        <p:txBody>
          <a:bodyPr vert="horz" lIns="90851" tIns="45425" rIns="90851" bIns="4542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80333"/>
            <a:ext cx="2921582" cy="49550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>
              <a:defRPr sz="1200"/>
            </a:lvl1pPr>
          </a:lstStyle>
          <a:p>
            <a:fld id="{C33AD9E1-5A92-4272-AC49-CEC28FA28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35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Mr. Chairman.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I’ll be talking about pulsating proton aurora and spiky CNA associated with Pc1 waves at sub-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auroral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latitude.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AD9E1-5A92-4272-AC49-CEC28FA28D8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07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EMIC waves cause pitch angle scattering of high-energy ions via wave-particle interaction.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precipitating particles cause pulsating proton aurora.	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understand the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magnetospheric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dynamics, we are studying pulsating proton aurora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we refer to pulsating proton aurora as PPA.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AD9E1-5A92-4272-AC49-CEC28FA28D8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98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EMIC waves cause pitch angle scattering of high-energy ions via wave-particle interaction.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precipitating particles cause pulsating proton aurora.	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understand the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magnetospheric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dynamics, we are studying pulsating proton aurora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we refer to pulsating proton aurora as PPA.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AD9E1-5A92-4272-AC49-CEC28FA28D8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51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EMIC waves cause pitch angle scattering of high-energy ions via wave-particle interaction.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precipitating particles cause pulsating proton aurora.	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understand the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magnetospheric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dynamics, we are studying pulsating proton aurora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we refer to pulsating proton aurora as PPA.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AD9E1-5A92-4272-AC49-CEC28FA28D8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284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EMIC waves cause pitch angle scattering of high-energy ions via wave-particle interaction.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precipitating particles cause pulsating proton aurora.	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understand the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magnetospheric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dynamics, we are studying pulsating proton aurora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we refer to pulsating proton aurora as PPA.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AD9E1-5A92-4272-AC49-CEC28FA28D8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91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EMIC waves cause pitch angle scattering of high-energy ions via wave-particle interaction.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precipitating particles cause pulsating proton aurora.	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understand the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magnetospheric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dynamics, we are studying pulsating proton aurora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we refer to pulsating proton aurora as PPA.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AD9E1-5A92-4272-AC49-CEC28FA28D8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91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EMIC waves cause pitch angle scattering of high-energy ions via wave-particle interaction.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precipitating particles cause pulsating proton aurora.	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understand the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magnetospheric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dynamics, we are studying pulsating proton aurora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we refer to pulsating proton aurora as PPA.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AD9E1-5A92-4272-AC49-CEC28FA28D8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47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FA4E-8BDD-48DA-9F7F-FB678964CE5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0EA1-918F-474D-A975-A9567EE34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68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FA4E-8BDD-48DA-9F7F-FB678964CE5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0EA1-918F-474D-A975-A9567EE34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47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FA4E-8BDD-48DA-9F7F-FB678964CE5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0EA1-918F-474D-A975-A9567EE34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57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FA4E-8BDD-48DA-9F7F-FB678964CE5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0EA1-918F-474D-A975-A9567EE34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50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FA4E-8BDD-48DA-9F7F-FB678964CE5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0EA1-918F-474D-A975-A9567EE34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13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FA4E-8BDD-48DA-9F7F-FB678964CE5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0EA1-918F-474D-A975-A9567EE34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70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FA4E-8BDD-48DA-9F7F-FB678964CE5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0EA1-918F-474D-A975-A9567EE34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92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FA4E-8BDD-48DA-9F7F-FB678964CE5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0EA1-918F-474D-A975-A9567EE34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68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FA4E-8BDD-48DA-9F7F-FB678964CE5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0EA1-918F-474D-A975-A9567EE34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4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FA4E-8BDD-48DA-9F7F-FB678964CE5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0EA1-918F-474D-A975-A9567EE34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16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FA4E-8BDD-48DA-9F7F-FB678964CE5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0EA1-918F-474D-A975-A9567EE34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06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EFA4E-8BDD-48DA-9F7F-FB678964CE5B}" type="datetimeFigureOut">
              <a:rPr kumimoji="1" lang="ja-JP" altLang="en-US" smtClean="0"/>
              <a:t>2017/8/25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0EA1-918F-474D-A975-A9567EE34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32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0023894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385" y="1238250"/>
            <a:ext cx="9845615" cy="2271713"/>
          </a:xfrm>
        </p:spPr>
        <p:txBody>
          <a:bodyPr>
            <a:normAutofit/>
          </a:bodyPr>
          <a:lstStyle/>
          <a:p>
            <a:r>
              <a:rPr lang="ja-JP" altLang="en-US" sz="5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成果報告会</a:t>
            </a:r>
            <a:endParaRPr kumimoji="1" lang="ja-JP" altLang="en-US" sz="50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6187" y="3800475"/>
            <a:ext cx="9619533" cy="28763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b="1" u="sng" dirty="0" smtClean="0">
                <a:solidFill>
                  <a:schemeClr val="bg1"/>
                </a:solidFill>
                <a:latin typeface="Century" panose="02040604050505020304" pitchFamily="18" charset="0"/>
              </a:rPr>
              <a:t>井上　智寛</a:t>
            </a:r>
            <a:endParaRPr lang="en-US" altLang="ja-JP" b="1" u="sng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>
              <a:lnSpc>
                <a:spcPct val="110000"/>
              </a:lnSpc>
            </a:pPr>
            <a:r>
              <a:rPr lang="ja-JP" alt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金沢大学 大学院 </a:t>
            </a:r>
            <a:r>
              <a:rPr lang="en-US" altLang="ja-JP" dirty="0" smtClean="0">
                <a:solidFill>
                  <a:schemeClr val="bg1"/>
                </a:solidFill>
                <a:latin typeface="Century" panose="02040604050505020304" pitchFamily="18" charset="0"/>
              </a:rPr>
              <a:t>M2</a:t>
            </a:r>
            <a:r>
              <a:rPr lang="ja-JP" alt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Century" panose="02040604050505020304" pitchFamily="18" charset="0"/>
              </a:rPr>
              <a:t>電子</a:t>
            </a:r>
            <a:r>
              <a:rPr lang="ja-JP" alt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情報科学専攻</a:t>
            </a:r>
            <a:endParaRPr lang="en-US" altLang="ja-JP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>
              <a:lnSpc>
                <a:spcPct val="110000"/>
              </a:lnSpc>
            </a:pPr>
            <a:r>
              <a:rPr lang="ja-JP" alt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電波情報工学研究室</a:t>
            </a:r>
            <a:endParaRPr lang="en-US" altLang="ja-JP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827"/>
            <a:ext cx="8543925" cy="1325563"/>
          </a:xfrm>
        </p:spPr>
        <p:txBody>
          <a:bodyPr/>
          <a:lstStyle/>
          <a:p>
            <a:r>
              <a:rPr lang="ja-JP" altLang="en-US" dirty="0" smtClean="0">
                <a:latin typeface="Century" panose="02040604050505020304" pitchFamily="18" charset="0"/>
              </a:rPr>
              <a:t>研究</a:t>
            </a:r>
            <a:r>
              <a:rPr lang="ja-JP" altLang="en-US" dirty="0">
                <a:latin typeface="Century" panose="02040604050505020304" pitchFamily="18" charset="0"/>
              </a:rPr>
              <a:t>内容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81038" y="975610"/>
            <a:ext cx="8543925" cy="2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グループ化 25"/>
          <p:cNvGrpSpPr/>
          <p:nvPr/>
        </p:nvGrpSpPr>
        <p:grpSpPr>
          <a:xfrm>
            <a:off x="89034" y="1516303"/>
            <a:ext cx="5392865" cy="3332282"/>
            <a:chOff x="163162" y="1072378"/>
            <a:chExt cx="5392865" cy="3332282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163162" y="1072378"/>
              <a:ext cx="5392865" cy="3332282"/>
              <a:chOff x="325087" y="1167628"/>
              <a:chExt cx="5392865" cy="3332282"/>
            </a:xfrm>
          </p:grpSpPr>
          <p:grpSp>
            <p:nvGrpSpPr>
              <p:cNvPr id="29" name="グループ化 28"/>
              <p:cNvGrpSpPr/>
              <p:nvPr/>
            </p:nvGrpSpPr>
            <p:grpSpPr>
              <a:xfrm>
                <a:off x="325087" y="1204565"/>
                <a:ext cx="5392865" cy="3295345"/>
                <a:chOff x="506062" y="1452215"/>
                <a:chExt cx="5392865" cy="3295345"/>
              </a:xfrm>
            </p:grpSpPr>
            <p:pic>
              <p:nvPicPr>
                <p:cNvPr id="32" name="図 3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55" t="24527" r="19403" b="23936"/>
                <a:stretch/>
              </p:blipFill>
              <p:spPr>
                <a:xfrm>
                  <a:off x="506062" y="1452215"/>
                  <a:ext cx="4555331" cy="3295345"/>
                </a:xfrm>
                <a:prstGeom prst="rect">
                  <a:avLst/>
                </a:prstGeom>
              </p:spPr>
            </p:pic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1358934" y="3865416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dirty="0"/>
                    <a:t>南</a:t>
                  </a:r>
                  <a:endParaRPr kumimoji="1" lang="ja-JP" altLang="en-US" dirty="0"/>
                </a:p>
              </p:txBody>
            </p:sp>
            <p:sp>
              <p:nvSpPr>
                <p:cNvPr id="34" name="円/楕円 33"/>
                <p:cNvSpPr/>
                <p:nvPr/>
              </p:nvSpPr>
              <p:spPr>
                <a:xfrm>
                  <a:off x="3982119" y="2904992"/>
                  <a:ext cx="154004" cy="134754"/>
                </a:xfrm>
                <a:prstGeom prst="ellipse">
                  <a:avLst/>
                </a:prstGeom>
                <a:solidFill>
                  <a:srgbClr val="0000FF"/>
                </a:solidFill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円/楕円 34"/>
                <p:cNvSpPr/>
                <p:nvPr/>
              </p:nvSpPr>
              <p:spPr>
                <a:xfrm>
                  <a:off x="3958581" y="3086270"/>
                  <a:ext cx="154004" cy="134754"/>
                </a:xfrm>
                <a:prstGeom prst="ellipse">
                  <a:avLst/>
                </a:prstGeom>
                <a:solidFill>
                  <a:srgbClr val="0000FF"/>
                </a:solidFill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円/楕円 35"/>
                <p:cNvSpPr/>
                <p:nvPr/>
              </p:nvSpPr>
              <p:spPr>
                <a:xfrm>
                  <a:off x="4136123" y="3018893"/>
                  <a:ext cx="154004" cy="134754"/>
                </a:xfrm>
                <a:prstGeom prst="ellipse">
                  <a:avLst/>
                </a:prstGeom>
                <a:solidFill>
                  <a:srgbClr val="0000FF"/>
                </a:solidFill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フリーフォーム 36"/>
                <p:cNvSpPr/>
                <p:nvPr/>
              </p:nvSpPr>
              <p:spPr>
                <a:xfrm>
                  <a:off x="4986739" y="2918545"/>
                  <a:ext cx="346969" cy="302479"/>
                </a:xfrm>
                <a:custGeom>
                  <a:avLst/>
                  <a:gdLst>
                    <a:gd name="connsiteX0" fmla="*/ 0 w 346969"/>
                    <a:gd name="connsiteY0" fmla="*/ 71473 h 302479"/>
                    <a:gd name="connsiteX1" fmla="*/ 269507 w 346969"/>
                    <a:gd name="connsiteY1" fmla="*/ 4096 h 302479"/>
                    <a:gd name="connsiteX2" fmla="*/ 154004 w 346969"/>
                    <a:gd name="connsiteY2" fmla="*/ 177351 h 302479"/>
                    <a:gd name="connsiteX3" fmla="*/ 346509 w 346969"/>
                    <a:gd name="connsiteY3" fmla="*/ 138850 h 302479"/>
                    <a:gd name="connsiteX4" fmla="*/ 211755 w 346969"/>
                    <a:gd name="connsiteY4" fmla="*/ 302479 h 302479"/>
                    <a:gd name="connsiteX5" fmla="*/ 211755 w 346969"/>
                    <a:gd name="connsiteY5" fmla="*/ 302479 h 3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6969" h="302479">
                      <a:moveTo>
                        <a:pt x="0" y="71473"/>
                      </a:moveTo>
                      <a:cubicBezTo>
                        <a:pt x="121920" y="28961"/>
                        <a:pt x="243840" y="-13550"/>
                        <a:pt x="269507" y="4096"/>
                      </a:cubicBezTo>
                      <a:cubicBezTo>
                        <a:pt x="295174" y="21742"/>
                        <a:pt x="141170" y="154892"/>
                        <a:pt x="154004" y="177351"/>
                      </a:cubicBezTo>
                      <a:cubicBezTo>
                        <a:pt x="166838" y="199810"/>
                        <a:pt x="336884" y="117995"/>
                        <a:pt x="346509" y="138850"/>
                      </a:cubicBezTo>
                      <a:cubicBezTo>
                        <a:pt x="356134" y="159705"/>
                        <a:pt x="211755" y="302479"/>
                        <a:pt x="211755" y="302479"/>
                      </a:cubicBezTo>
                      <a:lnTo>
                        <a:pt x="211755" y="302479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3225146" y="3268117"/>
                  <a:ext cx="151355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200" b="1" dirty="0" smtClean="0">
                      <a:solidFill>
                        <a:srgbClr val="0000FF"/>
                      </a:solidFill>
                    </a:rPr>
                    <a:t>高エネルギー</a:t>
                  </a:r>
                  <a:r>
                    <a:rPr lang="ja-JP" altLang="en-US" sz="1200" b="1" dirty="0">
                      <a:solidFill>
                        <a:srgbClr val="0000FF"/>
                      </a:solidFill>
                    </a:rPr>
                    <a:t>イオン</a:t>
                  </a:r>
                  <a:endParaRPr kumimoji="1" lang="ja-JP" alt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856654" y="3268117"/>
                  <a:ext cx="104227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b="1" dirty="0" smtClean="0">
                      <a:solidFill>
                        <a:srgbClr val="FF0000"/>
                      </a:solidFill>
                    </a:rPr>
                    <a:t>プラズマ波動</a:t>
                  </a:r>
                  <a:endParaRPr kumimoji="1" lang="ja-JP" altLang="en-US" sz="1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0" name="左右矢印 39"/>
                <p:cNvSpPr/>
                <p:nvPr/>
              </p:nvSpPr>
              <p:spPr>
                <a:xfrm>
                  <a:off x="4448175" y="2952496"/>
                  <a:ext cx="504825" cy="184666"/>
                </a:xfrm>
                <a:prstGeom prst="leftRightArrow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円/楕円 40"/>
                <p:cNvSpPr/>
                <p:nvPr/>
              </p:nvSpPr>
              <p:spPr>
                <a:xfrm>
                  <a:off x="2457325" y="2049130"/>
                  <a:ext cx="154004" cy="134754"/>
                </a:xfrm>
                <a:prstGeom prst="ellipse">
                  <a:avLst/>
                </a:prstGeom>
                <a:solidFill>
                  <a:srgbClr val="0000FF"/>
                </a:solidFill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直線矢印コネクタ 41"/>
                <p:cNvCxnSpPr/>
                <p:nvPr/>
              </p:nvCxnSpPr>
              <p:spPr>
                <a:xfrm flipH="1">
                  <a:off x="2076450" y="2230876"/>
                  <a:ext cx="276225" cy="207524"/>
                </a:xfrm>
                <a:prstGeom prst="straightConnector1">
                  <a:avLst/>
                </a:prstGeom>
                <a:ln w="5715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フリーフォーム 42"/>
                <p:cNvSpPr/>
                <p:nvPr/>
              </p:nvSpPr>
              <p:spPr>
                <a:xfrm rot="16938104">
                  <a:off x="2171646" y="1653753"/>
                  <a:ext cx="346969" cy="302479"/>
                </a:xfrm>
                <a:custGeom>
                  <a:avLst/>
                  <a:gdLst>
                    <a:gd name="connsiteX0" fmla="*/ 0 w 346969"/>
                    <a:gd name="connsiteY0" fmla="*/ 71473 h 302479"/>
                    <a:gd name="connsiteX1" fmla="*/ 269507 w 346969"/>
                    <a:gd name="connsiteY1" fmla="*/ 4096 h 302479"/>
                    <a:gd name="connsiteX2" fmla="*/ 154004 w 346969"/>
                    <a:gd name="connsiteY2" fmla="*/ 177351 h 302479"/>
                    <a:gd name="connsiteX3" fmla="*/ 346509 w 346969"/>
                    <a:gd name="connsiteY3" fmla="*/ 138850 h 302479"/>
                    <a:gd name="connsiteX4" fmla="*/ 211755 w 346969"/>
                    <a:gd name="connsiteY4" fmla="*/ 302479 h 302479"/>
                    <a:gd name="connsiteX5" fmla="*/ 211755 w 346969"/>
                    <a:gd name="connsiteY5" fmla="*/ 302479 h 3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6969" h="302479">
                      <a:moveTo>
                        <a:pt x="0" y="71473"/>
                      </a:moveTo>
                      <a:cubicBezTo>
                        <a:pt x="121920" y="28961"/>
                        <a:pt x="243840" y="-13550"/>
                        <a:pt x="269507" y="4096"/>
                      </a:cubicBezTo>
                      <a:cubicBezTo>
                        <a:pt x="295174" y="21742"/>
                        <a:pt x="141170" y="154892"/>
                        <a:pt x="154004" y="177351"/>
                      </a:cubicBezTo>
                      <a:cubicBezTo>
                        <a:pt x="166838" y="199810"/>
                        <a:pt x="336884" y="117995"/>
                        <a:pt x="346509" y="138850"/>
                      </a:cubicBezTo>
                      <a:cubicBezTo>
                        <a:pt x="356134" y="159705"/>
                        <a:pt x="211755" y="302479"/>
                        <a:pt x="211755" y="302479"/>
                      </a:cubicBezTo>
                      <a:lnTo>
                        <a:pt x="211755" y="302479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4" name="直線矢印コネクタ 43"/>
                <p:cNvCxnSpPr/>
                <p:nvPr/>
              </p:nvCxnSpPr>
              <p:spPr>
                <a:xfrm flipH="1">
                  <a:off x="1829303" y="1986967"/>
                  <a:ext cx="247148" cy="243909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テキスト ボックス 29"/>
              <p:cNvSpPr txBox="1"/>
              <p:nvPr/>
            </p:nvSpPr>
            <p:spPr>
              <a:xfrm>
                <a:off x="2397036" y="1642787"/>
                <a:ext cx="20617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 smtClean="0">
                    <a:solidFill>
                      <a:srgbClr val="0000FF"/>
                    </a:solidFill>
                  </a:rPr>
                  <a:t>脈動プロトン</a:t>
                </a:r>
                <a:r>
                  <a:rPr kumimoji="1" lang="ja-JP" altLang="en-US" sz="1600" dirty="0" smtClean="0">
                    <a:solidFill>
                      <a:srgbClr val="0000FF"/>
                    </a:solidFill>
                  </a:rPr>
                  <a:t>オーロラ</a:t>
                </a:r>
                <a:endParaRPr kumimoji="1" lang="ja-JP" altLang="en-US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2283711" y="1167628"/>
                <a:ext cx="887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0000"/>
                    </a:solidFill>
                  </a:rPr>
                  <a:t>Pc1</a:t>
                </a:r>
                <a:r>
                  <a:rPr kumimoji="1" lang="ja-JP" altLang="en-US" sz="1600" dirty="0" smtClean="0">
                    <a:solidFill>
                      <a:srgbClr val="FF0000"/>
                    </a:solidFill>
                  </a:rPr>
                  <a:t>波動</a:t>
                </a:r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8" name="四角形吹き出し 27"/>
            <p:cNvSpPr/>
            <p:nvPr/>
          </p:nvSpPr>
          <p:spPr>
            <a:xfrm>
              <a:off x="190510" y="1128413"/>
              <a:ext cx="1447789" cy="496179"/>
            </a:xfrm>
            <a:prstGeom prst="wedgeRectCallout">
              <a:avLst>
                <a:gd name="adj1" fmla="val 42596"/>
                <a:gd name="adj2" fmla="val 134845"/>
              </a:avLst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/>
                <a:t>地上同時観測</a:t>
              </a:r>
              <a:endParaRPr kumimoji="1" lang="ja-JP" altLang="en-US" sz="1600" dirty="0"/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5530278" y="1199759"/>
            <a:ext cx="4358124" cy="1438666"/>
            <a:chOff x="5530278" y="1199759"/>
            <a:chExt cx="4358124" cy="1438666"/>
          </a:xfrm>
        </p:grpSpPr>
        <p:sp>
          <p:nvSpPr>
            <p:cNvPr id="46" name="正方形/長方形 45"/>
            <p:cNvSpPr/>
            <p:nvPr/>
          </p:nvSpPr>
          <p:spPr>
            <a:xfrm>
              <a:off x="5667374" y="1392168"/>
              <a:ext cx="4124325" cy="1246257"/>
            </a:xfrm>
            <a:prstGeom prst="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6429312" y="1482278"/>
              <a:ext cx="21082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波動粒子相互作用</a:t>
              </a:r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5667375" y="1862105"/>
              <a:ext cx="4221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0000"/>
                  </a:solidFill>
                </a:rPr>
                <a:t>プラズマ波動</a:t>
              </a:r>
              <a:r>
                <a:rPr kumimoji="1" lang="ja-JP" altLang="en-US" dirty="0" smtClean="0"/>
                <a:t>　　　　　</a:t>
              </a:r>
              <a:r>
                <a:rPr kumimoji="1" lang="ja-JP" altLang="en-US" dirty="0" smtClean="0">
                  <a:solidFill>
                    <a:srgbClr val="0000FF"/>
                  </a:solidFill>
                </a:rPr>
                <a:t>高エネルギーイオン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7758201" y="2142103"/>
              <a:ext cx="18257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( </a:t>
              </a:r>
              <a:r>
                <a:rPr kumimoji="1" lang="ja-JP" altLang="en-US" sz="1600" dirty="0" smtClean="0"/>
                <a:t>数</a:t>
              </a:r>
              <a:r>
                <a:rPr kumimoji="1" lang="en-US" altLang="ja-JP" sz="1600" dirty="0" err="1" smtClean="0"/>
                <a:t>keV</a:t>
              </a:r>
              <a:r>
                <a:rPr kumimoji="1" lang="en-US" altLang="ja-JP" sz="1600" dirty="0" smtClean="0"/>
                <a:t> ~ </a:t>
              </a:r>
              <a:r>
                <a:rPr kumimoji="1" lang="ja-JP" altLang="en-US" sz="1600" dirty="0" smtClean="0"/>
                <a:t>数十</a:t>
              </a:r>
              <a:r>
                <a:rPr kumimoji="1" lang="en-US" altLang="ja-JP" sz="1600" dirty="0" err="1" smtClean="0"/>
                <a:t>keV</a:t>
              </a:r>
              <a:r>
                <a:rPr kumimoji="1" lang="en-US" altLang="ja-JP" sz="1600" dirty="0" smtClean="0"/>
                <a:t> )</a:t>
              </a:r>
              <a:endParaRPr kumimoji="1" lang="ja-JP" altLang="en-US" sz="1600" dirty="0"/>
            </a:p>
          </p:txBody>
        </p:sp>
        <p:sp>
          <p:nvSpPr>
            <p:cNvPr id="50" name="左右矢印 49"/>
            <p:cNvSpPr/>
            <p:nvPr/>
          </p:nvSpPr>
          <p:spPr>
            <a:xfrm>
              <a:off x="7126005" y="1929700"/>
              <a:ext cx="504825" cy="184666"/>
            </a:xfrm>
            <a:prstGeom prst="leftRight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530278" y="1199759"/>
              <a:ext cx="877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磁気</a:t>
              </a:r>
              <a:r>
                <a:rPr lang="ja-JP" altLang="en-US" dirty="0"/>
                <a:t>圏</a:t>
              </a:r>
              <a:endParaRPr kumimoji="1" lang="ja-JP" altLang="en-US" dirty="0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5603990" y="3303625"/>
            <a:ext cx="4053679" cy="1438666"/>
            <a:chOff x="5544387" y="3134136"/>
            <a:chExt cx="4053679" cy="1438666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5544387" y="3134136"/>
              <a:ext cx="4053679" cy="1438666"/>
              <a:chOff x="5530278" y="1199759"/>
              <a:chExt cx="4053679" cy="1438666"/>
            </a:xfrm>
          </p:grpSpPr>
          <p:sp>
            <p:nvSpPr>
              <p:cNvPr id="56" name="正方形/長方形 55"/>
              <p:cNvSpPr/>
              <p:nvPr/>
            </p:nvSpPr>
            <p:spPr>
              <a:xfrm>
                <a:off x="5667375" y="1392168"/>
                <a:ext cx="3916582" cy="1246257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5530278" y="1199759"/>
                <a:ext cx="11079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地上観測</a:t>
                </a:r>
                <a:endParaRPr kumimoji="1" lang="ja-JP" altLang="en-US" dirty="0"/>
              </a:p>
            </p:txBody>
          </p:sp>
        </p:grpSp>
        <p:sp>
          <p:nvSpPr>
            <p:cNvPr id="54" name="テキスト ボックス 53"/>
            <p:cNvSpPr txBox="1"/>
            <p:nvPr/>
          </p:nvSpPr>
          <p:spPr>
            <a:xfrm>
              <a:off x="6098385" y="3541124"/>
              <a:ext cx="974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Pc1</a:t>
              </a:r>
              <a:r>
                <a:rPr kumimoji="1" lang="ja-JP" altLang="en-US" dirty="0" smtClean="0">
                  <a:solidFill>
                    <a:srgbClr val="FF0000"/>
                  </a:solidFill>
                </a:rPr>
                <a:t>波動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098385" y="3963194"/>
              <a:ext cx="2291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0000FF"/>
                  </a:solidFill>
                </a:rPr>
                <a:t>脈動プロトンオーロラ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58" name="下矢印 57"/>
          <p:cNvSpPr/>
          <p:nvPr/>
        </p:nvSpPr>
        <p:spPr>
          <a:xfrm>
            <a:off x="7045017" y="2804996"/>
            <a:ext cx="898554" cy="591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006474" y="299981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伝搬 ・ 降下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386623" y="256458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波動粒子相互作用</a:t>
            </a:r>
            <a:endParaRPr kumimoji="1" lang="ja-JP" altLang="en-US" dirty="0"/>
          </a:p>
        </p:txBody>
      </p:sp>
      <p:grpSp>
        <p:nvGrpSpPr>
          <p:cNvPr id="61" name="グループ化 60"/>
          <p:cNvGrpSpPr/>
          <p:nvPr/>
        </p:nvGrpSpPr>
        <p:grpSpPr>
          <a:xfrm>
            <a:off x="1104271" y="5093753"/>
            <a:ext cx="7566808" cy="1213935"/>
            <a:chOff x="1030433" y="4895484"/>
            <a:chExt cx="7566808" cy="1213935"/>
          </a:xfrm>
        </p:grpSpPr>
        <p:sp>
          <p:nvSpPr>
            <p:cNvPr id="62" name="テキスト ボックス 61"/>
            <p:cNvSpPr txBox="1"/>
            <p:nvPr/>
          </p:nvSpPr>
          <p:spPr>
            <a:xfrm>
              <a:off x="1590258" y="5278422"/>
              <a:ext cx="70069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Pc1</a:t>
              </a:r>
              <a:r>
                <a:rPr kumimoji="1" lang="ja-JP" altLang="en-US" sz="2400" dirty="0" smtClean="0"/>
                <a:t>波動と脈動プロトンオーロラを地上観測することで</a:t>
              </a:r>
              <a:endParaRPr kumimoji="1" lang="en-US" altLang="ja-JP" sz="2400" dirty="0" smtClean="0"/>
            </a:p>
            <a:p>
              <a:r>
                <a:rPr kumimoji="1" lang="ja-JP" altLang="en-US" sz="2400" dirty="0" smtClean="0">
                  <a:solidFill>
                    <a:srgbClr val="FF0000"/>
                  </a:solidFill>
                </a:rPr>
                <a:t>宇宙電磁波環境の調査</a:t>
              </a:r>
              <a:r>
                <a:rPr kumimoji="1" lang="ja-JP" altLang="en-US" sz="2400" dirty="0" smtClean="0"/>
                <a:t>を行う</a:t>
              </a:r>
              <a:endParaRPr kumimoji="1" lang="ja-JP" altLang="en-US" sz="2400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1030433" y="4895484"/>
              <a:ext cx="31854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u="sng" dirty="0" smtClean="0"/>
                <a:t>地上リモートセンシング</a:t>
              </a:r>
              <a:endParaRPr kumimoji="1" lang="ja-JP" altLang="en-US" sz="2400" u="sng" dirty="0"/>
            </a:p>
          </p:txBody>
        </p:sp>
      </p:grpSp>
      <p:sp>
        <p:nvSpPr>
          <p:cNvPr id="64" name="右矢印 63"/>
          <p:cNvSpPr/>
          <p:nvPr/>
        </p:nvSpPr>
        <p:spPr>
          <a:xfrm>
            <a:off x="1909966" y="2595629"/>
            <a:ext cx="1254317" cy="1090283"/>
          </a:xfrm>
          <a:prstGeom prst="rightArrow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地上から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調査</a:t>
            </a:r>
            <a:endParaRPr kumimoji="1" lang="ja-JP" altLang="en-US" sz="16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126005" y="211708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共鳴</a:t>
            </a:r>
            <a:endParaRPr kumimoji="1" lang="ja-JP" altLang="en-US" sz="16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008281" y="2718940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磁力線に沿って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9050" y="6371856"/>
            <a:ext cx="1030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主な研究内容：動画像処理＋音声信号処理を用いた観測データの雑音除去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44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827"/>
            <a:ext cx="8543925" cy="1325563"/>
          </a:xfrm>
        </p:spPr>
        <p:txBody>
          <a:bodyPr/>
          <a:lstStyle/>
          <a:p>
            <a:r>
              <a:rPr lang="ja-JP" altLang="en-US" dirty="0" smtClean="0">
                <a:latin typeface="Century" panose="02040604050505020304" pitchFamily="18" charset="0"/>
              </a:rPr>
              <a:t>高次精度の移流スキーム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81038" y="975610"/>
            <a:ext cx="8543925" cy="2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56195" t="61020" r="2871" b="17050"/>
          <a:stretch/>
        </p:blipFill>
        <p:spPr>
          <a:xfrm>
            <a:off x="834192" y="2245897"/>
            <a:ext cx="7780419" cy="23435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57797" t="73958" r="10270" b="21875"/>
          <a:stretch/>
        </p:blipFill>
        <p:spPr>
          <a:xfrm>
            <a:off x="994610" y="4491796"/>
            <a:ext cx="5426775" cy="398103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834192" y="2245897"/>
            <a:ext cx="8390771" cy="28073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2926" y="1957142"/>
            <a:ext cx="135325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u="sng" dirty="0" smtClean="0"/>
              <a:t>RK-MP5</a:t>
            </a:r>
            <a:endParaRPr kumimoji="1" lang="ja-JP" alt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842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827"/>
            <a:ext cx="8543925" cy="1325563"/>
          </a:xfrm>
        </p:spPr>
        <p:txBody>
          <a:bodyPr/>
          <a:lstStyle/>
          <a:p>
            <a:r>
              <a:rPr kumimoji="1" lang="en-US" altLang="ja-JP" dirty="0" smtClean="0">
                <a:latin typeface="Century" panose="02040604050505020304" pitchFamily="18" charset="0"/>
              </a:rPr>
              <a:t>RK-MP5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81038" y="975610"/>
            <a:ext cx="8543925" cy="2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3590"/>
            <a:ext cx="4608000" cy="288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4032740"/>
            <a:ext cx="4608000" cy="288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1047750"/>
            <a:ext cx="4608000" cy="288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19550"/>
            <a:ext cx="4608000" cy="288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45435" y="3968572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初期と</a:t>
            </a:r>
            <a:r>
              <a:rPr kumimoji="1" lang="en-US" altLang="ja-JP" sz="2000" dirty="0" smtClean="0"/>
              <a:t>1</a:t>
            </a:r>
            <a:r>
              <a:rPr kumimoji="1" lang="ja-JP" altLang="en-US" sz="2000" dirty="0" smtClean="0"/>
              <a:t>周期後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57537" y="3896384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初期と</a:t>
            </a:r>
            <a:r>
              <a:rPr kumimoji="1" lang="en-US" altLang="ja-JP" sz="2000" dirty="0" smtClean="0"/>
              <a:t>1</a:t>
            </a:r>
            <a:r>
              <a:rPr kumimoji="1" lang="ja-JP" altLang="en-US" sz="2000" dirty="0" smtClean="0"/>
              <a:t>周期後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942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827"/>
            <a:ext cx="8543925" cy="1325563"/>
          </a:xfrm>
        </p:spPr>
        <p:txBody>
          <a:bodyPr/>
          <a:lstStyle/>
          <a:p>
            <a:r>
              <a:rPr kumimoji="1" lang="en-US" altLang="ja-JP" dirty="0" smtClean="0">
                <a:latin typeface="Century" panose="02040604050505020304" pitchFamily="18" charset="0"/>
              </a:rPr>
              <a:t>RK-MP5 </a:t>
            </a:r>
            <a:r>
              <a:rPr kumimoji="1" lang="ja-JP" altLang="en-US" dirty="0" smtClean="0">
                <a:latin typeface="Century" panose="02040604050505020304" pitchFamily="18" charset="0"/>
              </a:rPr>
              <a:t>スキーム　</a:t>
            </a:r>
            <a:r>
              <a:rPr lang="ja-JP" altLang="en-US" dirty="0" smtClean="0">
                <a:latin typeface="Century" panose="02040604050505020304" pitchFamily="18" charset="0"/>
              </a:rPr>
              <a:t>多次元化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81038" y="975610"/>
            <a:ext cx="8543925" cy="2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484" t="22759" r="3919" b="11076"/>
          <a:stretch/>
        </p:blipFill>
        <p:spPr>
          <a:xfrm>
            <a:off x="889583" y="1062958"/>
            <a:ext cx="7773153" cy="579504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465097" y="1058780"/>
            <a:ext cx="2197768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89582" y="4620126"/>
            <a:ext cx="8013785" cy="2205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112042" y="1900987"/>
            <a:ext cx="2414338" cy="2205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2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827"/>
            <a:ext cx="8543925" cy="1325563"/>
          </a:xfrm>
        </p:spPr>
        <p:txBody>
          <a:bodyPr/>
          <a:lstStyle/>
          <a:p>
            <a:r>
              <a:rPr kumimoji="1" lang="en-US" altLang="ja-JP" dirty="0" smtClean="0">
                <a:latin typeface="Century" panose="02040604050505020304" pitchFamily="18" charset="0"/>
              </a:rPr>
              <a:t>Rk-MP5 </a:t>
            </a:r>
            <a:r>
              <a:rPr kumimoji="1" lang="ja-JP" altLang="en-US" dirty="0" smtClean="0">
                <a:latin typeface="Century" panose="02040604050505020304" pitchFamily="18" charset="0"/>
              </a:rPr>
              <a:t>スキーム　多次元化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81038" y="975610"/>
            <a:ext cx="8543925" cy="2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67" y="1389648"/>
            <a:ext cx="4762500" cy="4762500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4"/>
          <a:srcRect l="60745" t="22759" r="3919" b="66849"/>
          <a:stretch/>
        </p:blipFill>
        <p:spPr>
          <a:xfrm>
            <a:off x="737939" y="1319630"/>
            <a:ext cx="4035588" cy="126506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347282" y="594360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948984" y="359343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874294" y="2574759"/>
                <a:ext cx="16528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𝐶𝐹𝐿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kumimoji="1" lang="en-US" altLang="ja-JP" sz="2800" b="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94" y="2574759"/>
                <a:ext cx="1652825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6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827"/>
            <a:ext cx="8543925" cy="1325563"/>
          </a:xfrm>
        </p:spPr>
        <p:txBody>
          <a:bodyPr/>
          <a:lstStyle/>
          <a:p>
            <a:r>
              <a:rPr kumimoji="1" lang="en-US" altLang="ja-JP" dirty="0" smtClean="0">
                <a:latin typeface="Century" panose="02040604050505020304" pitchFamily="18" charset="0"/>
              </a:rPr>
              <a:t>Landau Damping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81038" y="975610"/>
            <a:ext cx="8543925" cy="2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93277"/>
            <a:ext cx="4762500" cy="47625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377234"/>
            <a:ext cx="4762500" cy="47625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42737" y="2839446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Non-Linear Landau Damping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89195" y="2855489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Linear Landau Damping</a:t>
            </a:r>
            <a:endParaRPr kumimoji="1" lang="ja-JP" altLang="en-US" sz="2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/>
          <a:srcRect l="19823" t="27467" r="21119" b="43366"/>
          <a:stretch/>
        </p:blipFill>
        <p:spPr>
          <a:xfrm>
            <a:off x="1187117" y="1063960"/>
            <a:ext cx="6801852" cy="18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14998</TotalTime>
  <Words>280</Words>
  <Application>Microsoft Office PowerPoint</Application>
  <PresentationFormat>A4 210 x 297 mm</PresentationFormat>
  <Paragraphs>74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Cambria Math</vt:lpstr>
      <vt:lpstr>Century</vt:lpstr>
      <vt:lpstr>Office テーマ</vt:lpstr>
      <vt:lpstr>成果報告会</vt:lpstr>
      <vt:lpstr>研究内容</vt:lpstr>
      <vt:lpstr>高次精度の移流スキーム</vt:lpstr>
      <vt:lpstr>RK-MP5</vt:lpstr>
      <vt:lpstr>RK-MP5 スキーム　多次元化</vt:lpstr>
      <vt:lpstr>Rk-MP5 スキーム　多次元化</vt:lpstr>
      <vt:lpstr>Landau Damping</vt:lpstr>
    </vt:vector>
  </TitlesOfParts>
  <Company>Kanazawa Univ. (2015)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of source region of pulsating proton arurora</dc:title>
  <dc:creator>Aurora</dc:creator>
  <cp:lastModifiedBy>Aurora2</cp:lastModifiedBy>
  <cp:revision>269</cp:revision>
  <cp:lastPrinted>2017-07-27T13:26:16Z</cp:lastPrinted>
  <dcterms:created xsi:type="dcterms:W3CDTF">2017-05-10T03:36:10Z</dcterms:created>
  <dcterms:modified xsi:type="dcterms:W3CDTF">2017-08-25T05:00:28Z</dcterms:modified>
</cp:coreProperties>
</file>