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MHD衝撃波管問題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首都大学東京　M2　福田晋久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2971074" y="1887809"/>
            <a:ext cx="7494452" cy="1422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・UFOなどのAGN feedback</a:t>
            </a:r>
            <a:endParaRPr sz="3600"/>
          </a:p>
          <a:p>
            <a:pPr lvl="0" algn="l">
              <a:defRPr sz="1800"/>
            </a:pPr>
            <a:r>
              <a:rPr sz="3600"/>
              <a:t>・feedbackが与える銀河への影響</a:t>
            </a:r>
          </a:p>
        </p:txBody>
      </p:sp>
      <p:sp>
        <p:nvSpPr>
          <p:cNvPr id="36" name="Shape 36"/>
          <p:cNvSpPr/>
          <p:nvPr/>
        </p:nvSpPr>
        <p:spPr>
          <a:xfrm>
            <a:off x="2393950" y="889000"/>
            <a:ext cx="1943101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研究内容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ex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96100" y="1470994"/>
            <a:ext cx="4874546" cy="365591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ex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66800" y="5268294"/>
            <a:ext cx="5586993" cy="4190245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/>
          <p:nvPr/>
        </p:nvSpPr>
        <p:spPr>
          <a:xfrm>
            <a:off x="4781448" y="857250"/>
            <a:ext cx="31117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1次元線形移流</a:t>
            </a:r>
          </a:p>
        </p:txBody>
      </p:sp>
      <p:pic>
        <p:nvPicPr>
          <p:cNvPr id="41" name="ex1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09030" y="1460500"/>
            <a:ext cx="4902532" cy="36768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44" name="Screen Shot 2017-08-25 at 14.04.4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441819"/>
            <a:ext cx="13004800" cy="52189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title"/>
          </p:nvPr>
        </p:nvSpPr>
        <p:spPr>
          <a:xfrm>
            <a:off x="1041400" y="2286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1次元MHD衝撃波管問題</a:t>
            </a:r>
          </a:p>
        </p:txBody>
      </p:sp>
      <p:sp>
        <p:nvSpPr>
          <p:cNvPr id="47" name="Shape 47"/>
          <p:cNvSpPr/>
          <p:nvPr/>
        </p:nvSpPr>
        <p:spPr>
          <a:xfrm>
            <a:off x="2966156" y="2247900"/>
            <a:ext cx="752357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left</a:t>
            </a:r>
            <a:endParaRPr sz="3600"/>
          </a:p>
          <a:p>
            <a:pPr lvl="0" algn="l">
              <a:defRPr sz="1800"/>
            </a:pPr>
            <a:r>
              <a:rPr sz="3600"/>
              <a:t>(ρ,v</a:t>
            </a:r>
            <a:r>
              <a:rPr baseline="-5999" sz="3600"/>
              <a:t>x</a:t>
            </a:r>
            <a:r>
              <a:rPr sz="3600"/>
              <a:t>,v</a:t>
            </a:r>
            <a:r>
              <a:rPr baseline="-5999" sz="3600"/>
              <a:t>y</a:t>
            </a:r>
            <a:r>
              <a:rPr sz="3600"/>
              <a:t>,v</a:t>
            </a:r>
            <a:r>
              <a:rPr baseline="-5999" sz="3600"/>
              <a:t>z</a:t>
            </a:r>
            <a:r>
              <a:rPr sz="3600"/>
              <a:t>,B</a:t>
            </a:r>
            <a:r>
              <a:rPr baseline="-5999" sz="3600"/>
              <a:t>y</a:t>
            </a:r>
            <a:r>
              <a:rPr sz="3600"/>
              <a:t>,B</a:t>
            </a:r>
            <a:r>
              <a:rPr baseline="-5999" sz="3600"/>
              <a:t>z</a:t>
            </a:r>
            <a:r>
              <a:rPr sz="3600"/>
              <a:t>,p</a:t>
            </a:r>
            <a:r>
              <a:rPr sz="3600"/>
              <a:t>)=(1,0,0,0,0,0,0,1)</a:t>
            </a:r>
          </a:p>
        </p:txBody>
      </p:sp>
      <p:sp>
        <p:nvSpPr>
          <p:cNvPr id="48" name="Shape 48"/>
          <p:cNvSpPr/>
          <p:nvPr/>
        </p:nvSpPr>
        <p:spPr>
          <a:xfrm>
            <a:off x="2842951" y="3822700"/>
            <a:ext cx="776998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right</a:t>
            </a:r>
            <a:endParaRPr sz="3600"/>
          </a:p>
          <a:p>
            <a:pPr lvl="0" algn="l">
              <a:defRPr sz="1800"/>
            </a:pPr>
            <a:r>
              <a:rPr sz="3600"/>
              <a:t>(ρ,v</a:t>
            </a:r>
            <a:r>
              <a:rPr baseline="-5999" sz="3600"/>
              <a:t>x</a:t>
            </a:r>
            <a:r>
              <a:rPr sz="3600"/>
              <a:t>,v</a:t>
            </a:r>
            <a:r>
              <a:rPr baseline="-5999" sz="3600"/>
              <a:t>y</a:t>
            </a:r>
            <a:r>
              <a:rPr sz="3600"/>
              <a:t>,v</a:t>
            </a:r>
            <a:r>
              <a:rPr baseline="-5999" sz="3600"/>
              <a:t>z</a:t>
            </a:r>
            <a:r>
              <a:rPr sz="3600"/>
              <a:t>,B</a:t>
            </a:r>
            <a:r>
              <a:rPr baseline="-5999" sz="3600"/>
              <a:t>y</a:t>
            </a:r>
            <a:r>
              <a:rPr sz="3600"/>
              <a:t>,B</a:t>
            </a:r>
            <a:r>
              <a:rPr baseline="-5999" sz="3600"/>
              <a:t>z</a:t>
            </a:r>
            <a:r>
              <a:rPr sz="3600"/>
              <a:t>,p)=(0.3,0,0,1,1,0,0.2)</a:t>
            </a:r>
          </a:p>
        </p:txBody>
      </p:sp>
      <p:sp>
        <p:nvSpPr>
          <p:cNvPr id="49" name="Shape 49"/>
          <p:cNvSpPr/>
          <p:nvPr/>
        </p:nvSpPr>
        <p:spPr>
          <a:xfrm>
            <a:off x="4195521" y="5518150"/>
            <a:ext cx="46137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どちらもB</a:t>
            </a:r>
            <a:r>
              <a:rPr baseline="-5999" sz="3600"/>
              <a:t>x</a:t>
            </a:r>
            <a:r>
              <a:rPr sz="3600"/>
              <a:t>=0.7,γ=5/3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52" name="ex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3800" y="863600"/>
            <a:ext cx="4753356" cy="35650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ex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19900" y="838200"/>
            <a:ext cx="4821090" cy="361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ex6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59933" y="4522013"/>
            <a:ext cx="4821090" cy="3615818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ex5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908800" y="4522013"/>
            <a:ext cx="4821090" cy="3615818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878433" y="2322258"/>
            <a:ext cx="3767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ρ</a:t>
            </a:r>
          </a:p>
        </p:txBody>
      </p:sp>
      <p:sp>
        <p:nvSpPr>
          <p:cNvPr id="57" name="Shape 57"/>
          <p:cNvSpPr/>
          <p:nvPr/>
        </p:nvSpPr>
        <p:spPr>
          <a:xfrm>
            <a:off x="6521449" y="2322258"/>
            <a:ext cx="4953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v</a:t>
            </a:r>
            <a:r>
              <a:rPr baseline="-5999" sz="3600"/>
              <a:t>y</a:t>
            </a:r>
          </a:p>
        </p:txBody>
      </p:sp>
      <p:sp>
        <p:nvSpPr>
          <p:cNvPr id="58" name="Shape 58"/>
          <p:cNvSpPr/>
          <p:nvPr/>
        </p:nvSpPr>
        <p:spPr>
          <a:xfrm>
            <a:off x="869975" y="6006072"/>
            <a:ext cx="3936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</a:t>
            </a:r>
          </a:p>
        </p:txBody>
      </p:sp>
      <p:sp>
        <p:nvSpPr>
          <p:cNvPr id="59" name="Shape 59"/>
          <p:cNvSpPr/>
          <p:nvPr/>
        </p:nvSpPr>
        <p:spPr>
          <a:xfrm>
            <a:off x="6483273" y="6006072"/>
            <a:ext cx="5716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B</a:t>
            </a:r>
            <a:r>
              <a:rPr baseline="-5999" sz="3600"/>
              <a:t>z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