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65" r:id="rId6"/>
    <p:sldId id="262" r:id="rId7"/>
    <p:sldId id="259" r:id="rId8"/>
    <p:sldId id="260" r:id="rId9"/>
    <p:sldId id="261" r:id="rId10"/>
    <p:sldId id="264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666"/>
  </p:normalViewPr>
  <p:slideViewPr>
    <p:cSldViewPr snapToGrid="0" snapToObjects="1">
      <p:cViewPr varScale="1">
        <p:scale>
          <a:sx n="101" d="100"/>
          <a:sy n="101" d="100"/>
        </p:scale>
        <p:origin x="20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60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98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4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651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01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42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30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22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68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77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721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B105-E2DF-4D4B-9E92-3009E4BB1718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B2CDB-B0E2-A74A-B8F8-4A6D3D20AD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0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22400" y="439104"/>
            <a:ext cx="9144000" cy="23876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宇宙磁気流体セミナー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sz="3100" dirty="0" smtClean="0"/>
              <a:t>一次元磁気流体計算の報告</a:t>
            </a:r>
            <a:endParaRPr kumimoji="1" lang="ja-JP" altLang="en-US" sz="31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33500" y="438943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 smtClean="0"/>
              <a:t>首都大学</a:t>
            </a:r>
            <a:r>
              <a:rPr kumimoji="1" lang="ja-JP" altLang="en-US" dirty="0" smtClean="0"/>
              <a:t>東京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宇宙物理実験室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助教</a:t>
            </a:r>
            <a:endParaRPr lang="en-US" altLang="ja-JP" dirty="0" smtClean="0"/>
          </a:p>
          <a:p>
            <a:r>
              <a:rPr kumimoji="1" lang="ja-JP" altLang="en-US" dirty="0" smtClean="0"/>
              <a:t>山田真也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LOC</a:t>
            </a:r>
            <a:r>
              <a:rPr lang="ja-JP" altLang="en-US" dirty="0" smtClean="0"/>
              <a:t>の方々、ありがとうございました。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089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14" y="317500"/>
            <a:ext cx="10514571" cy="685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0075353" y="104458"/>
            <a:ext cx="1903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/>
              <a:t>https://www.draw.io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54000" y="132834"/>
            <a:ext cx="956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その他</a:t>
            </a:r>
            <a:r>
              <a:rPr lang="ja-JP" altLang="en-US" dirty="0"/>
              <a:t>、</a:t>
            </a:r>
            <a:r>
              <a:rPr lang="en-US" altLang="ja-JP" dirty="0" err="1"/>
              <a:t>draw.io</a:t>
            </a:r>
            <a:r>
              <a:rPr lang="en-US" altLang="ja-JP" dirty="0"/>
              <a:t> </a:t>
            </a:r>
            <a:r>
              <a:rPr lang="ja-JP" altLang="en-US" dirty="0"/>
              <a:t>を用いた可視化</a:t>
            </a:r>
            <a:r>
              <a:rPr lang="ja-JP" altLang="en-US" dirty="0" smtClean="0"/>
              <a:t>もビットマイスター社に依頼しました。こんな感じです。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39580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背景</a:t>
            </a:r>
            <a:endParaRPr kumimoji="1" lang="ja-JP" altLang="en-US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514350" y="2060419"/>
            <a:ext cx="54864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smtClean="0"/>
              <a:t>(</a:t>
            </a:r>
            <a:r>
              <a:rPr lang="ja-JP" altLang="en-US" sz="1600" dirty="0" smtClean="0"/>
              <a:t>専門</a:t>
            </a:r>
            <a:r>
              <a:rPr lang="en-US" altLang="ja-JP" sz="1600" dirty="0" smtClean="0"/>
              <a:t>)</a:t>
            </a:r>
          </a:p>
          <a:p>
            <a:r>
              <a:rPr lang="en-US" altLang="ja-JP" sz="1600" dirty="0" smtClean="0"/>
              <a:t>FPGA </a:t>
            </a:r>
            <a:r>
              <a:rPr lang="ja-JP" altLang="en-US" sz="1600" dirty="0" smtClean="0"/>
              <a:t>や</a:t>
            </a:r>
            <a:r>
              <a:rPr lang="en-US" altLang="ja-JP" sz="1600" dirty="0" smtClean="0"/>
              <a:t> CPU</a:t>
            </a:r>
            <a:r>
              <a:rPr lang="ja-JP" altLang="en-US" sz="1600" dirty="0" smtClean="0"/>
              <a:t>などを用いた衛星向け実験装置の開発</a:t>
            </a:r>
            <a:endParaRPr lang="en-US" altLang="ja-JP" sz="1600" dirty="0" smtClean="0"/>
          </a:p>
          <a:p>
            <a:r>
              <a:rPr lang="ja-JP" altLang="en-US" sz="1600" dirty="0" smtClean="0"/>
              <a:t>ブラックホールの</a:t>
            </a:r>
            <a:r>
              <a:rPr lang="en-US" altLang="ja-JP" sz="1600" dirty="0" smtClean="0"/>
              <a:t>X</a:t>
            </a:r>
            <a:r>
              <a:rPr lang="ja-JP" altLang="en-US" sz="1600" dirty="0" smtClean="0"/>
              <a:t>線観測</a:t>
            </a:r>
            <a:endParaRPr lang="en-US" altLang="ja-JP" sz="1600" dirty="0" smtClean="0"/>
          </a:p>
          <a:p>
            <a:r>
              <a:rPr lang="ja-JP" altLang="en-US" sz="1600" dirty="0" smtClean="0"/>
              <a:t>超電導検出器の開発</a:t>
            </a:r>
            <a:endParaRPr lang="en-US" altLang="ja-JP" sz="1600" dirty="0" smtClean="0"/>
          </a:p>
          <a:p>
            <a:r>
              <a:rPr lang="ja-JP" altLang="en-US" sz="1600" dirty="0" smtClean="0"/>
              <a:t>等やってます。</a:t>
            </a:r>
            <a:endParaRPr lang="en-US" altLang="ja-JP" sz="1600" dirty="0" smtClean="0"/>
          </a:p>
          <a:p>
            <a:endParaRPr lang="en-US" altLang="ja-JP" sz="1600" dirty="0" smtClean="0"/>
          </a:p>
          <a:p>
            <a:r>
              <a:rPr lang="ja-JP" altLang="en-US" sz="1600" dirty="0" smtClean="0"/>
              <a:t>ソフトウェアの品質保証が大切な世界で暮らしてます。</a:t>
            </a:r>
            <a:endParaRPr lang="en-US" altLang="ja-JP" sz="1600" dirty="0" smtClean="0"/>
          </a:p>
          <a:p>
            <a:r>
              <a:rPr lang="ja-JP" altLang="en-US" sz="1600" dirty="0" smtClean="0"/>
              <a:t>「一人でコードを書きました」と言ったら、</a:t>
            </a:r>
            <a:endParaRPr lang="en-US" altLang="ja-JP" sz="1600" dirty="0" smtClean="0"/>
          </a:p>
          <a:p>
            <a:r>
              <a:rPr lang="ja-JP" altLang="en-US" sz="1600" dirty="0" smtClean="0"/>
              <a:t>「開発仕様書？設計仕様書？検証手順？」</a:t>
            </a:r>
            <a:endParaRPr lang="en-US" altLang="ja-JP" sz="1600" dirty="0" smtClean="0"/>
          </a:p>
          <a:p>
            <a:r>
              <a:rPr lang="ja-JP" altLang="en-US" sz="1600" dirty="0" smtClean="0"/>
              <a:t>とか突っ込まれる世界です。</a:t>
            </a:r>
            <a:endParaRPr lang="en-US" altLang="ja-JP" sz="1600" dirty="0" smtClean="0"/>
          </a:p>
        </p:txBody>
      </p:sp>
      <p:pic>
        <p:nvPicPr>
          <p:cNvPr id="5" name="図 4"/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995" y="2519247"/>
            <a:ext cx="3899139" cy="3542487"/>
          </a:xfrm>
          <a:prstGeom prst="rect">
            <a:avLst/>
          </a:prstGeom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5575300" y="734856"/>
            <a:ext cx="6032500" cy="69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pluto</a:t>
            </a:r>
            <a:r>
              <a:rPr lang="en-US" altLang="ja-JP" sz="1800" dirty="0" smtClean="0"/>
              <a:t> </a:t>
            </a:r>
            <a:r>
              <a:rPr lang="ja-JP" altLang="en-US" sz="1800" dirty="0" smtClean="0"/>
              <a:t>を用いた流体計算</a:t>
            </a:r>
            <a:endParaRPr lang="en-US" altLang="ja-JP" sz="1800" dirty="0" smtClean="0"/>
          </a:p>
          <a:p>
            <a:r>
              <a:rPr lang="en-US" altLang="ja-JP" sz="1800" dirty="0" err="1" smtClean="0"/>
              <a:t>Cyg</a:t>
            </a:r>
            <a:r>
              <a:rPr lang="en-US" altLang="ja-JP" sz="1800" dirty="0" smtClean="0"/>
              <a:t> X-1 +</a:t>
            </a:r>
            <a:r>
              <a:rPr lang="ja-JP" altLang="en-US" sz="1800" dirty="0" smtClean="0"/>
              <a:t>伴星の</a:t>
            </a:r>
            <a:r>
              <a:rPr lang="ja-JP" altLang="en-US" sz="1800" dirty="0" smtClean="0"/>
              <a:t>シミュレーション</a:t>
            </a:r>
            <a:r>
              <a:rPr lang="en-US" altLang="ja-JP" sz="1800" dirty="0" smtClean="0"/>
              <a:t> </a:t>
            </a:r>
          </a:p>
          <a:p>
            <a:r>
              <a:rPr lang="en-US" altLang="ja-JP" sz="1800" dirty="0" smtClean="0"/>
              <a:t>(</a:t>
            </a:r>
            <a:r>
              <a:rPr lang="ja-JP" altLang="en-US" sz="1800" dirty="0" smtClean="0"/>
              <a:t>首都大</a:t>
            </a:r>
            <a:r>
              <a:rPr lang="en-US" altLang="ja-JP" sz="1800" dirty="0" smtClean="0"/>
              <a:t> </a:t>
            </a:r>
            <a:r>
              <a:rPr lang="ja-JP" altLang="en-US" sz="1800" dirty="0" smtClean="0"/>
              <a:t>政井先生、昨年卒業した谷治君との共同研究</a:t>
            </a:r>
            <a:r>
              <a:rPr lang="en-US" altLang="ja-JP" sz="1800" dirty="0" smtClean="0"/>
              <a:t>)</a:t>
            </a:r>
            <a:endParaRPr lang="en-US" altLang="ja-JP" sz="1800" dirty="0" smtClean="0"/>
          </a:p>
          <a:p>
            <a:r>
              <a:rPr lang="ja-JP" altLang="en-US" sz="1800" dirty="0" smtClean="0"/>
              <a:t>星からの磁場を入れたい、というのが背景です。</a:t>
            </a:r>
            <a:endParaRPr lang="en-US" altLang="ja-JP" sz="1800" dirty="0"/>
          </a:p>
        </p:txBody>
      </p:sp>
    </p:spTree>
    <p:extLst>
      <p:ext uri="{BB962C8B-B14F-4D97-AF65-F5344CB8AC3E}">
        <p14:creationId xmlns:p14="http://schemas.microsoft.com/office/powerpoint/2010/main" val="6622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61925"/>
            <a:ext cx="10515600" cy="63817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一次元の</a:t>
            </a:r>
            <a:r>
              <a:rPr kumimoji="1" lang="en-US" altLang="ja-JP" dirty="0" smtClean="0"/>
              <a:t> Flux </a:t>
            </a:r>
            <a:r>
              <a:rPr kumimoji="1" lang="ja-JP" altLang="en-US" dirty="0" smtClean="0"/>
              <a:t>計算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7" y="939800"/>
            <a:ext cx="3824514" cy="2616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000" y="939800"/>
            <a:ext cx="3745677" cy="26162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677" y="939800"/>
            <a:ext cx="3779823" cy="26333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6" y="3848100"/>
            <a:ext cx="3829441" cy="27051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000" y="3886200"/>
            <a:ext cx="3817904" cy="2667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574800" y="2895600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空間１次</a:t>
            </a:r>
            <a:r>
              <a:rPr kumimoji="1" lang="en-US" altLang="ja-JP" dirty="0" smtClean="0"/>
              <a:t>, </a:t>
            </a:r>
            <a:r>
              <a:rPr lang="ja-JP" altLang="en-US" dirty="0" smtClean="0"/>
              <a:t>時間１次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21244" y="2895600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空間２次</a:t>
            </a:r>
            <a:r>
              <a:rPr kumimoji="1" lang="en-US" altLang="ja-JP" dirty="0" smtClean="0"/>
              <a:t>, </a:t>
            </a:r>
            <a:r>
              <a:rPr lang="ja-JP" altLang="en-US" dirty="0" smtClean="0"/>
              <a:t>時間１次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20144" y="2895600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空間３次</a:t>
            </a:r>
            <a:r>
              <a:rPr kumimoji="1" lang="en-US" altLang="ja-JP" dirty="0" smtClean="0"/>
              <a:t>, </a:t>
            </a:r>
            <a:r>
              <a:rPr lang="ja-JP" altLang="en-US" dirty="0" smtClean="0"/>
              <a:t>時間１次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74800" y="5943600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空間３次</a:t>
            </a:r>
            <a:r>
              <a:rPr kumimoji="1" lang="en-US" altLang="ja-JP" dirty="0" smtClean="0"/>
              <a:t>, </a:t>
            </a:r>
            <a:r>
              <a:rPr lang="ja-JP" altLang="en-US" dirty="0" smtClean="0"/>
              <a:t>時間２次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81474" y="5943600"/>
            <a:ext cx="315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MUSCL-MINMOD</a:t>
            </a:r>
            <a:r>
              <a:rPr kumimoji="1" lang="en-US" altLang="ja-JP" smtClean="0"/>
              <a:t>, </a:t>
            </a:r>
            <a:r>
              <a:rPr lang="ja-JP" altLang="en-US" dirty="0" smtClean="0"/>
              <a:t>時間２次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10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61925"/>
            <a:ext cx="10515600" cy="63817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一次元の</a:t>
            </a:r>
            <a:r>
              <a:rPr lang="ja-JP" altLang="en-US" dirty="0" smtClean="0"/>
              <a:t>磁気流体</a:t>
            </a:r>
            <a:r>
              <a:rPr kumimoji="1" lang="ja-JP" altLang="en-US" dirty="0" smtClean="0"/>
              <a:t>計算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41" y="894004"/>
            <a:ext cx="4894060" cy="341129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071" y="894004"/>
            <a:ext cx="4958929" cy="3445552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7086600" y="4557743"/>
            <a:ext cx="2641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ja-JP" sz="800" dirty="0" smtClean="0">
                <a:latin typeface="Monaco" charset="0"/>
              </a:rPr>
              <a:t>(</a:t>
            </a:r>
            <a:r>
              <a:rPr lang="ja-JP" altLang="en-US" sz="800" dirty="0" smtClean="0">
                <a:latin typeface="Monaco" charset="0"/>
              </a:rPr>
              <a:t>初期条件</a:t>
            </a:r>
            <a:r>
              <a:rPr lang="hr-HR" altLang="ja-JP" sz="800" dirty="0" smtClean="0">
                <a:latin typeface="Monaco" charset="0"/>
              </a:rPr>
              <a:t>)</a:t>
            </a:r>
          </a:p>
          <a:p>
            <a:r>
              <a:rPr lang="hr-HR" altLang="ja-JP" sz="800" dirty="0" smtClean="0">
                <a:latin typeface="Monaco" charset="0"/>
              </a:rPr>
              <a:t>x&lt;0</a:t>
            </a:r>
          </a:p>
          <a:p>
            <a:r>
              <a:rPr lang="pt-BR" altLang="ja-JP" sz="800" dirty="0">
                <a:latin typeface="Monaco" charset="0"/>
              </a:rPr>
              <a:t> </a:t>
            </a:r>
            <a:r>
              <a:rPr lang="pt-BR" altLang="ja-JP" sz="800" dirty="0" smtClean="0">
                <a:latin typeface="Monaco" charset="0"/>
              </a:rPr>
              <a:t>       </a:t>
            </a:r>
            <a:r>
              <a:rPr lang="pt-BR" altLang="ja-JP" sz="800" dirty="0" err="1" smtClean="0">
                <a:latin typeface="Monaco" charset="0"/>
              </a:rPr>
              <a:t>ro</a:t>
            </a:r>
            <a:r>
              <a:rPr lang="pt-BR" altLang="ja-JP" sz="800" dirty="0" smtClean="0">
                <a:latin typeface="Monaco" charset="0"/>
              </a:rPr>
              <a:t>[</a:t>
            </a:r>
            <a:r>
              <a:rPr lang="pt-BR" altLang="ja-JP" sz="800" dirty="0" err="1" smtClean="0">
                <a:latin typeface="Monaco" charset="0"/>
              </a:rPr>
              <a:t>i</a:t>
            </a:r>
            <a:r>
              <a:rPr lang="pt-BR" altLang="ja-JP" sz="800" dirty="0" smtClean="0">
                <a:latin typeface="Monaco" charset="0"/>
              </a:rPr>
              <a:t>] =  1.0;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vx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vy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vz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by</a:t>
            </a:r>
            <a:r>
              <a:rPr lang="de-DE" altLang="ja-JP" sz="800" dirty="0" smtClean="0">
                <a:latin typeface="Monaco" charset="0"/>
              </a:rPr>
              <a:t>[i] =  0;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bz</a:t>
            </a:r>
            <a:r>
              <a:rPr lang="de-DE" altLang="ja-JP" sz="800" dirty="0" smtClean="0">
                <a:latin typeface="Monaco" charset="0"/>
              </a:rPr>
              <a:t>[i] =  0.0;</a:t>
            </a:r>
          </a:p>
          <a:p>
            <a:r>
              <a:rPr lang="pt-BR" altLang="ja-JP" sz="800" dirty="0">
                <a:latin typeface="Monaco" charset="0"/>
              </a:rPr>
              <a:t> </a:t>
            </a:r>
            <a:r>
              <a:rPr lang="pt-BR" altLang="ja-JP" sz="800" dirty="0" smtClean="0">
                <a:latin typeface="Monaco" charset="0"/>
              </a:rPr>
              <a:t>       </a:t>
            </a:r>
            <a:r>
              <a:rPr lang="pt-BR" altLang="ja-JP" sz="800" dirty="0" err="1" smtClean="0">
                <a:latin typeface="Monaco" charset="0"/>
              </a:rPr>
              <a:t>pr</a:t>
            </a:r>
            <a:r>
              <a:rPr lang="pt-BR" altLang="ja-JP" sz="800" dirty="0" smtClean="0">
                <a:latin typeface="Monaco" charset="0"/>
              </a:rPr>
              <a:t>[</a:t>
            </a:r>
            <a:r>
              <a:rPr lang="pt-BR" altLang="ja-JP" sz="800" dirty="0" err="1" smtClean="0">
                <a:latin typeface="Monaco" charset="0"/>
              </a:rPr>
              <a:t>i</a:t>
            </a:r>
            <a:r>
              <a:rPr lang="pt-BR" altLang="ja-JP" sz="800" dirty="0" smtClean="0">
                <a:latin typeface="Monaco" charset="0"/>
              </a:rPr>
              <a:t>] =  1.0;</a:t>
            </a:r>
          </a:p>
          <a:p>
            <a:r>
              <a:rPr lang="en-US" altLang="ja-JP" sz="800" dirty="0" smtClean="0">
                <a:latin typeface="Monaco" charset="0"/>
              </a:rPr>
              <a:t>x&gt;0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ro</a:t>
            </a:r>
            <a:r>
              <a:rPr lang="de-DE" altLang="ja-JP" sz="800" dirty="0" smtClean="0">
                <a:latin typeface="Monaco" charset="0"/>
              </a:rPr>
              <a:t>[i] =  0.3;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vx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vy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vz</a:t>
            </a:r>
            <a:r>
              <a:rPr lang="de-DE" altLang="ja-JP" sz="800" dirty="0" smtClean="0">
                <a:latin typeface="Monaco" charset="0"/>
              </a:rPr>
              <a:t>[i] =  1.;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by</a:t>
            </a:r>
            <a:r>
              <a:rPr lang="de-DE" altLang="ja-JP" sz="800" dirty="0" smtClean="0">
                <a:latin typeface="Monaco" charset="0"/>
              </a:rPr>
              <a:t>[i] =  1.0;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bz</a:t>
            </a:r>
            <a:r>
              <a:rPr lang="de-DE" altLang="ja-JP" sz="800" dirty="0" smtClean="0">
                <a:latin typeface="Monaco" charset="0"/>
              </a:rPr>
              <a:t>[i] =  0.0;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pr</a:t>
            </a:r>
            <a:r>
              <a:rPr lang="de-DE" altLang="ja-JP" sz="800" dirty="0" smtClean="0">
                <a:latin typeface="Monaco" charset="0"/>
              </a:rPr>
              <a:t>[i] =  0.2;</a:t>
            </a:r>
            <a:endParaRPr lang="ja-JP" altLang="en-US" sz="800" dirty="0"/>
          </a:p>
        </p:txBody>
      </p:sp>
      <p:sp>
        <p:nvSpPr>
          <p:cNvPr id="16" name="正方形/長方形 15"/>
          <p:cNvSpPr/>
          <p:nvPr/>
        </p:nvSpPr>
        <p:spPr>
          <a:xfrm>
            <a:off x="1981200" y="4557743"/>
            <a:ext cx="2641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ja-JP" sz="800" dirty="0" smtClean="0">
                <a:latin typeface="Monaco" charset="0"/>
              </a:rPr>
              <a:t>(</a:t>
            </a:r>
            <a:r>
              <a:rPr lang="ja-JP" altLang="en-US" sz="800" dirty="0" smtClean="0">
                <a:latin typeface="Monaco" charset="0"/>
              </a:rPr>
              <a:t>初期条件</a:t>
            </a:r>
            <a:r>
              <a:rPr lang="hr-HR" altLang="ja-JP" sz="800" dirty="0" smtClean="0">
                <a:latin typeface="Monaco" charset="0"/>
              </a:rPr>
              <a:t>)</a:t>
            </a:r>
          </a:p>
          <a:p>
            <a:r>
              <a:rPr lang="hr-HR" altLang="ja-JP" sz="800" dirty="0" smtClean="0">
                <a:latin typeface="Monaco" charset="0"/>
              </a:rPr>
              <a:t>x&lt;0</a:t>
            </a:r>
          </a:p>
          <a:p>
            <a:r>
              <a:rPr lang="pt-BR" altLang="ja-JP" sz="800" dirty="0">
                <a:latin typeface="Monaco" charset="0"/>
              </a:rPr>
              <a:t> </a:t>
            </a:r>
            <a:r>
              <a:rPr lang="pt-BR" altLang="ja-JP" sz="800" dirty="0" smtClean="0">
                <a:latin typeface="Monaco" charset="0"/>
              </a:rPr>
              <a:t>       </a:t>
            </a:r>
            <a:r>
              <a:rPr lang="pt-BR" altLang="ja-JP" sz="800" dirty="0" err="1" smtClean="0">
                <a:latin typeface="Monaco" charset="0"/>
              </a:rPr>
              <a:t>ro</a:t>
            </a:r>
            <a:r>
              <a:rPr lang="pt-BR" altLang="ja-JP" sz="800" dirty="0" smtClean="0">
                <a:latin typeface="Monaco" charset="0"/>
              </a:rPr>
              <a:t>[</a:t>
            </a:r>
            <a:r>
              <a:rPr lang="pt-BR" altLang="ja-JP" sz="800" dirty="0" err="1" smtClean="0">
                <a:latin typeface="Monaco" charset="0"/>
              </a:rPr>
              <a:t>i</a:t>
            </a:r>
            <a:r>
              <a:rPr lang="pt-BR" altLang="ja-JP" sz="800" dirty="0" smtClean="0">
                <a:latin typeface="Monaco" charset="0"/>
              </a:rPr>
              <a:t>] =  1.0;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vx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vy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vz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by</a:t>
            </a:r>
            <a:r>
              <a:rPr lang="de-DE" altLang="ja-JP" sz="800" dirty="0" smtClean="0">
                <a:latin typeface="Monaco" charset="0"/>
              </a:rPr>
              <a:t>[i] =  1.0;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bz</a:t>
            </a:r>
            <a:r>
              <a:rPr lang="de-DE" altLang="ja-JP" sz="800" dirty="0" smtClean="0">
                <a:latin typeface="Monaco" charset="0"/>
              </a:rPr>
              <a:t>[i] =  0.0;</a:t>
            </a:r>
          </a:p>
          <a:p>
            <a:r>
              <a:rPr lang="pt-BR" altLang="ja-JP" sz="800" dirty="0">
                <a:latin typeface="Monaco" charset="0"/>
              </a:rPr>
              <a:t> </a:t>
            </a:r>
            <a:r>
              <a:rPr lang="pt-BR" altLang="ja-JP" sz="800" dirty="0" smtClean="0">
                <a:latin typeface="Monaco" charset="0"/>
              </a:rPr>
              <a:t>       </a:t>
            </a:r>
            <a:r>
              <a:rPr lang="pt-BR" altLang="ja-JP" sz="800" dirty="0" err="1" smtClean="0">
                <a:latin typeface="Monaco" charset="0"/>
              </a:rPr>
              <a:t>pr</a:t>
            </a:r>
            <a:r>
              <a:rPr lang="pt-BR" altLang="ja-JP" sz="800" dirty="0" smtClean="0">
                <a:latin typeface="Monaco" charset="0"/>
              </a:rPr>
              <a:t>[</a:t>
            </a:r>
            <a:r>
              <a:rPr lang="pt-BR" altLang="ja-JP" sz="800" dirty="0" err="1" smtClean="0">
                <a:latin typeface="Monaco" charset="0"/>
              </a:rPr>
              <a:t>i</a:t>
            </a:r>
            <a:r>
              <a:rPr lang="pt-BR" altLang="ja-JP" sz="800" dirty="0" smtClean="0">
                <a:latin typeface="Monaco" charset="0"/>
              </a:rPr>
              <a:t>] =  1.0;</a:t>
            </a:r>
          </a:p>
          <a:p>
            <a:r>
              <a:rPr lang="en-US" altLang="ja-JP" sz="800" dirty="0" smtClean="0">
                <a:latin typeface="Monaco" charset="0"/>
              </a:rPr>
              <a:t>x&gt;0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ro</a:t>
            </a:r>
            <a:r>
              <a:rPr lang="de-DE" altLang="ja-JP" sz="800" dirty="0" smtClean="0">
                <a:latin typeface="Monaco" charset="0"/>
              </a:rPr>
              <a:t>[i] =  0.125;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vx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vy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vz</a:t>
            </a:r>
            <a:r>
              <a:rPr lang="de-DE" altLang="ja-JP" sz="800" dirty="0" smtClean="0">
                <a:latin typeface="Monaco" charset="0"/>
              </a:rPr>
              <a:t>[i] =  0.;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by</a:t>
            </a:r>
            <a:r>
              <a:rPr lang="de-DE" altLang="ja-JP" sz="800" dirty="0" smtClean="0">
                <a:latin typeface="Monaco" charset="0"/>
              </a:rPr>
              <a:t>[i] = -1.0;</a:t>
            </a:r>
          </a:p>
          <a:p>
            <a:r>
              <a:rPr lang="de-DE" altLang="ja-JP" sz="800" dirty="0" smtClean="0">
                <a:latin typeface="Monaco" charset="0"/>
              </a:rPr>
              <a:t>        </a:t>
            </a:r>
            <a:r>
              <a:rPr lang="de-DE" altLang="ja-JP" sz="800" dirty="0" err="1" smtClean="0">
                <a:latin typeface="Monaco" charset="0"/>
              </a:rPr>
              <a:t>bz</a:t>
            </a:r>
            <a:r>
              <a:rPr lang="de-DE" altLang="ja-JP" sz="800" dirty="0" smtClean="0">
                <a:latin typeface="Monaco" charset="0"/>
              </a:rPr>
              <a:t>[i] =  0.0;</a:t>
            </a:r>
          </a:p>
          <a:p>
            <a:r>
              <a:rPr lang="de-DE" altLang="ja-JP" sz="800" dirty="0">
                <a:latin typeface="Monaco" charset="0"/>
              </a:rPr>
              <a:t> </a:t>
            </a:r>
            <a:r>
              <a:rPr lang="de-DE" altLang="ja-JP" sz="800" dirty="0" smtClean="0">
                <a:latin typeface="Monaco" charset="0"/>
              </a:rPr>
              <a:t>       </a:t>
            </a:r>
            <a:r>
              <a:rPr lang="de-DE" altLang="ja-JP" sz="800" dirty="0" err="1" smtClean="0">
                <a:latin typeface="Monaco" charset="0"/>
              </a:rPr>
              <a:t>pr</a:t>
            </a:r>
            <a:r>
              <a:rPr lang="de-DE" altLang="ja-JP" sz="800" dirty="0" smtClean="0">
                <a:latin typeface="Monaco" charset="0"/>
              </a:rPr>
              <a:t>[i] =  0.1;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7063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900" y="250825"/>
            <a:ext cx="10515600" cy="422275"/>
          </a:xfrm>
        </p:spPr>
        <p:txBody>
          <a:bodyPr>
            <a:normAutofit/>
          </a:bodyPr>
          <a:lstStyle/>
          <a:p>
            <a:r>
              <a:rPr lang="ja-JP" altLang="en-US" sz="1400" dirty="0" smtClean="0"/>
              <a:t>ソースコード、</a:t>
            </a:r>
            <a:r>
              <a:rPr lang="en-US" altLang="ja-JP" sz="1400" dirty="0" smtClean="0"/>
              <a:t>README</a:t>
            </a:r>
            <a:r>
              <a:rPr lang="ja-JP" altLang="en-US" sz="1400" dirty="0" smtClean="0"/>
              <a:t>を置いておきました。</a:t>
            </a:r>
            <a:endParaRPr kumimoji="1" lang="ja-JP" altLang="en-US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0"/>
            <a:ext cx="4781675" cy="2768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675" y="889000"/>
            <a:ext cx="7543800" cy="58674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508500" y="24266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400"/>
              <a:t>http://www-x.phys.se.tmu.ac.jp/~syamada/sc2017/day5/</a:t>
            </a:r>
          </a:p>
        </p:txBody>
      </p:sp>
    </p:spTree>
    <p:extLst>
      <p:ext uri="{BB962C8B-B14F-4D97-AF65-F5344CB8AC3E}">
        <p14:creationId xmlns:p14="http://schemas.microsoft.com/office/powerpoint/2010/main" val="113039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619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２</a:t>
            </a:r>
            <a:r>
              <a:rPr kumimoji="1" lang="ja-JP" altLang="en-US" dirty="0" smtClean="0"/>
              <a:t>次元の</a:t>
            </a:r>
            <a:r>
              <a:rPr lang="ja-JP" altLang="en-US" dirty="0" smtClean="0"/>
              <a:t>磁気流体</a:t>
            </a:r>
            <a:r>
              <a:rPr kumimoji="1" lang="ja-JP" altLang="en-US" dirty="0" smtClean="0"/>
              <a:t>計算</a:t>
            </a:r>
            <a:endParaRPr kumimoji="1"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19100" y="3044825"/>
            <a:ext cx="11442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200" dirty="0" smtClean="0"/>
              <a:t>頭が痛くなることが分かりました。</a:t>
            </a:r>
            <a:endParaRPr lang="en-US" altLang="ja-JP" sz="3200" dirty="0" smtClean="0"/>
          </a:p>
          <a:p>
            <a:pPr algn="ctr"/>
            <a:endParaRPr lang="en-US" altLang="ja-JP" sz="3200" dirty="0" smtClean="0"/>
          </a:p>
          <a:p>
            <a:pPr algn="ctr"/>
            <a:r>
              <a:rPr lang="en-US" altLang="ja-JP" sz="3200" dirty="0" smtClean="0"/>
              <a:t>(</a:t>
            </a:r>
            <a:r>
              <a:rPr lang="ja-JP" altLang="en-US" sz="3200" dirty="0" smtClean="0"/>
              <a:t>昨日は、ご心配</a:t>
            </a:r>
            <a:r>
              <a:rPr lang="ja-JP" altLang="en-US" sz="3200" dirty="0" smtClean="0"/>
              <a:t>、ご迷惑をおかけしました。皆様に感謝しております。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023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3200" dirty="0" smtClean="0"/>
              <a:t>ここからは</a:t>
            </a:r>
            <a:r>
              <a:rPr kumimoji="1" lang="ja-JP" altLang="en-US" sz="3200" dirty="0" smtClean="0"/>
              <a:t>余談です。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endParaRPr kumimoji="1" lang="ja-JP" altLang="en-US" sz="32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matplotlib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で</a:t>
            </a:r>
            <a:r>
              <a:rPr lang="ja-JP" altLang="en-US" dirty="0" smtClean="0"/>
              <a:t>プロット毎に色を変える方法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685800" y="2969042"/>
            <a:ext cx="11125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Monaco" charset="0"/>
              </a:rPr>
              <a:t>jet = </a:t>
            </a:r>
            <a:r>
              <a:rPr lang="en-US" altLang="ja-JP" dirty="0" err="1" smtClean="0">
                <a:latin typeface="Monaco" charset="0"/>
              </a:rPr>
              <a:t>plt.get_cmap</a:t>
            </a:r>
            <a:r>
              <a:rPr lang="en-US" altLang="ja-JP" dirty="0" smtClean="0">
                <a:latin typeface="Monaco" charset="0"/>
              </a:rPr>
              <a:t>('jet') </a:t>
            </a:r>
            <a:r>
              <a:rPr lang="en-US" altLang="ja-JP" dirty="0" smtClean="0">
                <a:solidFill>
                  <a:srgbClr val="0070C0"/>
                </a:solidFill>
                <a:latin typeface="Monaco" charset="0"/>
              </a:rPr>
              <a:t>&lt;== color map </a:t>
            </a:r>
            <a:r>
              <a:rPr lang="ja-JP" altLang="en-US" dirty="0" smtClean="0">
                <a:solidFill>
                  <a:srgbClr val="0070C0"/>
                </a:solidFill>
                <a:latin typeface="Monaco" charset="0"/>
              </a:rPr>
              <a:t>を指定</a:t>
            </a:r>
            <a:endParaRPr lang="en-US" altLang="ja-JP" dirty="0" smtClean="0">
              <a:solidFill>
                <a:srgbClr val="0070C0"/>
              </a:solidFill>
              <a:latin typeface="Monaco" charset="0"/>
            </a:endParaRPr>
          </a:p>
          <a:p>
            <a:r>
              <a:rPr lang="en-US" altLang="ja-JP" dirty="0" err="1" smtClean="0">
                <a:latin typeface="Monaco" charset="0"/>
              </a:rPr>
              <a:t>cNorm</a:t>
            </a:r>
            <a:r>
              <a:rPr lang="en-US" altLang="ja-JP" dirty="0" smtClean="0">
                <a:latin typeface="Monaco" charset="0"/>
              </a:rPr>
              <a:t>  = </a:t>
            </a:r>
            <a:r>
              <a:rPr lang="en-US" altLang="ja-JP" dirty="0" err="1" smtClean="0">
                <a:latin typeface="Monaco" charset="0"/>
              </a:rPr>
              <a:t>colors.Normalize</a:t>
            </a:r>
            <a:r>
              <a:rPr lang="en-US" altLang="ja-JP" dirty="0" smtClean="0">
                <a:latin typeface="Monaco" charset="0"/>
              </a:rPr>
              <a:t>(</a:t>
            </a:r>
            <a:r>
              <a:rPr lang="en-US" altLang="ja-JP" dirty="0" err="1" smtClean="0">
                <a:latin typeface="Monaco" charset="0"/>
              </a:rPr>
              <a:t>vmin</a:t>
            </a:r>
            <a:r>
              <a:rPr lang="en-US" altLang="ja-JP" dirty="0" smtClean="0">
                <a:latin typeface="Monaco" charset="0"/>
              </a:rPr>
              <a:t>=0, </a:t>
            </a:r>
            <a:r>
              <a:rPr lang="en-US" altLang="ja-JP" dirty="0" err="1" smtClean="0">
                <a:latin typeface="Monaco" charset="0"/>
              </a:rPr>
              <a:t>vmax</a:t>
            </a:r>
            <a:r>
              <a:rPr lang="en-US" altLang="ja-JP" dirty="0" smtClean="0">
                <a:latin typeface="Monaco" charset="0"/>
              </a:rPr>
              <a:t>=</a:t>
            </a:r>
            <a:r>
              <a:rPr lang="en-US" altLang="ja-JP" dirty="0" err="1" smtClean="0">
                <a:latin typeface="Monaco" charset="0"/>
              </a:rPr>
              <a:t>leng</a:t>
            </a:r>
            <a:r>
              <a:rPr lang="en-US" altLang="ja-JP" dirty="0" smtClean="0">
                <a:latin typeface="Monaco" charset="0"/>
              </a:rPr>
              <a:t>) </a:t>
            </a:r>
            <a:r>
              <a:rPr lang="en-US" altLang="ja-JP" dirty="0" smtClean="0">
                <a:solidFill>
                  <a:srgbClr val="0070C0"/>
                </a:solidFill>
                <a:latin typeface="Monaco" charset="0"/>
              </a:rPr>
              <a:t>&lt;== color max </a:t>
            </a:r>
            <a:r>
              <a:rPr lang="ja-JP" altLang="en-US" dirty="0" smtClean="0">
                <a:solidFill>
                  <a:srgbClr val="0070C0"/>
                </a:solidFill>
                <a:latin typeface="Monaco" charset="0"/>
              </a:rPr>
              <a:t>の上限と下限値をセット</a:t>
            </a:r>
            <a:endParaRPr lang="en-US" altLang="ja-JP" dirty="0" smtClean="0">
              <a:solidFill>
                <a:srgbClr val="0070C0"/>
              </a:solidFill>
              <a:latin typeface="Monaco" charset="0"/>
            </a:endParaRPr>
          </a:p>
          <a:p>
            <a:r>
              <a:rPr lang="en-US" altLang="ja-JP" dirty="0" err="1" smtClean="0">
                <a:latin typeface="Monaco" charset="0"/>
              </a:rPr>
              <a:t>scalarMap</a:t>
            </a:r>
            <a:r>
              <a:rPr lang="en-US" altLang="ja-JP" dirty="0" smtClean="0">
                <a:latin typeface="Monaco" charset="0"/>
              </a:rPr>
              <a:t> = </a:t>
            </a:r>
            <a:r>
              <a:rPr lang="en-US" altLang="ja-JP" dirty="0" err="1" smtClean="0">
                <a:latin typeface="Monaco" charset="0"/>
              </a:rPr>
              <a:t>cm.ScalarMappable</a:t>
            </a:r>
            <a:r>
              <a:rPr lang="en-US" altLang="ja-JP" dirty="0" smtClean="0">
                <a:latin typeface="Monaco" charset="0"/>
              </a:rPr>
              <a:t>(norm=</a:t>
            </a:r>
            <a:r>
              <a:rPr lang="en-US" altLang="ja-JP" dirty="0" err="1" smtClean="0">
                <a:latin typeface="Monaco" charset="0"/>
              </a:rPr>
              <a:t>cNorm</a:t>
            </a:r>
            <a:r>
              <a:rPr lang="en-US" altLang="ja-JP" dirty="0" smtClean="0">
                <a:latin typeface="Monaco" charset="0"/>
              </a:rPr>
              <a:t>, </a:t>
            </a:r>
            <a:r>
              <a:rPr lang="en-US" altLang="ja-JP" dirty="0" err="1" smtClean="0">
                <a:latin typeface="Monaco" charset="0"/>
              </a:rPr>
              <a:t>cmap</a:t>
            </a:r>
            <a:r>
              <a:rPr lang="en-US" altLang="ja-JP" dirty="0" smtClean="0">
                <a:latin typeface="Monaco" charset="0"/>
              </a:rPr>
              <a:t>=jet) </a:t>
            </a:r>
            <a:r>
              <a:rPr lang="en-US" altLang="ja-JP" dirty="0" smtClean="0">
                <a:solidFill>
                  <a:srgbClr val="0070C0"/>
                </a:solidFill>
                <a:latin typeface="Monaco" charset="0"/>
              </a:rPr>
              <a:t>&lt;== </a:t>
            </a:r>
            <a:r>
              <a:rPr lang="ja-JP" altLang="en-US" dirty="0" smtClean="0">
                <a:solidFill>
                  <a:srgbClr val="0070C0"/>
                </a:solidFill>
                <a:latin typeface="Monaco" charset="0"/>
              </a:rPr>
              <a:t>おまじない</a:t>
            </a:r>
          </a:p>
          <a:p>
            <a:endParaRPr lang="en-US" altLang="ja-JP" dirty="0" smtClean="0">
              <a:latin typeface="Monaco" charset="0"/>
            </a:endParaRPr>
          </a:p>
          <a:p>
            <a:endParaRPr lang="ja-JP" altLang="en-US" dirty="0" smtClean="0">
              <a:latin typeface="Monaco" charset="0"/>
            </a:endParaRPr>
          </a:p>
          <a:p>
            <a:r>
              <a:rPr lang="en-US" altLang="ja-JP" dirty="0" smtClean="0">
                <a:latin typeface="Monaco" charset="0"/>
              </a:rPr>
              <a:t>for </a:t>
            </a:r>
            <a:r>
              <a:rPr lang="en-US" altLang="ja-JP" dirty="0" err="1" smtClean="0">
                <a:latin typeface="Monaco" charset="0"/>
              </a:rPr>
              <a:t>i</a:t>
            </a:r>
            <a:r>
              <a:rPr lang="en-US" altLang="ja-JP" dirty="0" smtClean="0">
                <a:latin typeface="Monaco" charset="0"/>
              </a:rPr>
              <a:t>, (np) in enumerate(range(</a:t>
            </a:r>
            <a:r>
              <a:rPr lang="en-US" altLang="ja-JP" dirty="0" err="1" smtClean="0">
                <a:latin typeface="Monaco" charset="0"/>
              </a:rPr>
              <a:t>nplot</a:t>
            </a:r>
            <a:r>
              <a:rPr lang="en-US" altLang="ja-JP" dirty="0" smtClean="0">
                <a:latin typeface="Monaco" charset="0"/>
              </a:rPr>
              <a:t>)):</a:t>
            </a:r>
          </a:p>
          <a:p>
            <a:r>
              <a:rPr lang="ja-JP" altLang="en-US" dirty="0" smtClean="0">
                <a:latin typeface="Monaco" charset="0"/>
              </a:rPr>
              <a:t>    </a:t>
            </a:r>
            <a:r>
              <a:rPr lang="en-US" altLang="ja-JP" dirty="0" smtClean="0">
                <a:latin typeface="Monaco" charset="0"/>
              </a:rPr>
              <a:t>c = </a:t>
            </a:r>
            <a:r>
              <a:rPr lang="en-US" altLang="ja-JP" dirty="0" err="1" smtClean="0">
                <a:latin typeface="Monaco" charset="0"/>
              </a:rPr>
              <a:t>scalarMap.to_rgba</a:t>
            </a:r>
            <a:r>
              <a:rPr lang="en-US" altLang="ja-JP" dirty="0" smtClean="0">
                <a:latin typeface="Monaco" charset="0"/>
              </a:rPr>
              <a:t>(</a:t>
            </a:r>
            <a:r>
              <a:rPr lang="en-US" altLang="ja-JP" dirty="0" err="1" smtClean="0">
                <a:latin typeface="Monaco" charset="0"/>
              </a:rPr>
              <a:t>i</a:t>
            </a:r>
            <a:r>
              <a:rPr lang="en-US" altLang="ja-JP" dirty="0" smtClean="0">
                <a:latin typeface="Monaco" charset="0"/>
              </a:rPr>
              <a:t>) </a:t>
            </a:r>
            <a:r>
              <a:rPr lang="en-US" altLang="ja-JP" dirty="0" smtClean="0">
                <a:solidFill>
                  <a:srgbClr val="0070C0"/>
                </a:solidFill>
                <a:latin typeface="Monaco" charset="0"/>
              </a:rPr>
              <a:t>&lt;== </a:t>
            </a:r>
            <a:r>
              <a:rPr lang="ja-JP" altLang="en-US" dirty="0" smtClean="0">
                <a:solidFill>
                  <a:srgbClr val="0070C0"/>
                </a:solidFill>
                <a:latin typeface="Monaco" charset="0"/>
              </a:rPr>
              <a:t>データの番号から、カラーマップを取得</a:t>
            </a:r>
          </a:p>
          <a:p>
            <a:r>
              <a:rPr lang="ro-RO" altLang="ja-JP" dirty="0" smtClean="0">
                <a:latin typeface="Monaco" charset="0"/>
              </a:rPr>
              <a:t>    ax = </a:t>
            </a:r>
            <a:r>
              <a:rPr lang="ro-RO" altLang="ja-JP" dirty="0" err="1" smtClean="0">
                <a:latin typeface="Monaco" charset="0"/>
              </a:rPr>
              <a:t>plt.subplot</a:t>
            </a:r>
            <a:r>
              <a:rPr lang="ro-RO" altLang="ja-JP" dirty="0" smtClean="0">
                <a:latin typeface="Monaco" charset="0"/>
              </a:rPr>
              <a:t>(1,1,1)</a:t>
            </a:r>
          </a:p>
          <a:p>
            <a:r>
              <a:rPr lang="en-US" altLang="ja-JP" dirty="0" smtClean="0">
                <a:latin typeface="Monaco" charset="0"/>
              </a:rPr>
              <a:t>    </a:t>
            </a:r>
            <a:r>
              <a:rPr lang="en-US" altLang="ja-JP" dirty="0" err="1" smtClean="0">
                <a:latin typeface="Monaco" charset="0"/>
              </a:rPr>
              <a:t>plt.errorbar</a:t>
            </a:r>
            <a:r>
              <a:rPr lang="en-US" altLang="ja-JP" dirty="0" smtClean="0">
                <a:latin typeface="Monaco" charset="0"/>
              </a:rPr>
              <a:t>(x[</a:t>
            </a:r>
            <a:r>
              <a:rPr lang="en-US" altLang="ja-JP" dirty="0" err="1" smtClean="0">
                <a:latin typeface="Monaco" charset="0"/>
              </a:rPr>
              <a:t>i</a:t>
            </a:r>
            <a:r>
              <a:rPr lang="en-US" altLang="ja-JP" dirty="0" smtClean="0">
                <a:latin typeface="Monaco" charset="0"/>
              </a:rPr>
              <a:t>], y[</a:t>
            </a:r>
            <a:r>
              <a:rPr lang="en-US" altLang="ja-JP" dirty="0" err="1" smtClean="0">
                <a:latin typeface="Monaco" charset="0"/>
              </a:rPr>
              <a:t>i</a:t>
            </a:r>
            <a:r>
              <a:rPr lang="en-US" altLang="ja-JP" dirty="0" smtClean="0">
                <a:latin typeface="Monaco" charset="0"/>
              </a:rPr>
              <a:t>], </a:t>
            </a:r>
            <a:r>
              <a:rPr lang="en-US" altLang="ja-JP" dirty="0" err="1" smtClean="0">
                <a:latin typeface="Monaco" charset="0"/>
              </a:rPr>
              <a:t>fmt</a:t>
            </a:r>
            <a:r>
              <a:rPr lang="en-US" altLang="ja-JP" dirty="0" smtClean="0">
                <a:latin typeface="Monaco" charset="0"/>
              </a:rPr>
              <a:t>='-', color = c, alpha=0.8)  </a:t>
            </a:r>
            <a:r>
              <a:rPr lang="en-US" altLang="ja-JP" dirty="0" smtClean="0">
                <a:solidFill>
                  <a:srgbClr val="0070C0"/>
                </a:solidFill>
                <a:latin typeface="Monaco" charset="0"/>
              </a:rPr>
              <a:t>&lt;== </a:t>
            </a:r>
            <a:r>
              <a:rPr lang="ja-JP" altLang="en-US" dirty="0" smtClean="0">
                <a:solidFill>
                  <a:srgbClr val="0070C0"/>
                </a:solidFill>
                <a:latin typeface="Monaco" charset="0"/>
              </a:rPr>
              <a:t>色を指定</a:t>
            </a:r>
          </a:p>
        </p:txBody>
      </p:sp>
    </p:spTree>
    <p:extLst>
      <p:ext uri="{BB962C8B-B14F-4D97-AF65-F5344CB8AC3E}">
        <p14:creationId xmlns:p14="http://schemas.microsoft.com/office/powerpoint/2010/main" val="14936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754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3200" dirty="0" smtClean="0"/>
              <a:t>ここからは</a:t>
            </a:r>
            <a:r>
              <a:rPr kumimoji="1" lang="ja-JP" altLang="en-US" sz="3200" dirty="0" smtClean="0"/>
              <a:t>余談です。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endParaRPr kumimoji="1" lang="ja-JP" altLang="en-US" sz="32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54000" y="833437"/>
            <a:ext cx="10515600" cy="765175"/>
          </a:xfrm>
        </p:spPr>
        <p:txBody>
          <a:bodyPr/>
          <a:lstStyle/>
          <a:p>
            <a:r>
              <a:rPr kumimoji="1" lang="en-US" altLang="ja-JP" dirty="0" smtClean="0"/>
              <a:t>  </a:t>
            </a:r>
            <a:r>
              <a:rPr kumimoji="1" lang="en-US" altLang="ja-JP" dirty="0" err="1" smtClean="0"/>
              <a:t>doxygen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で</a:t>
            </a:r>
            <a:r>
              <a:rPr kumimoji="1" lang="en-US" altLang="ja-JP" dirty="0" smtClean="0"/>
              <a:t> html </a:t>
            </a:r>
            <a:r>
              <a:rPr lang="ja-JP" altLang="en-US" dirty="0" smtClean="0"/>
              <a:t>化する方法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4000" y="1598612"/>
            <a:ext cx="11506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R"/>
            </a:pPr>
            <a:r>
              <a:rPr lang="en-US" altLang="ja-JP" sz="1200" dirty="0" err="1" smtClean="0">
                <a:latin typeface="Monaco" charset="0"/>
              </a:rPr>
              <a:t>doxygen</a:t>
            </a:r>
            <a:r>
              <a:rPr lang="en-US" altLang="ja-JP" sz="1200" dirty="0" smtClean="0">
                <a:latin typeface="Monaco" charset="0"/>
              </a:rPr>
              <a:t> –g </a:t>
            </a:r>
            <a:r>
              <a:rPr lang="ja-JP" altLang="en-US" sz="1200" dirty="0" smtClean="0">
                <a:latin typeface="Monaco" charset="0"/>
              </a:rPr>
              <a:t>で</a:t>
            </a:r>
            <a:r>
              <a:rPr lang="en-US" altLang="ja-JP" sz="1200" dirty="0" smtClean="0">
                <a:latin typeface="Monaco" charset="0"/>
              </a:rPr>
              <a:t> </a:t>
            </a:r>
            <a:r>
              <a:rPr lang="en-US" altLang="ja-JP" sz="1200" dirty="0" err="1" smtClean="0">
                <a:latin typeface="Monaco" charset="0"/>
              </a:rPr>
              <a:t>Doxygen</a:t>
            </a:r>
            <a:r>
              <a:rPr lang="en-US" altLang="ja-JP" sz="1200" dirty="0" smtClean="0">
                <a:latin typeface="Monaco" charset="0"/>
              </a:rPr>
              <a:t> </a:t>
            </a:r>
            <a:r>
              <a:rPr lang="ja-JP" altLang="en-US" sz="1200" dirty="0" smtClean="0">
                <a:latin typeface="Monaco" charset="0"/>
              </a:rPr>
              <a:t>の設定ファイルを出力</a:t>
            </a:r>
            <a:endParaRPr lang="en-US" altLang="ja-JP" sz="1200" dirty="0" smtClean="0">
              <a:latin typeface="Monaco" charset="0"/>
            </a:endParaRPr>
          </a:p>
          <a:p>
            <a:pPr marL="228600" indent="-228600">
              <a:buAutoNum type="arabicParenR"/>
            </a:pPr>
            <a:endParaRPr lang="en-US" altLang="ja-JP" sz="1200" dirty="0">
              <a:latin typeface="Monaco" charset="0"/>
            </a:endParaRPr>
          </a:p>
          <a:p>
            <a:pPr marL="228600" indent="-228600">
              <a:buAutoNum type="arabicParenR"/>
            </a:pPr>
            <a:r>
              <a:rPr lang="ja-JP" altLang="en-US" sz="1200" dirty="0" smtClean="0">
                <a:latin typeface="Monaco" charset="0"/>
              </a:rPr>
              <a:t>私の場合は、下記の設定を変更してます。</a:t>
            </a:r>
            <a:r>
              <a:rPr lang="en-US" altLang="ja-JP" sz="1200" dirty="0" smtClean="0">
                <a:latin typeface="Monaco" charset="0"/>
              </a:rPr>
              <a:t> </a:t>
            </a:r>
          </a:p>
          <a:p>
            <a:endParaRPr lang="en-US" altLang="ja-JP" sz="1200" dirty="0" smtClean="0">
              <a:latin typeface="Monaco" charset="0"/>
            </a:endParaRPr>
          </a:p>
          <a:p>
            <a:r>
              <a:rPr lang="en-US" altLang="ja-JP" sz="1200" dirty="0" smtClean="0">
                <a:latin typeface="Monaco" charset="0"/>
              </a:rPr>
              <a:t>&lt; PROJECT_NAME           = "MHD test code (</a:t>
            </a:r>
            <a:r>
              <a:rPr lang="en-US" altLang="ja-JP" sz="1200" dirty="0" err="1" smtClean="0">
                <a:latin typeface="Monaco" charset="0"/>
              </a:rPr>
              <a:t>S.Yamada</a:t>
            </a:r>
            <a:r>
              <a:rPr lang="en-US" altLang="ja-JP" sz="1200" dirty="0" smtClean="0">
                <a:latin typeface="Monaco" charset="0"/>
              </a:rPr>
              <a:t>)"</a:t>
            </a:r>
          </a:p>
          <a:p>
            <a:r>
              <a:rPr lang="en-US" altLang="ja-JP" sz="1200" dirty="0" smtClean="0">
                <a:latin typeface="Monaco" charset="0"/>
              </a:rPr>
              <a:t>&lt; INLINE_INHERITED_MEMB  = YES</a:t>
            </a:r>
          </a:p>
          <a:p>
            <a:r>
              <a:rPr lang="en-US" altLang="ja-JP" sz="1200" dirty="0" smtClean="0">
                <a:latin typeface="Monaco" charset="0"/>
              </a:rPr>
              <a:t>&lt; JAVADOC_AUTOBRIEF      = YES</a:t>
            </a:r>
          </a:p>
          <a:p>
            <a:r>
              <a:rPr lang="en-US" altLang="ja-JP" sz="1200" dirty="0" smtClean="0">
                <a:latin typeface="Monaco" charset="0"/>
              </a:rPr>
              <a:t>&lt; EXTRACT_ALL            = YES</a:t>
            </a:r>
          </a:p>
          <a:p>
            <a:r>
              <a:rPr lang="en-US" altLang="ja-JP" sz="1200" dirty="0" smtClean="0">
                <a:latin typeface="Monaco" charset="0"/>
              </a:rPr>
              <a:t>&lt; EXTRACT_PRIVATE        = YES</a:t>
            </a:r>
          </a:p>
          <a:p>
            <a:r>
              <a:rPr lang="en-US" altLang="ja-JP" sz="1200" dirty="0" smtClean="0">
                <a:latin typeface="Monaco" charset="0"/>
              </a:rPr>
              <a:t>&lt; EXTRACT_PACKAGE        = YES</a:t>
            </a:r>
          </a:p>
          <a:p>
            <a:r>
              <a:rPr lang="en-US" altLang="ja-JP" sz="1200" dirty="0" smtClean="0">
                <a:latin typeface="Monaco" charset="0"/>
              </a:rPr>
              <a:t>&lt; EXTRACT_STATIC         = YES</a:t>
            </a:r>
          </a:p>
          <a:p>
            <a:r>
              <a:rPr lang="de-DE" altLang="ja-JP" sz="1200" dirty="0" smtClean="0">
                <a:latin typeface="Monaco" charset="0"/>
              </a:rPr>
              <a:t>&lt; INTERNAL_DOCS          = YES</a:t>
            </a:r>
          </a:p>
          <a:p>
            <a:r>
              <a:rPr lang="de-DE" altLang="ja-JP" sz="1200" dirty="0" smtClean="0">
                <a:latin typeface="Monaco" charset="0"/>
              </a:rPr>
              <a:t>&lt; RECURSIVE              = YES</a:t>
            </a:r>
          </a:p>
          <a:p>
            <a:r>
              <a:rPr lang="de-DE" altLang="ja-JP" sz="1200" dirty="0" smtClean="0">
                <a:latin typeface="Monaco" charset="0"/>
              </a:rPr>
              <a:t>&lt; SOURCE_BROWSER         = YES</a:t>
            </a:r>
          </a:p>
          <a:p>
            <a:r>
              <a:rPr lang="de-DE" altLang="ja-JP" sz="1200" dirty="0" smtClean="0">
                <a:latin typeface="Monaco" charset="0"/>
              </a:rPr>
              <a:t>&lt; INLINE_SOURCES         = YES</a:t>
            </a:r>
          </a:p>
          <a:p>
            <a:r>
              <a:rPr lang="de-DE" altLang="ja-JP" sz="1200" dirty="0" smtClean="0">
                <a:latin typeface="Monaco" charset="0"/>
              </a:rPr>
              <a:t>&lt; STRIP_CODE_COMMENTS    = NO</a:t>
            </a:r>
          </a:p>
          <a:p>
            <a:r>
              <a:rPr lang="de-DE" altLang="ja-JP" sz="1200" dirty="0" smtClean="0">
                <a:latin typeface="Monaco" charset="0"/>
              </a:rPr>
              <a:t>&lt; GENERATE_TREEVIEW      = YES</a:t>
            </a:r>
          </a:p>
          <a:p>
            <a:r>
              <a:rPr lang="de-DE" altLang="ja-JP" sz="1200" dirty="0" smtClean="0">
                <a:latin typeface="Monaco" charset="0"/>
              </a:rPr>
              <a:t>&lt; HAVE_DOT               = YES</a:t>
            </a:r>
          </a:p>
          <a:p>
            <a:r>
              <a:rPr lang="de-DE" altLang="ja-JP" sz="1200" dirty="0" smtClean="0">
                <a:latin typeface="Monaco" charset="0"/>
              </a:rPr>
              <a:t>&lt; CALL_GRAPH             = YES</a:t>
            </a:r>
          </a:p>
          <a:p>
            <a:r>
              <a:rPr lang="de-DE" altLang="ja-JP" sz="1200" dirty="0" smtClean="0">
                <a:latin typeface="Monaco" charset="0"/>
              </a:rPr>
              <a:t>&lt; CALLER_GRAPH           = YES</a:t>
            </a:r>
          </a:p>
          <a:p>
            <a:endParaRPr lang="de-DE" altLang="ja-JP" sz="1200" dirty="0">
              <a:latin typeface="Monaco" charset="0"/>
            </a:endParaRPr>
          </a:p>
          <a:p>
            <a:r>
              <a:rPr lang="ja-JP" altLang="en-US" sz="1200" dirty="0" smtClean="0"/>
              <a:t>デフォルトで、コメントをカットするので、</a:t>
            </a:r>
            <a:endParaRPr lang="en-US" altLang="ja-JP" sz="1200" dirty="0" smtClean="0"/>
          </a:p>
          <a:p>
            <a:r>
              <a:rPr lang="de-DE" altLang="ja-JP" sz="1200" dirty="0" smtClean="0">
                <a:latin typeface="Monaco" charset="0"/>
              </a:rPr>
              <a:t>&lt; STRIP_CODE_COMMENTS    = NO </a:t>
            </a:r>
          </a:p>
          <a:p>
            <a:r>
              <a:rPr lang="ja-JP" altLang="en-US" sz="1200" dirty="0" smtClean="0"/>
              <a:t>をつけておかないと、コメントが</a:t>
            </a:r>
            <a:r>
              <a:rPr lang="en-US" altLang="ja-JP" sz="1200" dirty="0" smtClean="0"/>
              <a:t> html </a:t>
            </a:r>
            <a:r>
              <a:rPr lang="ja-JP" altLang="en-US" sz="1200" dirty="0" smtClean="0"/>
              <a:t>されません。</a:t>
            </a:r>
            <a:endParaRPr lang="en-US" altLang="ja-JP" sz="1200" dirty="0" smtClean="0"/>
          </a:p>
          <a:p>
            <a:r>
              <a:rPr lang="de-DE" altLang="ja-JP" sz="1200" dirty="0" smtClean="0">
                <a:latin typeface="Monaco" charset="0"/>
              </a:rPr>
              <a:t>&lt; RECURSIVE              = YES</a:t>
            </a:r>
          </a:p>
          <a:p>
            <a:r>
              <a:rPr lang="ja-JP" altLang="en-US" sz="1200" dirty="0" smtClean="0">
                <a:latin typeface="Monaco" charset="0"/>
              </a:rPr>
              <a:t>もデフォルトで</a:t>
            </a:r>
            <a:r>
              <a:rPr lang="en-US" altLang="ja-JP" sz="1200" dirty="0" smtClean="0">
                <a:latin typeface="Monaco" charset="0"/>
              </a:rPr>
              <a:t> NO </a:t>
            </a:r>
            <a:r>
              <a:rPr lang="ja-JP" altLang="en-US" sz="1200" dirty="0" smtClean="0">
                <a:latin typeface="Monaco" charset="0"/>
              </a:rPr>
              <a:t>ですが、これも</a:t>
            </a:r>
            <a:r>
              <a:rPr lang="en-US" altLang="ja-JP" sz="1200" dirty="0" smtClean="0">
                <a:latin typeface="Monaco" charset="0"/>
              </a:rPr>
              <a:t> YES </a:t>
            </a:r>
            <a:r>
              <a:rPr lang="ja-JP" altLang="en-US" sz="1200" dirty="0" smtClean="0">
                <a:latin typeface="Monaco" charset="0"/>
              </a:rPr>
              <a:t>にしておかないと、ディレクトリ構造を潜ってくれません。</a:t>
            </a:r>
            <a:endParaRPr lang="en-US" altLang="ja-JP" sz="1200" dirty="0" smtClean="0">
              <a:latin typeface="Monaco" charset="0"/>
            </a:endParaRPr>
          </a:p>
          <a:p>
            <a:endParaRPr lang="en-US" altLang="ja-JP" sz="1200" dirty="0">
              <a:latin typeface="Monaco" charset="0"/>
            </a:endParaRPr>
          </a:p>
          <a:p>
            <a:r>
              <a:rPr lang="en-US" altLang="ja-JP" sz="1200" dirty="0" smtClean="0">
                <a:latin typeface="Monaco" charset="0"/>
              </a:rPr>
              <a:t>3) </a:t>
            </a:r>
            <a:r>
              <a:rPr lang="en-US" altLang="ja-JP" sz="1200" dirty="0" err="1" smtClean="0">
                <a:latin typeface="Monaco" charset="0"/>
              </a:rPr>
              <a:t>doxygen</a:t>
            </a:r>
            <a:r>
              <a:rPr lang="en-US" altLang="ja-JP" sz="1200" dirty="0" smtClean="0">
                <a:latin typeface="Monaco" charset="0"/>
              </a:rPr>
              <a:t> </a:t>
            </a:r>
            <a:r>
              <a:rPr lang="en-US" altLang="ja-JP" sz="1200" dirty="0" err="1" smtClean="0">
                <a:latin typeface="Monaco" charset="0"/>
              </a:rPr>
              <a:t>Doxygen</a:t>
            </a:r>
            <a:r>
              <a:rPr lang="ja-JP" altLang="en-US" sz="1200" dirty="0" smtClean="0">
                <a:latin typeface="Monaco" charset="0"/>
              </a:rPr>
              <a:t>の設定ファイル</a:t>
            </a:r>
            <a:r>
              <a:rPr lang="en-US" altLang="ja-JP" sz="1200" dirty="0" smtClean="0">
                <a:latin typeface="Monaco" charset="0"/>
              </a:rPr>
              <a:t> </a:t>
            </a:r>
            <a:r>
              <a:rPr lang="ja-JP" altLang="en-US" sz="1200" dirty="0" smtClean="0">
                <a:latin typeface="Monaco" charset="0"/>
              </a:rPr>
              <a:t>で実行すれば</a:t>
            </a:r>
            <a:r>
              <a:rPr lang="en-US" altLang="ja-JP" sz="1200" dirty="0" smtClean="0">
                <a:latin typeface="Monaco" charset="0"/>
              </a:rPr>
              <a:t>OK </a:t>
            </a:r>
            <a:endParaRPr lang="ja-JP" altLang="en-US" sz="1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044" y="1216024"/>
            <a:ext cx="4349674" cy="4691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1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754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3200" dirty="0" smtClean="0"/>
              <a:t>ここからは</a:t>
            </a:r>
            <a:r>
              <a:rPr kumimoji="1" lang="ja-JP" altLang="en-US" sz="3200" dirty="0" smtClean="0"/>
              <a:t>余談です。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endParaRPr kumimoji="1" lang="ja-JP" altLang="en-US" sz="32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54000" y="833437"/>
            <a:ext cx="10515600" cy="7651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ja-JP" altLang="en-US" dirty="0" smtClean="0"/>
              <a:t>複雑なコール構造の可視化の方法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25450" y="2268894"/>
            <a:ext cx="10172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/>
              <a:t>参考ページ</a:t>
            </a:r>
            <a:r>
              <a:rPr lang="en-US" altLang="ja-JP" sz="1200" dirty="0" smtClean="0"/>
              <a:t> : </a:t>
            </a:r>
            <a:r>
              <a:rPr lang="ja-JP" altLang="en-US" sz="1200" dirty="0" smtClean="0"/>
              <a:t>https://www.ibm.com/developerworks/jp/linux/library/l-graphvis/index.html</a:t>
            </a:r>
            <a:endParaRPr lang="ja-JP" altLang="en-US" sz="12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3738720"/>
            <a:ext cx="4911606" cy="284126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425450" y="1395094"/>
            <a:ext cx="1017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実処理時のコールチェックは</a:t>
            </a:r>
            <a:r>
              <a:rPr lang="en-US" altLang="ja-JP" dirty="0" err="1"/>
              <a:t>gcc</a:t>
            </a:r>
            <a:r>
              <a:rPr lang="ja-JP" altLang="en-US" dirty="0"/>
              <a:t>のオプションである</a:t>
            </a:r>
            <a:r>
              <a:rPr lang="en-US" altLang="ja-JP" dirty="0"/>
              <a:t>-</a:t>
            </a:r>
            <a:r>
              <a:rPr lang="en-US" altLang="ja-JP" dirty="0" err="1"/>
              <a:t>finstrument</a:t>
            </a:r>
            <a:r>
              <a:rPr lang="en-US" altLang="ja-JP" dirty="0"/>
              <a:t>-functions</a:t>
            </a:r>
            <a:r>
              <a:rPr lang="ja-JP" altLang="en-US" dirty="0"/>
              <a:t>を</a:t>
            </a:r>
            <a:r>
              <a:rPr lang="ja-JP" altLang="en-US" dirty="0" smtClean="0"/>
              <a:t>使用して、関数</a:t>
            </a:r>
            <a:r>
              <a:rPr lang="ja-JP" altLang="en-US" dirty="0"/>
              <a:t>のコール</a:t>
            </a:r>
            <a:r>
              <a:rPr lang="en-US" altLang="ja-JP" dirty="0"/>
              <a:t>/</a:t>
            </a:r>
            <a:r>
              <a:rPr lang="ja-JP" altLang="en-US" dirty="0"/>
              <a:t>復帰にフックをかけてログ</a:t>
            </a:r>
            <a:r>
              <a:rPr lang="ja-JP" altLang="en-US" dirty="0" smtClean="0"/>
              <a:t>出力が可能。</a:t>
            </a:r>
            <a:r>
              <a:rPr lang="ja-JP" altLang="en-US" dirty="0"/>
              <a:t>具体的には</a:t>
            </a:r>
            <a:r>
              <a:rPr lang="ja-JP" altLang="en-US" dirty="0" smtClean="0"/>
              <a:t>以下、</a:t>
            </a:r>
            <a:r>
              <a:rPr lang="en-US" altLang="ja-JP" dirty="0" smtClean="0"/>
              <a:t>URL</a:t>
            </a:r>
            <a:r>
              <a:rPr lang="ja-JP" altLang="en-US" dirty="0"/>
              <a:t>を参考に</a:t>
            </a:r>
            <a:r>
              <a:rPr lang="en-US" altLang="ja-JP" dirty="0" err="1"/>
              <a:t>pvtrace+Graphviz</a:t>
            </a:r>
            <a:r>
              <a:rPr lang="ja-JP" altLang="en-US" dirty="0"/>
              <a:t>にて</a:t>
            </a:r>
            <a:r>
              <a:rPr lang="en-US" altLang="ja-JP" dirty="0" smtClean="0"/>
              <a:t>PLUTO</a:t>
            </a:r>
            <a:r>
              <a:rPr lang="ja-JP" altLang="en-US" dirty="0" smtClean="0"/>
              <a:t>のコードの改変無しで出力できました。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952500" y="6302986"/>
            <a:ext cx="1954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smtClean="0"/>
              <a:t>http://www.bitmeister.jp</a:t>
            </a:r>
            <a:endParaRPr lang="ja-JP" altLang="en-US" sz="1200"/>
          </a:p>
        </p:txBody>
      </p:sp>
      <p:sp>
        <p:nvSpPr>
          <p:cNvPr id="11" name="正方形/長方形 10"/>
          <p:cNvSpPr/>
          <p:nvPr/>
        </p:nvSpPr>
        <p:spPr>
          <a:xfrm>
            <a:off x="165100" y="2770759"/>
            <a:ext cx="6972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今年度、ビットマイスター社との共同で</a:t>
            </a:r>
            <a:r>
              <a:rPr lang="en-US" altLang="ja-JP" sz="1600" dirty="0" smtClean="0"/>
              <a:t> </a:t>
            </a:r>
            <a:r>
              <a:rPr lang="en-US" altLang="ja-JP" sz="1600" dirty="0" err="1" smtClean="0"/>
              <a:t>pluto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の解析をやってみました。</a:t>
            </a:r>
            <a:endParaRPr lang="en-US" altLang="ja-JP" sz="1600" dirty="0" smtClean="0"/>
          </a:p>
          <a:p>
            <a:r>
              <a:rPr lang="en-US" altLang="ja-JP" sz="1600" dirty="0" smtClean="0"/>
              <a:t>(</a:t>
            </a:r>
            <a:r>
              <a:rPr lang="ja-JP" altLang="en-US" sz="1600" dirty="0" smtClean="0"/>
              <a:t>同期の川島くん、天文台の高橋</a:t>
            </a:r>
            <a:r>
              <a:rPr lang="en-US" altLang="ja-JP" sz="1600" dirty="0" smtClean="0"/>
              <a:t>(</a:t>
            </a:r>
            <a:r>
              <a:rPr lang="ja-JP" altLang="en-US" sz="1600" dirty="0" smtClean="0"/>
              <a:t>博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さんのご協力により</a:t>
            </a:r>
            <a:r>
              <a:rPr lang="en-US" altLang="ja-JP" sz="1600" dirty="0" smtClean="0"/>
              <a:t>)</a:t>
            </a:r>
            <a:endParaRPr lang="ja-JP" altLang="en-US" sz="16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350" y="4323432"/>
            <a:ext cx="4925560" cy="244121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2880081"/>
            <a:ext cx="3712894" cy="22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45095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822</Words>
  <Application>Microsoft Macintosh PowerPoint</Application>
  <PresentationFormat>ワイド画面</PresentationFormat>
  <Paragraphs>117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Monaco</vt:lpstr>
      <vt:lpstr>Yu Gothic</vt:lpstr>
      <vt:lpstr>Yu Gothic Light</vt:lpstr>
      <vt:lpstr>Arial</vt:lpstr>
      <vt:lpstr>ホワイト</vt:lpstr>
      <vt:lpstr>宇宙磁気流体セミナー  一次元磁気流体計算の報告</vt:lpstr>
      <vt:lpstr>背景</vt:lpstr>
      <vt:lpstr>一次元の Flux 計算</vt:lpstr>
      <vt:lpstr>一次元の磁気流体計算</vt:lpstr>
      <vt:lpstr>ソースコード、READMEを置いておきました。</vt:lpstr>
      <vt:lpstr>２次元の磁気流体計算</vt:lpstr>
      <vt:lpstr>ここからは余談です。 </vt:lpstr>
      <vt:lpstr>ここからは余談です。 </vt:lpstr>
      <vt:lpstr>ここからは余談です。 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宇宙磁気流体セミナー  一次元磁気流体計算の報告</dc:title>
  <dc:creator>山田真也</dc:creator>
  <cp:lastModifiedBy>山田真也</cp:lastModifiedBy>
  <cp:revision>56</cp:revision>
  <cp:lastPrinted>2017-08-25T05:34:24Z</cp:lastPrinted>
  <dcterms:created xsi:type="dcterms:W3CDTF">2017-08-25T03:15:43Z</dcterms:created>
  <dcterms:modified xsi:type="dcterms:W3CDTF">2017-08-25T05:42:24Z</dcterms:modified>
</cp:coreProperties>
</file>