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6" r:id="rId11"/>
    <p:sldId id="271" r:id="rId12"/>
    <p:sldId id="267" r:id="rId13"/>
    <p:sldId id="270" r:id="rId14"/>
    <p:sldId id="261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8BE0-87C7-40F9-BEE5-275545B63B54}" type="datetimeFigureOut">
              <a:rPr kumimoji="1" lang="ja-JP" altLang="en-US" smtClean="0"/>
              <a:pPr/>
              <a:t>2017/8/25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FD07-DE5D-4262-AB91-70DF2E9AC89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kito\Desktop\solar_jet\prom25apr2007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kumimoji="1" lang="en-US" altLang="ja-JP" dirty="0" smtClean="0"/>
              <a:t>CANS+</a:t>
            </a:r>
            <a:r>
              <a:rPr kumimoji="1" lang="ja-JP" altLang="en-US" dirty="0" smtClean="0"/>
              <a:t>部分電離化計画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278316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河村 聡人 </a:t>
            </a:r>
            <a:r>
              <a:rPr kumimoji="1" lang="en-US" altLang="ja-JP" dirty="0" smtClean="0">
                <a:solidFill>
                  <a:schemeClr val="tx1"/>
                </a:solidFill>
              </a:rPr>
              <a:t>(@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aDAVISk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京都</a:t>
            </a:r>
            <a:r>
              <a:rPr lang="ja-JP" altLang="en-US" dirty="0" smtClean="0">
                <a:solidFill>
                  <a:schemeClr val="tx1"/>
                </a:solidFill>
              </a:rPr>
              <a:t>大学附属花山天文台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2017/08/25 – 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シミュレーションサマーセミナー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2017@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千葉大学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β=2.0, 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smtClean="0"/>
              <a:t>/(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err="1" smtClean="0"/>
              <a:t>+n</a:t>
            </a:r>
            <a:r>
              <a:rPr lang="en-US" altLang="ja-JP" sz="3200" baseline="-25000" dirty="0" err="1" smtClean="0"/>
              <a:t>i</a:t>
            </a:r>
            <a:r>
              <a:rPr lang="en-US" altLang="ja-JP" sz="3200" dirty="0" smtClean="0"/>
              <a:t>)=1.0, B=B</a:t>
            </a:r>
            <a:r>
              <a:rPr lang="ja-JP" altLang="en-US" sz="3200" baseline="-25000" dirty="0" smtClean="0"/>
              <a:t>⊥</a:t>
            </a:r>
            <a:r>
              <a:rPr lang="en-US" altLang="ja-JP" sz="3200" dirty="0" smtClean="0"/>
              <a:t>,</a:t>
            </a:r>
            <a:br>
              <a:rPr lang="en-US" altLang="ja-JP" sz="3200" dirty="0" smtClean="0"/>
            </a:br>
            <a:r>
              <a:rPr lang="en-US" altLang="ja-JP" sz="3200" dirty="0" smtClean="0"/>
              <a:t> Σ=10</a:t>
            </a:r>
            <a:r>
              <a:rPr lang="en-US" altLang="ja-JP" sz="3200" baseline="30000" dirty="0" smtClean="0"/>
              <a:t>-15</a:t>
            </a:r>
            <a:r>
              <a:rPr lang="en-US" altLang="ja-JP" sz="3200" dirty="0" smtClean="0"/>
              <a:t>,m</a:t>
            </a:r>
            <a:r>
              <a:rPr lang="en-US" altLang="ja-JP" sz="3200" baseline="-25000" dirty="0" smtClean="0"/>
              <a:t>n</a:t>
            </a:r>
            <a:r>
              <a:rPr lang="en-US" altLang="ja-JP" sz="3200" dirty="0" smtClean="0"/>
              <a:t>=10</a:t>
            </a:r>
            <a:r>
              <a:rPr lang="en-US" altLang="ja-JP" sz="3200" baseline="30000" dirty="0" smtClean="0"/>
              <a:t>-5</a:t>
            </a:r>
            <a:r>
              <a:rPr lang="en-US" altLang="ja-JP" sz="3200" dirty="0" smtClean="0"/>
              <a:t> (Σ/</a:t>
            </a:r>
            <a:r>
              <a:rPr lang="en-US" altLang="ja-JP" sz="3200" dirty="0" err="1" smtClean="0"/>
              <a:t>m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smtClean="0"/>
              <a:t>=&gt;</a:t>
            </a:r>
            <a:r>
              <a:rPr lang="ja-JP" altLang="en-US" sz="3200" dirty="0" smtClean="0"/>
              <a:t>運動量</a:t>
            </a:r>
            <a:r>
              <a:rPr lang="en-US" altLang="ja-JP" sz="3200" dirty="0" smtClean="0"/>
              <a:t>,Σ=&gt;</a:t>
            </a:r>
            <a:r>
              <a:rPr lang="ja-JP" altLang="en-US" sz="3200" dirty="0" smtClean="0"/>
              <a:t>熱</a:t>
            </a:r>
            <a:r>
              <a:rPr lang="en-US" altLang="ja-JP" sz="3200" dirty="0" smtClean="0"/>
              <a:t>)</a:t>
            </a:r>
            <a:endParaRPr kumimoji="1" lang="ja-JP" altLang="en-US" sz="3200" baseline="30000" dirty="0"/>
          </a:p>
        </p:txBody>
      </p:sp>
      <p:pic>
        <p:nvPicPr>
          <p:cNvPr id="6" name="Picture 2" descr="F:\cansplus20170821\2d\analysis\pip_kh_20170825_00\n_pr\n_pr_0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1628800"/>
            <a:ext cx="5400600" cy="4320480"/>
          </a:xfrm>
          <a:prstGeom prst="rect">
            <a:avLst/>
          </a:prstGeom>
          <a:noFill/>
        </p:spPr>
      </p:pic>
      <p:pic>
        <p:nvPicPr>
          <p:cNvPr id="4098" name="Picture 2" descr="F:\cansplus20170821\2d\analysis\pip_kh_20170825_00\p_pr\p_pr_0101.png"/>
          <p:cNvPicPr>
            <a:picLocks noChangeAspect="1" noChangeArrowheads="1"/>
          </p:cNvPicPr>
          <p:nvPr/>
        </p:nvPicPr>
        <p:blipFill>
          <a:blip r:embed="rId3" cstate="print"/>
          <a:srcRect l="14135"/>
          <a:stretch>
            <a:fillRect/>
          </a:stretch>
        </p:blipFill>
        <p:spPr bwMode="auto">
          <a:xfrm>
            <a:off x="0" y="1628800"/>
            <a:ext cx="46372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β=2.0, 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smtClean="0"/>
              <a:t>/(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err="1" smtClean="0"/>
              <a:t>+n</a:t>
            </a:r>
            <a:r>
              <a:rPr lang="en-US" altLang="ja-JP" sz="3200" baseline="-25000" dirty="0" err="1" smtClean="0"/>
              <a:t>i</a:t>
            </a:r>
            <a:r>
              <a:rPr lang="en-US" altLang="ja-JP" sz="3200" dirty="0" smtClean="0"/>
              <a:t>)=1.0, B=B</a:t>
            </a:r>
            <a:r>
              <a:rPr lang="ja-JP" altLang="en-US" sz="3200" baseline="-25000" dirty="0" smtClean="0"/>
              <a:t>⊥</a:t>
            </a:r>
            <a:r>
              <a:rPr lang="en-US" altLang="ja-JP" sz="3200" dirty="0" smtClean="0"/>
              <a:t>,</a:t>
            </a:r>
            <a:br>
              <a:rPr lang="en-US" altLang="ja-JP" sz="3200" dirty="0" smtClean="0"/>
            </a:br>
            <a:r>
              <a:rPr lang="en-US" altLang="ja-JP" sz="3200" dirty="0" smtClean="0"/>
              <a:t> Σ=10</a:t>
            </a:r>
            <a:r>
              <a:rPr lang="en-US" altLang="ja-JP" sz="3200" baseline="30000" dirty="0" smtClean="0"/>
              <a:t>-15</a:t>
            </a:r>
            <a:r>
              <a:rPr lang="en-US" altLang="ja-JP" sz="3200" dirty="0" smtClean="0"/>
              <a:t>,m</a:t>
            </a:r>
            <a:r>
              <a:rPr lang="en-US" altLang="ja-JP" sz="3200" baseline="-25000" dirty="0" smtClean="0"/>
              <a:t>n</a:t>
            </a:r>
            <a:r>
              <a:rPr lang="en-US" altLang="ja-JP" sz="3200" dirty="0" smtClean="0"/>
              <a:t>=10</a:t>
            </a:r>
            <a:r>
              <a:rPr lang="en-US" altLang="ja-JP" sz="3200" baseline="30000" dirty="0" smtClean="0"/>
              <a:t>-5</a:t>
            </a:r>
            <a:r>
              <a:rPr lang="en-US" altLang="ja-JP" sz="3200" dirty="0" smtClean="0"/>
              <a:t> (Σ/</a:t>
            </a:r>
            <a:r>
              <a:rPr lang="en-US" altLang="ja-JP" sz="3200" dirty="0" err="1" smtClean="0"/>
              <a:t>m</a:t>
            </a:r>
            <a:r>
              <a:rPr lang="en-US" altLang="ja-JP" sz="3200" baseline="-25000" dirty="0" err="1" smtClean="0"/>
              <a:t>n</a:t>
            </a:r>
            <a:r>
              <a:rPr lang="en-US" altLang="ja-JP" sz="3200" dirty="0" smtClean="0"/>
              <a:t>=&gt;</a:t>
            </a:r>
            <a:r>
              <a:rPr lang="ja-JP" altLang="en-US" sz="3200" dirty="0" smtClean="0"/>
              <a:t>運動量</a:t>
            </a:r>
            <a:r>
              <a:rPr lang="en-US" altLang="ja-JP" sz="3200" dirty="0" smtClean="0"/>
              <a:t>,Σ=&gt;</a:t>
            </a:r>
            <a:r>
              <a:rPr lang="ja-JP" altLang="en-US" sz="3200" dirty="0" smtClean="0"/>
              <a:t>熱</a:t>
            </a:r>
            <a:r>
              <a:rPr lang="en-US" altLang="ja-JP" sz="3200" dirty="0" smtClean="0"/>
              <a:t>)</a:t>
            </a:r>
            <a:endParaRPr kumimoji="1" lang="ja-JP" altLang="en-US" sz="3200" baseline="30000" dirty="0"/>
          </a:p>
        </p:txBody>
      </p:sp>
      <p:pic>
        <p:nvPicPr>
          <p:cNvPr id="6" name="Picture 2" descr="F:\cansplus20170821\2d\analysis\pip_kh_20170825_00\n_pr\n_pr_0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1628800"/>
            <a:ext cx="5400600" cy="4320480"/>
          </a:xfrm>
          <a:prstGeom prst="rect">
            <a:avLst/>
          </a:prstGeom>
          <a:noFill/>
        </p:spPr>
      </p:pic>
      <p:pic>
        <p:nvPicPr>
          <p:cNvPr id="4098" name="Picture 2" descr="F:\cansplus20170821\2d\analysis\pip_kh_20170825_00\p_pr\p_pr_0101.png"/>
          <p:cNvPicPr>
            <a:picLocks noChangeAspect="1" noChangeArrowheads="1"/>
          </p:cNvPicPr>
          <p:nvPr/>
        </p:nvPicPr>
        <p:blipFill>
          <a:blip r:embed="rId3" cstate="print"/>
          <a:srcRect l="14135"/>
          <a:stretch>
            <a:fillRect/>
          </a:stretch>
        </p:blipFill>
        <p:spPr bwMode="auto">
          <a:xfrm>
            <a:off x="0" y="1628800"/>
            <a:ext cx="4637204" cy="4320480"/>
          </a:xfrm>
          <a:prstGeom prst="rect">
            <a:avLst/>
          </a:prstGeom>
          <a:noFill/>
        </p:spPr>
      </p:pic>
      <p:pic>
        <p:nvPicPr>
          <p:cNvPr id="8" name="図 7" descr="kh_bench.png"/>
          <p:cNvPicPr>
            <a:picLocks noChangeAspect="1"/>
          </p:cNvPicPr>
          <p:nvPr/>
        </p:nvPicPr>
        <p:blipFill>
          <a:blip r:embed="rId4" cstate="print"/>
          <a:srcRect l="5117" r="6589"/>
          <a:stretch>
            <a:fillRect/>
          </a:stretch>
        </p:blipFill>
        <p:spPr>
          <a:xfrm>
            <a:off x="4211960" y="1651582"/>
            <a:ext cx="4824536" cy="4369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499992" y="17235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CANS+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結果：臆病になりすぎた。</a:t>
            </a:r>
            <a:endParaRPr kumimoji="1" lang="ja-JP" altLang="en-US" sz="3200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次はもっと衝突効くようにする。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要</a:t>
            </a:r>
            <a:r>
              <a:rPr kumimoji="1" lang="en-US" altLang="ja-JP" sz="3200" dirty="0" smtClean="0"/>
              <a:t>more</a:t>
            </a:r>
            <a:r>
              <a:rPr kumimoji="1" lang="ja-JP" altLang="en-US" sz="3200" dirty="0" smtClean="0"/>
              <a:t>テスト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ionization &amp; recombination</a:t>
            </a:r>
            <a:r>
              <a:rPr lang="ja-JP" altLang="en-US" sz="3200" smtClean="0"/>
              <a:t>を入れる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部分電離プラズマを普及させたい。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Ion-Neutral collisions : Charge-exchange</a:t>
            </a:r>
            <a:endParaRPr kumimoji="1"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849"/>
          <a:stretch>
            <a:fillRect/>
          </a:stretch>
        </p:blipFill>
        <p:spPr bwMode="auto">
          <a:xfrm>
            <a:off x="4501277" y="1693751"/>
            <a:ext cx="4463211" cy="51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501277" y="98072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Classical interpretation of charge exchange</a:t>
            </a:r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藤本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満田</a:t>
            </a:r>
            <a:r>
              <a:rPr lang="en-US" altLang="ja-JP" dirty="0" smtClean="0"/>
              <a:t>(2007</a:t>
            </a:r>
            <a:r>
              <a:rPr lang="ja-JP" altLang="en-US" dirty="0" smtClean="0"/>
              <a:t>天文月報</a:t>
            </a:r>
            <a:r>
              <a:rPr lang="en-US" altLang="ja-JP" dirty="0" smtClean="0"/>
              <a:t>)]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08447"/>
            <a:ext cx="3476253" cy="20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51520" y="10527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Schematic view of charge exchange collision [</a:t>
            </a:r>
            <a:r>
              <a:rPr lang="en-US" altLang="ja-JP" dirty="0" err="1" smtClean="0"/>
              <a:t>Heerikhuisen</a:t>
            </a:r>
            <a:r>
              <a:rPr lang="en-US" altLang="ja-JP" dirty="0" smtClean="0"/>
              <a:t>+(2009)]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206567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Momentum exchange</a:t>
            </a:r>
          </a:p>
          <a:p>
            <a:r>
              <a:rPr lang="en-US" altLang="ja-JP" sz="2000" dirty="0" smtClean="0"/>
              <a:t>     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Ai</a:t>
            </a:r>
            <a:r>
              <a:rPr lang="en-US" altLang="ja-JP" sz="2000" dirty="0" smtClean="0"/>
              <a:t> +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Bn</a:t>
            </a:r>
            <a:r>
              <a:rPr lang="en-US" altLang="ja-JP" sz="2000" dirty="0" smtClean="0"/>
              <a:t> =&gt;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An</a:t>
            </a:r>
            <a:r>
              <a:rPr lang="en-US" altLang="ja-JP" sz="2000" dirty="0" smtClean="0"/>
              <a:t> +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Bi</a:t>
            </a:r>
            <a:endParaRPr lang="en-US" altLang="ja-JP" sz="2000" baseline="-25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The collision c</a:t>
            </a:r>
            <a:r>
              <a:rPr kumimoji="1" lang="en-US" altLang="ja-JP" sz="2000" dirty="0" smtClean="0"/>
              <a:t>ross section </a:t>
            </a:r>
            <a:r>
              <a:rPr lang="en-US" altLang="ja-JP" sz="2000" dirty="0" smtClean="0"/>
              <a:t>radius is about 4x atomic radius</a:t>
            </a:r>
          </a:p>
          <a:p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Σ</a:t>
            </a:r>
            <a:r>
              <a:rPr lang="en-US" altLang="ja-JP" sz="2000" baseline="-25000" dirty="0" err="1" smtClean="0"/>
              <a:t>coll</a:t>
            </a:r>
            <a:r>
              <a:rPr lang="en-US" altLang="ja-JP" sz="2000" dirty="0" smtClean="0"/>
              <a:t> ~ 10</a:t>
            </a:r>
            <a:r>
              <a:rPr lang="en-US" altLang="ja-JP" sz="2000" baseline="30000" dirty="0" smtClean="0"/>
              <a:t>-15</a:t>
            </a:r>
            <a:r>
              <a:rPr lang="en-US" altLang="ja-JP" sz="2000" dirty="0" smtClean="0"/>
              <a:t> cm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).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</a:t>
            </a:r>
            <a:r>
              <a:rPr lang="en-US" altLang="ja-JP" sz="2000" dirty="0"/>
              <a:t>U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∝ </a:t>
            </a:r>
            <a:r>
              <a:rPr kumimoji="1" lang="en-US" altLang="ja-JP" sz="2000" dirty="0" smtClean="0"/>
              <a:t>1/r,  </a:t>
            </a:r>
            <a:r>
              <a:rPr lang="en-US" altLang="ja-JP" sz="2000" dirty="0" smtClean="0"/>
              <a:t> 1/a = 1/2a + 1/2a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55576" y="198884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67544" y="341970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915816" y="364502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814124" y="255561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394815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0" dirty="0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の構成要素</a:t>
            </a:r>
            <a:endParaRPr kumimoji="1" lang="ja-JP" altLang="en-US" sz="11000" dirty="0">
              <a:solidFill>
                <a:schemeClr val="bg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81268" y="692696"/>
            <a:ext cx="582723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0" dirty="0" smtClean="0">
                <a:solidFill>
                  <a:prstClr val="white"/>
                </a:solidFill>
                <a:latin typeface="HGP明朝B" pitchFamily="18" charset="-128"/>
                <a:ea typeface="HGP明朝B" pitchFamily="18" charset="-128"/>
              </a:rPr>
              <a:t>三</a:t>
            </a:r>
            <a:r>
              <a:rPr lang="ja-JP" altLang="en-US" sz="11000" dirty="0" smtClean="0">
                <a:solidFill>
                  <a:prstClr val="white"/>
                </a:solidFill>
                <a:latin typeface="HGP明朝B" pitchFamily="18" charset="-128"/>
                <a:ea typeface="HGP明朝B" pitchFamily="18" charset="-128"/>
              </a:rPr>
              <a:t>番目</a:t>
            </a:r>
            <a:endParaRPr lang="ja-JP" altLang="en-US" sz="110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大重要な</a:t>
            </a:r>
            <a:endParaRPr lang="ja-JP" altLang="en-US" sz="4800" dirty="0">
              <a:solidFill>
                <a:schemeClr val="bg1"/>
              </a:solidFill>
              <a:latin typeface="HGP明朝B" pitchFamily="18" charset="-128"/>
              <a:ea typeface="HGP明朝B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部分電離プラズマ＝電子＋イオン＋中性粒子</a:t>
            </a:r>
            <a:endParaRPr kumimoji="1" lang="ja-JP" altLang="en-US" sz="3200" dirty="0"/>
          </a:p>
        </p:txBody>
      </p:sp>
      <p:pic>
        <p:nvPicPr>
          <p:cNvPr id="4" name="prom25apr2007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552728" cy="49145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544" y="112474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例：太陽彩層やプロミネンス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Neutral particles do not feel magnetic field;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but plasma pushes neutrals via collisions.</a:t>
            </a:r>
            <a:endParaRPr kumimoji="1" lang="ja-JP" altLang="en-US" sz="3200" dirty="0"/>
          </a:p>
        </p:txBody>
      </p:sp>
      <p:grpSp>
        <p:nvGrpSpPr>
          <p:cNvPr id="3" name="グループ化 73"/>
          <p:cNvGrpSpPr/>
          <p:nvPr/>
        </p:nvGrpSpPr>
        <p:grpSpPr>
          <a:xfrm>
            <a:off x="1403648" y="1988840"/>
            <a:ext cx="2376264" cy="4392488"/>
            <a:chOff x="467544" y="1988840"/>
            <a:chExt cx="2376264" cy="4392488"/>
          </a:xfrm>
        </p:grpSpPr>
        <p:grpSp>
          <p:nvGrpSpPr>
            <p:cNvPr id="4" name="グループ化 51"/>
            <p:cNvGrpSpPr/>
            <p:nvPr/>
          </p:nvGrpSpPr>
          <p:grpSpPr>
            <a:xfrm>
              <a:off x="755576" y="2132856"/>
              <a:ext cx="1800200" cy="4248472"/>
              <a:chOff x="4644008" y="980728"/>
              <a:chExt cx="1800200" cy="5040560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46440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500404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36408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flipV="1">
                <a:off x="572412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flipV="1">
                <a:off x="608416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flipV="1">
                <a:off x="64442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円/楕円 6"/>
            <p:cNvSpPr/>
            <p:nvPr/>
          </p:nvSpPr>
          <p:spPr>
            <a:xfrm>
              <a:off x="467544" y="27089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619672" y="3356992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86578" y="45091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1621130">
              <a:off x="2506070" y="48468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8591" y="3429000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621130">
              <a:off x="626537" y="3948033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67"/>
            <p:cNvGrpSpPr/>
            <p:nvPr/>
          </p:nvGrpSpPr>
          <p:grpSpPr>
            <a:xfrm>
              <a:off x="539552" y="1988840"/>
              <a:ext cx="1599153" cy="1503784"/>
              <a:chOff x="4139952" y="2708920"/>
              <a:chExt cx="1599153" cy="150378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4139952" y="2708920"/>
                <a:ext cx="1503784" cy="150378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5099999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621130">
                <a:off x="5235049" y="3227953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467544" y="4437112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621130">
              <a:off x="1058586" y="502815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621130">
              <a:off x="2093042" y="368634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621130">
              <a:off x="710971" y="30466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691680" y="25649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83568" y="400506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115616" y="50851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83568" y="29969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051720" y="36357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483768" y="47878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68"/>
          <p:cNvGrpSpPr/>
          <p:nvPr/>
        </p:nvGrpSpPr>
        <p:grpSpPr>
          <a:xfrm>
            <a:off x="1331640" y="1355746"/>
            <a:ext cx="6537751" cy="561086"/>
            <a:chOff x="482521" y="1355746"/>
            <a:chExt cx="6537751" cy="561086"/>
          </a:xfrm>
        </p:grpSpPr>
        <p:sp>
          <p:nvSpPr>
            <p:cNvPr id="60" name="円/楕円 59"/>
            <p:cNvSpPr/>
            <p:nvPr/>
          </p:nvSpPr>
          <p:spPr>
            <a:xfrm rot="1621130">
              <a:off x="4954342" y="146339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913020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 rot="1621130">
              <a:off x="3362841" y="135574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19872" y="14127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 rot="1621130">
              <a:off x="482521" y="1365038"/>
              <a:ext cx="504056" cy="50405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39552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N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86577" y="1412776"/>
              <a:ext cx="267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Neutral particle</a:t>
              </a:r>
              <a:endParaRPr kumimoji="1" lang="ja-JP" altLang="en-US" sz="2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3995936" y="141277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Ion</a:t>
              </a:r>
              <a:endParaRPr kumimoji="1" lang="ja-JP" altLang="en-US" sz="2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364088" y="1455167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Electron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72"/>
          <p:cNvGrpSpPr/>
          <p:nvPr/>
        </p:nvGrpSpPr>
        <p:grpSpPr>
          <a:xfrm>
            <a:off x="2210713" y="3155946"/>
            <a:ext cx="936105" cy="2952328"/>
            <a:chOff x="1274609" y="3155946"/>
            <a:chExt cx="936105" cy="2952328"/>
          </a:xfrm>
        </p:grpSpPr>
        <p:grpSp>
          <p:nvGrpSpPr>
            <p:cNvPr id="10" name="グループ化 55"/>
            <p:cNvGrpSpPr/>
            <p:nvPr/>
          </p:nvGrpSpPr>
          <p:grpSpPr>
            <a:xfrm>
              <a:off x="1274609" y="3155946"/>
              <a:ext cx="504056" cy="504056"/>
              <a:chOff x="1274609" y="3155946"/>
              <a:chExt cx="504056" cy="504056"/>
            </a:xfrm>
          </p:grpSpPr>
          <p:sp>
            <p:nvSpPr>
              <p:cNvPr id="48" name="円/楕円 47"/>
              <p:cNvSpPr/>
              <p:nvPr/>
            </p:nvSpPr>
            <p:spPr>
              <a:xfrm rot="1621130">
                <a:off x="1274609" y="3155946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1331640" y="321297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グループ化 68"/>
            <p:cNvGrpSpPr/>
            <p:nvPr/>
          </p:nvGrpSpPr>
          <p:grpSpPr>
            <a:xfrm>
              <a:off x="1706658" y="4380081"/>
              <a:ext cx="504056" cy="504056"/>
              <a:chOff x="1706658" y="4380081"/>
              <a:chExt cx="504056" cy="504056"/>
            </a:xfrm>
          </p:grpSpPr>
          <p:sp>
            <p:nvSpPr>
              <p:cNvPr id="47" name="円/楕円 46"/>
              <p:cNvSpPr/>
              <p:nvPr/>
            </p:nvSpPr>
            <p:spPr>
              <a:xfrm rot="1621130">
                <a:off x="1706658" y="4380081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763689" y="44278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グループ化 71"/>
            <p:cNvGrpSpPr/>
            <p:nvPr/>
          </p:nvGrpSpPr>
          <p:grpSpPr>
            <a:xfrm>
              <a:off x="1706657" y="5604218"/>
              <a:ext cx="504056" cy="504056"/>
              <a:chOff x="1706657" y="5604218"/>
              <a:chExt cx="504056" cy="504056"/>
            </a:xfrm>
          </p:grpSpPr>
          <p:sp>
            <p:nvSpPr>
              <p:cNvPr id="49" name="円/楕円 48"/>
              <p:cNvSpPr/>
              <p:nvPr/>
            </p:nvSpPr>
            <p:spPr>
              <a:xfrm rot="1621130">
                <a:off x="1706657" y="5604218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763688" y="56519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5" name="右矢印 74"/>
          <p:cNvSpPr/>
          <p:nvPr/>
        </p:nvSpPr>
        <p:spPr>
          <a:xfrm>
            <a:off x="3923928" y="3284984"/>
            <a:ext cx="1800200" cy="2304256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635896" y="23488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Magnetic field’s movement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Neutral particles do not feel magnetic field;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but plasma pushes neutrals via collisions.</a:t>
            </a:r>
            <a:endParaRPr kumimoji="1" lang="ja-JP" altLang="en-US" sz="3200" dirty="0"/>
          </a:p>
        </p:txBody>
      </p:sp>
      <p:grpSp>
        <p:nvGrpSpPr>
          <p:cNvPr id="3" name="グループ化 73"/>
          <p:cNvGrpSpPr/>
          <p:nvPr/>
        </p:nvGrpSpPr>
        <p:grpSpPr>
          <a:xfrm>
            <a:off x="1403648" y="1988840"/>
            <a:ext cx="2376264" cy="4392488"/>
            <a:chOff x="467544" y="1988840"/>
            <a:chExt cx="2376264" cy="4392488"/>
          </a:xfrm>
        </p:grpSpPr>
        <p:grpSp>
          <p:nvGrpSpPr>
            <p:cNvPr id="4" name="グループ化 51"/>
            <p:cNvGrpSpPr/>
            <p:nvPr/>
          </p:nvGrpSpPr>
          <p:grpSpPr>
            <a:xfrm>
              <a:off x="755576" y="2132856"/>
              <a:ext cx="1800200" cy="4248472"/>
              <a:chOff x="4644008" y="980728"/>
              <a:chExt cx="1800200" cy="5040560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46440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500404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36408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flipV="1">
                <a:off x="572412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flipV="1">
                <a:off x="608416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flipV="1">
                <a:off x="64442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円/楕円 6"/>
            <p:cNvSpPr/>
            <p:nvPr/>
          </p:nvSpPr>
          <p:spPr>
            <a:xfrm>
              <a:off x="467544" y="27089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619672" y="3356992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86578" y="45091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1621130">
              <a:off x="2506070" y="48468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8591" y="3429000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621130">
              <a:off x="626537" y="3948033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67"/>
            <p:cNvGrpSpPr/>
            <p:nvPr/>
          </p:nvGrpSpPr>
          <p:grpSpPr>
            <a:xfrm>
              <a:off x="539552" y="1988840"/>
              <a:ext cx="1599153" cy="1503784"/>
              <a:chOff x="4139952" y="2708920"/>
              <a:chExt cx="1599153" cy="150378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4139952" y="2708920"/>
                <a:ext cx="1503784" cy="150378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5099999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621130">
                <a:off x="5235049" y="3227953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467544" y="4437112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621130">
              <a:off x="1058586" y="502815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621130">
              <a:off x="2093042" y="368634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621130">
              <a:off x="710971" y="30466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691680" y="25649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83568" y="400506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115616" y="50851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83568" y="29969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051720" y="36357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483768" y="47878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68"/>
          <p:cNvGrpSpPr/>
          <p:nvPr/>
        </p:nvGrpSpPr>
        <p:grpSpPr>
          <a:xfrm>
            <a:off x="1331640" y="1355746"/>
            <a:ext cx="6537751" cy="561086"/>
            <a:chOff x="482521" y="1355746"/>
            <a:chExt cx="6537751" cy="561086"/>
          </a:xfrm>
        </p:grpSpPr>
        <p:sp>
          <p:nvSpPr>
            <p:cNvPr id="60" name="円/楕円 59"/>
            <p:cNvSpPr/>
            <p:nvPr/>
          </p:nvSpPr>
          <p:spPr>
            <a:xfrm rot="1621130">
              <a:off x="4954342" y="146339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913020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 rot="1621130">
              <a:off x="3362841" y="135574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19872" y="14127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 rot="1621130">
              <a:off x="482521" y="1365038"/>
              <a:ext cx="504056" cy="50405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39552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N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86577" y="1412776"/>
              <a:ext cx="2751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Neutral particle</a:t>
              </a:r>
              <a:endParaRPr kumimoji="1" lang="ja-JP" altLang="en-US" sz="2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3995936" y="141277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Ion</a:t>
              </a:r>
              <a:endParaRPr kumimoji="1" lang="ja-JP" altLang="en-US" sz="2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364088" y="1455167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Electron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72"/>
          <p:cNvGrpSpPr/>
          <p:nvPr/>
        </p:nvGrpSpPr>
        <p:grpSpPr>
          <a:xfrm>
            <a:off x="2210713" y="3155946"/>
            <a:ext cx="936105" cy="2952328"/>
            <a:chOff x="1274609" y="3155946"/>
            <a:chExt cx="936105" cy="2952328"/>
          </a:xfrm>
        </p:grpSpPr>
        <p:grpSp>
          <p:nvGrpSpPr>
            <p:cNvPr id="10" name="グループ化 55"/>
            <p:cNvGrpSpPr/>
            <p:nvPr/>
          </p:nvGrpSpPr>
          <p:grpSpPr>
            <a:xfrm>
              <a:off x="1274609" y="3155946"/>
              <a:ext cx="504056" cy="504056"/>
              <a:chOff x="1274609" y="3155946"/>
              <a:chExt cx="504056" cy="504056"/>
            </a:xfrm>
          </p:grpSpPr>
          <p:sp>
            <p:nvSpPr>
              <p:cNvPr id="48" name="円/楕円 47"/>
              <p:cNvSpPr/>
              <p:nvPr/>
            </p:nvSpPr>
            <p:spPr>
              <a:xfrm rot="1621130">
                <a:off x="1274609" y="3155946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1331640" y="321297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グループ化 68"/>
            <p:cNvGrpSpPr/>
            <p:nvPr/>
          </p:nvGrpSpPr>
          <p:grpSpPr>
            <a:xfrm>
              <a:off x="1706658" y="4380081"/>
              <a:ext cx="504056" cy="504056"/>
              <a:chOff x="1706658" y="4380081"/>
              <a:chExt cx="504056" cy="504056"/>
            </a:xfrm>
          </p:grpSpPr>
          <p:sp>
            <p:nvSpPr>
              <p:cNvPr id="47" name="円/楕円 46"/>
              <p:cNvSpPr/>
              <p:nvPr/>
            </p:nvSpPr>
            <p:spPr>
              <a:xfrm rot="1621130">
                <a:off x="1706658" y="4380081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763689" y="44278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グループ化 71"/>
            <p:cNvGrpSpPr/>
            <p:nvPr/>
          </p:nvGrpSpPr>
          <p:grpSpPr>
            <a:xfrm>
              <a:off x="1706657" y="5604218"/>
              <a:ext cx="504056" cy="504056"/>
              <a:chOff x="1706657" y="5604218"/>
              <a:chExt cx="504056" cy="504056"/>
            </a:xfrm>
          </p:grpSpPr>
          <p:sp>
            <p:nvSpPr>
              <p:cNvPr id="49" name="円/楕円 48"/>
              <p:cNvSpPr/>
              <p:nvPr/>
            </p:nvSpPr>
            <p:spPr>
              <a:xfrm rot="1621130">
                <a:off x="1706657" y="5604218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763688" y="56519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50799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736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Neutral particles do not feel magnetic field;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but plasma pushes neutrals via collisions.</a:t>
            </a:r>
            <a:endParaRPr kumimoji="1" lang="ja-JP" altLang="en-US" sz="3200" dirty="0"/>
          </a:p>
        </p:txBody>
      </p:sp>
      <p:grpSp>
        <p:nvGrpSpPr>
          <p:cNvPr id="3" name="グループ化 73"/>
          <p:cNvGrpSpPr/>
          <p:nvPr/>
        </p:nvGrpSpPr>
        <p:grpSpPr>
          <a:xfrm>
            <a:off x="6084168" y="1988840"/>
            <a:ext cx="2376264" cy="4392488"/>
            <a:chOff x="467544" y="1988840"/>
            <a:chExt cx="2376264" cy="4392488"/>
          </a:xfrm>
        </p:grpSpPr>
        <p:grpSp>
          <p:nvGrpSpPr>
            <p:cNvPr id="4" name="グループ化 51"/>
            <p:cNvGrpSpPr/>
            <p:nvPr/>
          </p:nvGrpSpPr>
          <p:grpSpPr>
            <a:xfrm>
              <a:off x="755576" y="2132856"/>
              <a:ext cx="1800200" cy="4248472"/>
              <a:chOff x="4644008" y="980728"/>
              <a:chExt cx="1800200" cy="5040560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46440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500404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36408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flipV="1">
                <a:off x="572412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flipV="1">
                <a:off x="608416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flipV="1">
                <a:off x="6444208" y="980728"/>
                <a:ext cx="0" cy="504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円/楕円 6"/>
            <p:cNvSpPr/>
            <p:nvPr/>
          </p:nvSpPr>
          <p:spPr>
            <a:xfrm>
              <a:off x="467544" y="27089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619672" y="3356992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86578" y="4509120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1621130">
              <a:off x="2506070" y="48468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8591" y="3429000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621130">
              <a:off x="626537" y="3948033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67"/>
            <p:cNvGrpSpPr/>
            <p:nvPr/>
          </p:nvGrpSpPr>
          <p:grpSpPr>
            <a:xfrm>
              <a:off x="539552" y="1988840"/>
              <a:ext cx="1599153" cy="1503784"/>
              <a:chOff x="4139952" y="2708920"/>
              <a:chExt cx="1599153" cy="150378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4139952" y="2708920"/>
                <a:ext cx="1503784" cy="150378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5099999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621130">
                <a:off x="5235049" y="3227953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467544" y="4437112"/>
              <a:ext cx="1503784" cy="1503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50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621130">
              <a:off x="1058586" y="502815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621130">
              <a:off x="2093042" y="368634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621130">
              <a:off x="710971" y="304665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691680" y="25649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83568" y="400506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115616" y="50851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83568" y="29969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051720" y="36357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483768" y="47878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68"/>
          <p:cNvGrpSpPr/>
          <p:nvPr/>
        </p:nvGrpSpPr>
        <p:grpSpPr>
          <a:xfrm>
            <a:off x="1331640" y="1355746"/>
            <a:ext cx="6537751" cy="561086"/>
            <a:chOff x="482521" y="1355746"/>
            <a:chExt cx="6537751" cy="561086"/>
          </a:xfrm>
        </p:grpSpPr>
        <p:sp>
          <p:nvSpPr>
            <p:cNvPr id="60" name="円/楕円 59"/>
            <p:cNvSpPr/>
            <p:nvPr/>
          </p:nvSpPr>
          <p:spPr>
            <a:xfrm rot="1621130">
              <a:off x="4954342" y="146339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913020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 rot="1621130">
              <a:off x="3362841" y="135574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19872" y="14127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 rot="1621130">
              <a:off x="482521" y="1365038"/>
              <a:ext cx="504056" cy="50405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plastic">
              <a:bevelT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39552" y="14127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N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86577" y="1412776"/>
              <a:ext cx="2751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Neutral particle</a:t>
              </a:r>
              <a:endParaRPr kumimoji="1" lang="ja-JP" altLang="en-US" sz="2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3995936" y="141277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Ion</a:t>
              </a:r>
              <a:endParaRPr kumimoji="1" lang="ja-JP" altLang="en-US" sz="2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364088" y="1455167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Electron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72"/>
          <p:cNvGrpSpPr/>
          <p:nvPr/>
        </p:nvGrpSpPr>
        <p:grpSpPr>
          <a:xfrm>
            <a:off x="5148064" y="3140968"/>
            <a:ext cx="936105" cy="2952328"/>
            <a:chOff x="1274609" y="3155946"/>
            <a:chExt cx="936105" cy="2952328"/>
          </a:xfrm>
        </p:grpSpPr>
        <p:grpSp>
          <p:nvGrpSpPr>
            <p:cNvPr id="10" name="グループ化 55"/>
            <p:cNvGrpSpPr/>
            <p:nvPr/>
          </p:nvGrpSpPr>
          <p:grpSpPr>
            <a:xfrm>
              <a:off x="1274609" y="3155946"/>
              <a:ext cx="504056" cy="504056"/>
              <a:chOff x="1274609" y="3155946"/>
              <a:chExt cx="504056" cy="504056"/>
            </a:xfrm>
          </p:grpSpPr>
          <p:sp>
            <p:nvSpPr>
              <p:cNvPr id="48" name="円/楕円 47"/>
              <p:cNvSpPr/>
              <p:nvPr/>
            </p:nvSpPr>
            <p:spPr>
              <a:xfrm rot="1621130">
                <a:off x="1274609" y="3155946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1331640" y="321297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グループ化 68"/>
            <p:cNvGrpSpPr/>
            <p:nvPr/>
          </p:nvGrpSpPr>
          <p:grpSpPr>
            <a:xfrm>
              <a:off x="1706658" y="4380081"/>
              <a:ext cx="504056" cy="504056"/>
              <a:chOff x="1706658" y="4380081"/>
              <a:chExt cx="504056" cy="504056"/>
            </a:xfrm>
          </p:grpSpPr>
          <p:sp>
            <p:nvSpPr>
              <p:cNvPr id="47" name="円/楕円 46"/>
              <p:cNvSpPr/>
              <p:nvPr/>
            </p:nvSpPr>
            <p:spPr>
              <a:xfrm rot="1621130">
                <a:off x="1706658" y="4380081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763689" y="44278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グループ化 71"/>
            <p:cNvGrpSpPr/>
            <p:nvPr/>
          </p:nvGrpSpPr>
          <p:grpSpPr>
            <a:xfrm>
              <a:off x="1706657" y="5604218"/>
              <a:ext cx="504056" cy="504056"/>
              <a:chOff x="1706657" y="5604218"/>
              <a:chExt cx="504056" cy="504056"/>
            </a:xfrm>
          </p:grpSpPr>
          <p:sp>
            <p:nvSpPr>
              <p:cNvPr id="49" name="円/楕円 48"/>
              <p:cNvSpPr/>
              <p:nvPr/>
            </p:nvSpPr>
            <p:spPr>
              <a:xfrm rot="1621130">
                <a:off x="1706657" y="5604218"/>
                <a:ext cx="504056" cy="5040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304800" h="304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763688" y="56519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N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6" name="テキスト ボックス 55"/>
          <p:cNvSpPr txBox="1"/>
          <p:nvPr/>
        </p:nvSpPr>
        <p:spPr>
          <a:xfrm>
            <a:off x="179512" y="2060848"/>
            <a:ext cx="48965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This decoupling of neutral from plasma is the </a:t>
            </a:r>
            <a:r>
              <a:rPr lang="en-US" altLang="ja-JP" sz="2400" dirty="0" err="1" smtClean="0">
                <a:solidFill>
                  <a:srgbClr val="C00000"/>
                </a:solidFill>
              </a:rPr>
              <a:t>ambipolar</a:t>
            </a:r>
            <a:r>
              <a:rPr lang="en-US" altLang="ja-JP" sz="2400" dirty="0" smtClean="0">
                <a:solidFill>
                  <a:srgbClr val="C00000"/>
                </a:solidFill>
              </a:rPr>
              <a:t> diffusion</a:t>
            </a:r>
            <a:r>
              <a:rPr lang="en-US" altLang="ja-JP" sz="2400" dirty="0" smtClean="0"/>
              <a:t>.</a:t>
            </a:r>
          </a:p>
          <a:p>
            <a:endParaRPr lang="ja-JP" altLang="en-US" sz="1200" dirty="0" smtClean="0"/>
          </a:p>
          <a:p>
            <a:r>
              <a:rPr kumimoji="1" lang="en-US" altLang="ja-JP" sz="2400" dirty="0" smtClean="0"/>
              <a:t>The collisions are mainly</a:t>
            </a:r>
          </a:p>
          <a:p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charge-exchange</a:t>
            </a:r>
            <a:r>
              <a:rPr kumimoji="1" lang="en-US" altLang="ja-JP" sz="2400" dirty="0" smtClean="0"/>
              <a:t> between ions and neutrals.</a:t>
            </a:r>
          </a:p>
          <a:p>
            <a:endParaRPr lang="en-US" altLang="ja-JP" sz="2400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55576" y="4293336"/>
            <a:ext cx="3446066" cy="216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0" name="テキスト ボックス 69"/>
          <p:cNvSpPr txBox="1"/>
          <p:nvPr/>
        </p:nvSpPr>
        <p:spPr>
          <a:xfrm>
            <a:off x="1043608" y="64533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Heerikhuisen</a:t>
            </a:r>
            <a:r>
              <a:rPr lang="en-US" altLang="ja-JP" sz="2000" dirty="0" smtClean="0"/>
              <a:t> + (2009)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56551"/>
          <a:stretch>
            <a:fillRect/>
          </a:stretch>
        </p:blipFill>
        <p:spPr bwMode="auto">
          <a:xfrm>
            <a:off x="539552" y="2655634"/>
            <a:ext cx="8492827" cy="1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流体間は摩擦により物理量が輸送される</a:t>
            </a:r>
            <a:endParaRPr kumimoji="1" lang="ja-JP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56016"/>
          <a:stretch>
            <a:fillRect/>
          </a:stretch>
        </p:blipFill>
        <p:spPr bwMode="auto">
          <a:xfrm>
            <a:off x="611560" y="1305362"/>
            <a:ext cx="8420819" cy="142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51520" y="105273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Leake</a:t>
            </a:r>
            <a:r>
              <a:rPr kumimoji="1" lang="en-US" altLang="ja-JP" sz="2000" dirty="0" smtClean="0"/>
              <a:t>(2012ApJ)</a:t>
            </a:r>
            <a:r>
              <a:rPr kumimoji="1" lang="ja-JP" altLang="en-US" sz="2000" dirty="0" smtClean="0"/>
              <a:t>より</a:t>
            </a:r>
            <a:r>
              <a:rPr kumimoji="1" lang="en-US" altLang="ja-JP" sz="2000" dirty="0" smtClean="0"/>
              <a:t>, Equations of motion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7668344" y="1556792"/>
            <a:ext cx="576064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272" y="3956262"/>
            <a:ext cx="6331215" cy="7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2843808" y="3544428"/>
            <a:ext cx="79208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11163"/>
          <a:stretch>
            <a:fillRect/>
          </a:stretch>
        </p:blipFill>
        <p:spPr bwMode="auto">
          <a:xfrm>
            <a:off x="3458688" y="4604334"/>
            <a:ext cx="54823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51520" y="554103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Leake</a:t>
            </a:r>
            <a:r>
              <a:rPr kumimoji="1" lang="en-US" altLang="ja-JP" sz="2400" dirty="0" smtClean="0"/>
              <a:t>(2012)</a:t>
            </a:r>
            <a:r>
              <a:rPr kumimoji="1" lang="ja-JP" altLang="en-US" sz="2400" dirty="0" smtClean="0"/>
              <a:t>では</a:t>
            </a:r>
            <a:r>
              <a:rPr kumimoji="1" lang="ja-JP" altLang="en-US" sz="2400" b="1" dirty="0" smtClean="0">
                <a:solidFill>
                  <a:schemeClr val="accent2"/>
                </a:solidFill>
              </a:rPr>
              <a:t>□</a:t>
            </a:r>
            <a:r>
              <a:rPr kumimoji="1" lang="ja-JP" altLang="en-US" sz="2400" dirty="0" smtClean="0"/>
              <a:t>は電荷交換</a:t>
            </a:r>
            <a:r>
              <a:rPr kumimoji="1" lang="en-US" altLang="ja-JP" sz="2400" dirty="0" smtClean="0"/>
              <a:t>(Charge-Exchange)</a:t>
            </a:r>
            <a:r>
              <a:rPr kumimoji="1" lang="ja-JP" altLang="en-US" sz="2400" dirty="0" smtClean="0"/>
              <a:t>によるものではないが、細かいこと考えなければ、衝突断面積が変わるだけで、式は同質。</a:t>
            </a:r>
            <a:r>
              <a:rPr lang="en-US" altLang="ja-JP" sz="2400" dirty="0" err="1" smtClean="0"/>
              <a:t>Σ</a:t>
            </a:r>
            <a:r>
              <a:rPr lang="en-US" altLang="ja-JP" sz="2400" baseline="30000" dirty="0" err="1" smtClean="0"/>
              <a:t>cx</a:t>
            </a:r>
            <a:r>
              <a:rPr lang="en-US" altLang="ja-JP" sz="2400" dirty="0" smtClean="0"/>
              <a:t> ~ 10</a:t>
            </a:r>
            <a:r>
              <a:rPr lang="en-US" altLang="ja-JP" sz="2400" baseline="30000" dirty="0" smtClean="0"/>
              <a:t>-15</a:t>
            </a:r>
            <a:r>
              <a:rPr lang="en-US" altLang="ja-JP" sz="2400" dirty="0" smtClean="0"/>
              <a:t> cm</a:t>
            </a:r>
            <a:r>
              <a:rPr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644008" y="4869160"/>
            <a:ext cx="504056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796136" y="5949280"/>
            <a:ext cx="1584176" cy="3600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今回やったこと</a:t>
            </a:r>
            <a:r>
              <a:rPr kumimoji="1" lang="en-US" altLang="ja-JP" sz="3200" dirty="0" smtClean="0"/>
              <a:t>: cans+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err="1" smtClean="0"/>
              <a:t>md_kh</a:t>
            </a:r>
            <a:r>
              <a:rPr kumimoji="1" lang="ja-JP" altLang="en-US" sz="3200" dirty="0" smtClean="0"/>
              <a:t>を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流体化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58924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変数の数を増やす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I/O, </a:t>
            </a:r>
            <a:r>
              <a:rPr kumimoji="1" lang="en-US" altLang="ja-JP" sz="2400" dirty="0" err="1" smtClean="0"/>
              <a:t>mpi</a:t>
            </a:r>
            <a:r>
              <a:rPr kumimoji="1" lang="en-US" altLang="ja-JP" sz="2400" dirty="0" smtClean="0"/>
              <a:t>, boundary (2d/common</a:t>
            </a:r>
            <a:r>
              <a:rPr kumimoji="1" lang="ja-JP" altLang="en-US" sz="2400" dirty="0" smtClean="0"/>
              <a:t>以下も</a:t>
            </a:r>
            <a:r>
              <a:rPr lang="ja-JP" altLang="en-US" sz="2400" dirty="0" smtClean="0"/>
              <a:t>改造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中性粒子用の計算コード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MHD</a:t>
            </a:r>
            <a:r>
              <a:rPr kumimoji="1" lang="ja-JP" altLang="en-US" sz="2400" dirty="0" smtClean="0"/>
              <a:t>用の</a:t>
            </a:r>
            <a:r>
              <a:rPr kumimoji="1" lang="en-US" altLang="ja-JP" sz="2400" dirty="0" smtClean="0"/>
              <a:t>HLL</a:t>
            </a:r>
            <a:r>
              <a:rPr kumimoji="1" lang="ja-JP" altLang="en-US" sz="2400" dirty="0" smtClean="0"/>
              <a:t>関数の引数に</a:t>
            </a:r>
            <a:r>
              <a:rPr kumimoji="1" lang="en-US" altLang="ja-JP" sz="2400" dirty="0" smtClean="0"/>
              <a:t>B=0</a:t>
            </a:r>
            <a:r>
              <a:rPr kumimoji="1" lang="ja-JP" altLang="en-US" sz="2400" dirty="0" smtClean="0"/>
              <a:t>を入れるだけ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流体間の物理量輸送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衝突による項</a:t>
            </a:r>
            <a:r>
              <a:rPr kumimoji="1" lang="en-US" altLang="ja-JP" sz="2400" dirty="0" smtClean="0"/>
              <a:t>(</a:t>
            </a:r>
            <a:r>
              <a:rPr lang="en-US" altLang="ja-JP" sz="2400" dirty="0" smtClean="0"/>
              <a:t>Source Term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をコーディング。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（</a:t>
            </a:r>
            <a:r>
              <a:rPr kumimoji="1" lang="en-US" altLang="ja-JP" sz="2400" dirty="0" err="1" smtClean="0"/>
              <a:t>Hardshell</a:t>
            </a:r>
            <a:r>
              <a:rPr lang="ja-JP" altLang="en-US" sz="2400" dirty="0" smtClean="0"/>
              <a:t>近似なので簡単。</a:t>
            </a:r>
            <a:r>
              <a:rPr lang="en-US" altLang="ja-JP" sz="2400" dirty="0" smtClean="0"/>
              <a:t>|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err="1" smtClean="0"/>
              <a:t>-v</a:t>
            </a:r>
            <a:r>
              <a:rPr lang="en-US" altLang="ja-JP" sz="2400" baseline="-25000" dirty="0" err="1" smtClean="0"/>
              <a:t>p</a:t>
            </a:r>
            <a:r>
              <a:rPr lang="en-US" altLang="ja-JP" sz="2400" dirty="0" smtClean="0"/>
              <a:t>|&lt;&lt;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t</a:t>
            </a:r>
            <a:r>
              <a:rPr lang="ja-JP" altLang="en-US" sz="2400" dirty="0" smtClean="0"/>
              <a:t>を想定</a:t>
            </a:r>
            <a:r>
              <a:rPr lang="en-US" altLang="ja-JP" sz="2400" dirty="0" smtClean="0"/>
              <a:t>)</a:t>
            </a:r>
          </a:p>
          <a:p>
            <a:pPr lvl="1">
              <a:buNone/>
            </a:pPr>
            <a:r>
              <a:rPr lang="ja-JP" altLang="en-US" sz="2400" dirty="0" smtClean="0"/>
              <a:t>注</a:t>
            </a:r>
            <a:r>
              <a:rPr lang="en-US" altLang="ja-JP" sz="2400" dirty="0" smtClean="0"/>
              <a:t>: v</a:t>
            </a:r>
            <a:r>
              <a:rPr lang="en-US" altLang="ja-JP" sz="2400" baseline="-25000" dirty="0" smtClean="0"/>
              <a:t>t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= v</a:t>
            </a:r>
            <a:r>
              <a:rPr lang="en-US" altLang="ja-JP" sz="2400" baseline="-25000" dirty="0" smtClean="0"/>
              <a:t>tn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+ v</a:t>
            </a:r>
            <a:r>
              <a:rPr lang="en-US" altLang="ja-JP" sz="2400" baseline="-25000" dirty="0" smtClean="0"/>
              <a:t>tp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 thermal speed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5796136" y="4581128"/>
            <a:ext cx="21602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796136" y="5661248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6300192" y="48691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flipH="1">
            <a:off x="6300192" y="6165304"/>
            <a:ext cx="108012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pip_kh</a:t>
            </a:r>
            <a:r>
              <a:rPr lang="en-US" altLang="ja-JP" sz="3200" dirty="0" smtClean="0"/>
              <a:t>: partially-ionized </a:t>
            </a:r>
            <a:br>
              <a:rPr lang="en-US" altLang="ja-JP" sz="3200" dirty="0" smtClean="0"/>
            </a:br>
            <a:r>
              <a:rPr lang="en-US" altLang="ja-JP" sz="3200" dirty="0" smtClean="0"/>
              <a:t>Kelvin-Helmholtz instability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7624" y="1772816"/>
            <a:ext cx="21602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87624" y="2852936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1691680" y="20608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flipH="1">
            <a:off x="1691680" y="3356992"/>
            <a:ext cx="108012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24128" y="1772816"/>
            <a:ext cx="21602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724128" y="2852936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228184" y="20608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flipH="1">
            <a:off x="6228184" y="3356992"/>
            <a:ext cx="108012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211960" y="2420888"/>
            <a:ext cx="720080" cy="8640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372200" y="2492896"/>
            <a:ext cx="864096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環状矢印 14"/>
          <p:cNvSpPr/>
          <p:nvPr/>
        </p:nvSpPr>
        <p:spPr>
          <a:xfrm rot="5400000">
            <a:off x="6552220" y="2528900"/>
            <a:ext cx="576064" cy="648072"/>
          </a:xfrm>
          <a:prstGeom prst="circular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環状矢印 15"/>
          <p:cNvSpPr/>
          <p:nvPr/>
        </p:nvSpPr>
        <p:spPr>
          <a:xfrm rot="16200000">
            <a:off x="6480212" y="2528901"/>
            <a:ext cx="576064" cy="648072"/>
          </a:xfrm>
          <a:prstGeom prst="circular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12687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異なる</a:t>
            </a:r>
            <a:r>
              <a:rPr lang="ja-JP" altLang="en-US" sz="2400" dirty="0"/>
              <a:t>流れ</a:t>
            </a:r>
            <a:r>
              <a:rPr lang="ja-JP" altLang="en-US" sz="2400" dirty="0" smtClean="0"/>
              <a:t>の間に渦が出来る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187624" y="4581128"/>
            <a:ext cx="21602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87624" y="5661248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691680" y="48691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flipH="1">
            <a:off x="1691680" y="6165304"/>
            <a:ext cx="108012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547664" y="5301208"/>
            <a:ext cx="864096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979712" y="5301208"/>
            <a:ext cx="864096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環状矢印 23"/>
          <p:cNvSpPr/>
          <p:nvPr/>
        </p:nvSpPr>
        <p:spPr>
          <a:xfrm rot="5400000">
            <a:off x="2159732" y="5337212"/>
            <a:ext cx="576064" cy="648072"/>
          </a:xfrm>
          <a:prstGeom prst="circular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環状矢印 24"/>
          <p:cNvSpPr/>
          <p:nvPr/>
        </p:nvSpPr>
        <p:spPr>
          <a:xfrm rot="16200000">
            <a:off x="2087724" y="5337213"/>
            <a:ext cx="576064" cy="648072"/>
          </a:xfrm>
          <a:prstGeom prst="circular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環状矢印 25"/>
          <p:cNvSpPr/>
          <p:nvPr/>
        </p:nvSpPr>
        <p:spPr>
          <a:xfrm rot="5400000">
            <a:off x="1727684" y="5337212"/>
            <a:ext cx="576064" cy="648072"/>
          </a:xfrm>
          <a:prstGeom prst="circular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環状矢印 26"/>
          <p:cNvSpPr/>
          <p:nvPr/>
        </p:nvSpPr>
        <p:spPr>
          <a:xfrm rot="16200000">
            <a:off x="1655676" y="5337213"/>
            <a:ext cx="576064" cy="648072"/>
          </a:xfrm>
          <a:prstGeom prst="circular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43608" y="411946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中性流体とプラズマの渦のでき方に差があれば？</a:t>
            </a:r>
            <a:endParaRPr kumimoji="1" lang="ja-JP" altLang="en-US" sz="2400" dirty="0"/>
          </a:p>
        </p:txBody>
      </p:sp>
      <p:sp>
        <p:nvSpPr>
          <p:cNvPr id="30" name="右矢印 29"/>
          <p:cNvSpPr/>
          <p:nvPr/>
        </p:nvSpPr>
        <p:spPr>
          <a:xfrm>
            <a:off x="4211960" y="5085184"/>
            <a:ext cx="720080" cy="8640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012160" y="4802376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？</a:t>
            </a:r>
            <a:endParaRPr kumimoji="1" lang="ja-JP" altLang="en-US" sz="12000" b="1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Kemono">
      <a:dk1>
        <a:sysClr val="windowText" lastClr="000000"/>
      </a:dk1>
      <a:lt1>
        <a:sysClr val="window" lastClr="FFFFFF"/>
      </a:lt1>
      <a:dk2>
        <a:srgbClr val="217FC4"/>
      </a:dk2>
      <a:lt2>
        <a:srgbClr val="C9CACA"/>
      </a:lt2>
      <a:accent1>
        <a:srgbClr val="01A0E9"/>
      </a:accent1>
      <a:accent2>
        <a:srgbClr val="E60012"/>
      </a:accent2>
      <a:accent3>
        <a:srgbClr val="14AE8D"/>
      </a:accent3>
      <a:accent4>
        <a:srgbClr val="A52E8D"/>
      </a:accent4>
      <a:accent5>
        <a:srgbClr val="F39800"/>
      </a:accent5>
      <a:accent6>
        <a:srgbClr val="E4007F"/>
      </a:accent6>
      <a:hlink>
        <a:srgbClr val="90B91F"/>
      </a:hlink>
      <a:folHlink>
        <a:srgbClr val="C3D600"/>
      </a:folHlink>
    </a:clrScheme>
    <a:fontScheme name="ユーザー定義 2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410</Words>
  <Application>Microsoft Office PowerPoint</Application>
  <PresentationFormat>画面に合わせる (4:3)</PresentationFormat>
  <Paragraphs>108</Paragraphs>
  <Slides>14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CANS+部分電離化計画</vt:lpstr>
      <vt:lpstr>スライド 2</vt:lpstr>
      <vt:lpstr>部分電離プラズマ＝電子＋イオン＋中性粒子</vt:lpstr>
      <vt:lpstr>Neutral particles do not feel magnetic field;  but plasma pushes neutrals via collisions.</vt:lpstr>
      <vt:lpstr>Neutral particles do not feel magnetic field;  but plasma pushes neutrals via collisions.</vt:lpstr>
      <vt:lpstr>Neutral particles do not feel magnetic field;  but plasma pushes neutrals via collisions.</vt:lpstr>
      <vt:lpstr>流体間は摩擦により物理量が輸送される</vt:lpstr>
      <vt:lpstr>今回やったこと: cans+のmd_khを2流体化</vt:lpstr>
      <vt:lpstr>pip_kh: partially-ionized  Kelvin-Helmholtz instability</vt:lpstr>
      <vt:lpstr>β=2.0, nn/(nn+ni)=1.0, B=B⊥,  Σ=10-15,mn=10-5 (Σ/mn=&gt;運動量,Σ=&gt;熱)</vt:lpstr>
      <vt:lpstr>β=2.0, nn/(nn+ni)=1.0, B=B⊥,  Σ=10-15,mn=10-5 (Σ/mn=&gt;運動量,Σ=&gt;熱)</vt:lpstr>
      <vt:lpstr>結果：臆病になりすぎた。</vt:lpstr>
      <vt:lpstr>スライド 13</vt:lpstr>
      <vt:lpstr>Ion-Neutral collisions : Charge-exchange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Akito Kawamura</dc:creator>
  <cp:lastModifiedBy>Akito Kawamura</cp:lastModifiedBy>
  <cp:revision>25</cp:revision>
  <dcterms:created xsi:type="dcterms:W3CDTF">2017-08-25T03:09:47Z</dcterms:created>
  <dcterms:modified xsi:type="dcterms:W3CDTF">2017-08-25T06:09:43Z</dcterms:modified>
</cp:coreProperties>
</file>