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8" r:id="rId4"/>
    <p:sldId id="259" r:id="rId5"/>
    <p:sldId id="275" r:id="rId6"/>
    <p:sldId id="284" r:id="rId7"/>
    <p:sldId id="285" r:id="rId8"/>
    <p:sldId id="266" r:id="rId9"/>
    <p:sldId id="267" r:id="rId10"/>
    <p:sldId id="276" r:id="rId11"/>
    <p:sldId id="263" r:id="rId12"/>
    <p:sldId id="282" r:id="rId13"/>
    <p:sldId id="260" r:id="rId14"/>
    <p:sldId id="281" r:id="rId15"/>
    <p:sldId id="280" r:id="rId16"/>
    <p:sldId id="288" r:id="rId17"/>
    <p:sldId id="289" r:id="rId18"/>
    <p:sldId id="286" r:id="rId19"/>
    <p:sldId id="287" r:id="rId20"/>
    <p:sldId id="264" r:id="rId2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9" d="100"/>
          <a:sy n="119" d="100"/>
        </p:scale>
        <p:origin x="1714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5695B-01B8-4294-81C6-CC222C225C17}" type="datetimeFigureOut">
              <a:rPr kumimoji="1" lang="ja-JP" altLang="en-US" smtClean="0"/>
              <a:t>2016/8/29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FFC25-DAE0-4463-BA90-0F75743C5F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8441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5695B-01B8-4294-81C6-CC222C225C17}" type="datetimeFigureOut">
              <a:rPr kumimoji="1" lang="ja-JP" altLang="en-US" smtClean="0"/>
              <a:t>2016/8/29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FFC25-DAE0-4463-BA90-0F75743C5F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9108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5695B-01B8-4294-81C6-CC222C225C17}" type="datetimeFigureOut">
              <a:rPr kumimoji="1" lang="ja-JP" altLang="en-US" smtClean="0"/>
              <a:t>2016/8/29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FFC25-DAE0-4463-BA90-0F75743C5F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7318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5695B-01B8-4294-81C6-CC222C225C17}" type="datetimeFigureOut">
              <a:rPr kumimoji="1" lang="ja-JP" altLang="en-US" smtClean="0"/>
              <a:t>2016/8/29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FFC25-DAE0-4463-BA90-0F75743C5F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6228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5695B-01B8-4294-81C6-CC222C225C17}" type="datetimeFigureOut">
              <a:rPr kumimoji="1" lang="ja-JP" altLang="en-US" smtClean="0"/>
              <a:t>2016/8/29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FFC25-DAE0-4463-BA90-0F75743C5F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8572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5695B-01B8-4294-81C6-CC222C225C17}" type="datetimeFigureOut">
              <a:rPr kumimoji="1" lang="ja-JP" altLang="en-US" smtClean="0"/>
              <a:t>2016/8/29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FFC25-DAE0-4463-BA90-0F75743C5F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2066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5695B-01B8-4294-81C6-CC222C225C17}" type="datetimeFigureOut">
              <a:rPr kumimoji="1" lang="ja-JP" altLang="en-US" smtClean="0"/>
              <a:t>2016/8/29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FFC25-DAE0-4463-BA90-0F75743C5F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502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5695B-01B8-4294-81C6-CC222C225C17}" type="datetimeFigureOut">
              <a:rPr kumimoji="1" lang="ja-JP" altLang="en-US" smtClean="0"/>
              <a:t>2016/8/29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FFC25-DAE0-4463-BA90-0F75743C5F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1734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5695B-01B8-4294-81C6-CC222C225C17}" type="datetimeFigureOut">
              <a:rPr kumimoji="1" lang="ja-JP" altLang="en-US" smtClean="0"/>
              <a:t>2016/8/29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FFC25-DAE0-4463-BA90-0F75743C5F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5912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5695B-01B8-4294-81C6-CC222C225C17}" type="datetimeFigureOut">
              <a:rPr kumimoji="1" lang="ja-JP" altLang="en-US" smtClean="0"/>
              <a:t>2016/8/29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FFC25-DAE0-4463-BA90-0F75743C5F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260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5695B-01B8-4294-81C6-CC222C225C17}" type="datetimeFigureOut">
              <a:rPr kumimoji="1" lang="ja-JP" altLang="en-US" smtClean="0"/>
              <a:t>2016/8/29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FFC25-DAE0-4463-BA90-0F75743C5F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677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695B-01B8-4294-81C6-CC222C225C17}" type="datetimeFigureOut">
              <a:rPr kumimoji="1" lang="ja-JP" altLang="en-US" smtClean="0"/>
              <a:t>2016/8/29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FFC25-DAE0-4463-BA90-0F75743C5F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56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12.png"/><Relationship Id="rId3" Type="http://schemas.openxmlformats.org/officeDocument/2006/relationships/image" Target="../media/image41.png"/><Relationship Id="rId7" Type="http://schemas.openxmlformats.org/officeDocument/2006/relationships/image" Target="../media/image60.png"/><Relationship Id="rId12" Type="http://schemas.openxmlformats.org/officeDocument/2006/relationships/image" Target="../media/image1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45.png"/><Relationship Id="rId5" Type="http://schemas.openxmlformats.org/officeDocument/2006/relationships/image" Target="../media/image4.png"/><Relationship Id="rId15" Type="http://schemas.openxmlformats.org/officeDocument/2006/relationships/image" Target="../media/image140.png"/><Relationship Id="rId10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openxmlformats.org/officeDocument/2006/relationships/image" Target="../media/image43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emf"/><Relationship Id="rId7" Type="http://schemas.openxmlformats.org/officeDocument/2006/relationships/image" Target="../media/image10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 smtClean="0"/>
              <a:t>PIC</a:t>
            </a:r>
            <a:r>
              <a:rPr kumimoji="1" lang="ja-JP" altLang="en-US" dirty="0" smtClean="0"/>
              <a:t>シミュレーションから迫る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dirty="0" smtClean="0"/>
              <a:t>宇宙・天体現象のメカニズム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755576" y="3789040"/>
            <a:ext cx="7772400" cy="1847056"/>
          </a:xfrm>
        </p:spPr>
        <p:txBody>
          <a:bodyPr>
            <a:noAutofit/>
          </a:bodyPr>
          <a:lstStyle/>
          <a:p>
            <a:pPr algn="l"/>
            <a:r>
              <a:rPr kumimoji="1" lang="en-US" altLang="ja-JP" sz="2800" dirty="0" err="1" smtClean="0"/>
              <a:t>pCANS</a:t>
            </a:r>
            <a:r>
              <a:rPr kumimoji="1" lang="ja-JP" altLang="en-US" sz="2800" dirty="0" smtClean="0"/>
              <a:t>班（７名）</a:t>
            </a:r>
            <a:endParaRPr kumimoji="1" lang="en-US" altLang="ja-JP" sz="2800" dirty="0" smtClean="0"/>
          </a:p>
          <a:p>
            <a:pPr algn="l"/>
            <a:r>
              <a:rPr lang="ja-JP" altLang="en-US" sz="2800" dirty="0" smtClean="0"/>
              <a:t>井上智寛（金沢大）、</a:t>
            </a:r>
            <a:endParaRPr lang="en-US" altLang="ja-JP" sz="2800" dirty="0"/>
          </a:p>
          <a:p>
            <a:pPr algn="l"/>
            <a:r>
              <a:rPr lang="ja-JP" altLang="en-US" sz="2800" dirty="0" smtClean="0"/>
              <a:t>冨永遼佑（名大）、柴山拓（名大）、</a:t>
            </a:r>
            <a:endParaRPr lang="en-US" altLang="ja-JP" sz="2800" dirty="0" smtClean="0"/>
          </a:p>
          <a:p>
            <a:pPr algn="l"/>
            <a:r>
              <a:rPr lang="ja-JP" altLang="en-US" sz="2800" dirty="0" smtClean="0"/>
              <a:t>加藤佑一（東大）、冨田沙羅（青山学院大）、</a:t>
            </a:r>
            <a:endParaRPr lang="en-US" altLang="ja-JP" sz="2800" dirty="0" smtClean="0"/>
          </a:p>
          <a:p>
            <a:pPr algn="l"/>
            <a:r>
              <a:rPr lang="ja-JP" altLang="en-US" sz="2800" dirty="0" smtClean="0"/>
              <a:t>藤井洋樹（東工大）、山本佑（早大）</a:t>
            </a:r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125644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目次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83568" y="1484784"/>
            <a:ext cx="7523213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Tx/>
              <a:buAutoNum type="arabicPeriod"/>
            </a:pPr>
            <a:r>
              <a:rPr lang="ja-JP" altLang="en-US" sz="3200" dirty="0" smtClean="0"/>
              <a:t>温度異方性</a:t>
            </a:r>
            <a:r>
              <a:rPr lang="en-US" altLang="ja-JP" sz="3200" dirty="0" smtClean="0"/>
              <a:t>: </a:t>
            </a:r>
            <a:r>
              <a:rPr lang="ja-JP" altLang="en-US" sz="3200" dirty="0" smtClean="0"/>
              <a:t>井上</a:t>
            </a:r>
            <a:r>
              <a:rPr lang="ja-JP" altLang="en-US" sz="3200" dirty="0"/>
              <a:t>智</a:t>
            </a:r>
            <a:r>
              <a:rPr lang="ja-JP" altLang="en-US" sz="3200" dirty="0" smtClean="0"/>
              <a:t>寛（金沢大）</a:t>
            </a:r>
            <a:endParaRPr lang="en-US" altLang="ja-JP" sz="3200" dirty="0" smtClean="0"/>
          </a:p>
          <a:p>
            <a:endParaRPr kumimoji="1" lang="en-US" altLang="ja-JP" sz="3200" dirty="0" smtClean="0"/>
          </a:p>
          <a:p>
            <a:r>
              <a:rPr lang="ja-JP" altLang="en-US" sz="3200" dirty="0"/>
              <a:t>２</a:t>
            </a:r>
            <a:r>
              <a:rPr lang="ja-JP" altLang="en-US" sz="3200" dirty="0" smtClean="0"/>
              <a:t>．リコネクション</a:t>
            </a:r>
            <a:r>
              <a:rPr lang="en-US" altLang="ja-JP" sz="3200" dirty="0" smtClean="0"/>
              <a:t>: </a:t>
            </a:r>
          </a:p>
          <a:p>
            <a:r>
              <a:rPr lang="ja-JP" altLang="en-US" sz="3200" dirty="0"/>
              <a:t>　</a:t>
            </a:r>
            <a:r>
              <a:rPr lang="ja-JP" altLang="en-US" sz="3200" dirty="0" smtClean="0"/>
              <a:t>　冨永遼佑（名大） 、柴山拓也（名大）　</a:t>
            </a:r>
            <a:endParaRPr lang="en-US" altLang="ja-JP" sz="3200" dirty="0" smtClean="0"/>
          </a:p>
          <a:p>
            <a:endParaRPr kumimoji="1" lang="en-US" altLang="ja-JP" sz="3200" dirty="0" smtClean="0"/>
          </a:p>
          <a:p>
            <a:r>
              <a:rPr kumimoji="1" lang="ja-JP" altLang="en-US" sz="3200" dirty="0" smtClean="0"/>
              <a:t>３．</a:t>
            </a:r>
            <a:r>
              <a:rPr kumimoji="1" lang="en-US" altLang="ja-JP" sz="3200" dirty="0" smtClean="0">
                <a:solidFill>
                  <a:srgbClr val="FF0000"/>
                </a:solidFill>
              </a:rPr>
              <a:t>KH: </a:t>
            </a:r>
            <a:r>
              <a:rPr lang="ja-JP" altLang="en-US" sz="3200" dirty="0" smtClean="0">
                <a:solidFill>
                  <a:srgbClr val="FF0000"/>
                </a:solidFill>
              </a:rPr>
              <a:t>山本佑（早大）</a:t>
            </a:r>
            <a:endParaRPr lang="en-US" altLang="ja-JP" sz="3200" dirty="0" smtClean="0">
              <a:solidFill>
                <a:srgbClr val="FF0000"/>
              </a:solidFill>
            </a:endParaRPr>
          </a:p>
          <a:p>
            <a:endParaRPr lang="en-US" altLang="ja-JP" sz="3200" dirty="0"/>
          </a:p>
          <a:p>
            <a:r>
              <a:rPr kumimoji="1" lang="en-US" altLang="ja-JP" sz="3200" dirty="0" smtClean="0"/>
              <a:t>4. </a:t>
            </a:r>
            <a:r>
              <a:rPr kumimoji="1" lang="ja-JP" altLang="en-US" sz="3200" dirty="0" smtClean="0"/>
              <a:t>無衝突衝撃波：</a:t>
            </a:r>
            <a:endParaRPr kumimoji="1" lang="en-US" altLang="ja-JP" sz="3200" dirty="0" smtClean="0"/>
          </a:p>
          <a:p>
            <a:r>
              <a:rPr lang="ja-JP" altLang="en-US" sz="3200" dirty="0"/>
              <a:t>　</a:t>
            </a:r>
            <a:r>
              <a:rPr lang="ja-JP" altLang="en-US" sz="3200" dirty="0" smtClean="0"/>
              <a:t>　加藤佑一（東大）、藤井洋樹（東工大） 、</a:t>
            </a:r>
            <a:endParaRPr lang="en-US" altLang="ja-JP" sz="3200" dirty="0" smtClean="0"/>
          </a:p>
          <a:p>
            <a:r>
              <a:rPr lang="ja-JP" altLang="en-US" sz="3200" dirty="0"/>
              <a:t>　</a:t>
            </a:r>
            <a:r>
              <a:rPr lang="ja-JP" altLang="en-US" sz="3200" dirty="0" smtClean="0"/>
              <a:t>　冨田沙羅（青山学院大）</a:t>
            </a:r>
            <a:endParaRPr lang="en-US" altLang="ja-JP" sz="3200" dirty="0" smtClean="0"/>
          </a:p>
        </p:txBody>
      </p:sp>
    </p:spTree>
    <p:extLst>
      <p:ext uri="{BB962C8B-B14F-4D97-AF65-F5344CB8AC3E}">
        <p14:creationId xmlns:p14="http://schemas.microsoft.com/office/powerpoint/2010/main" val="192957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1259632" y="4250832"/>
            <a:ext cx="3037815" cy="2607168"/>
            <a:chOff x="5478909" y="3799311"/>
            <a:chExt cx="3037815" cy="260716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8909" y="3799311"/>
              <a:ext cx="2696302" cy="2607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" name="直線矢印コネクタ 16"/>
            <p:cNvCxnSpPr/>
            <p:nvPr/>
          </p:nvCxnSpPr>
          <p:spPr>
            <a:xfrm flipV="1">
              <a:off x="7524505" y="4229292"/>
              <a:ext cx="0" cy="1082187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矢印コネクタ 19"/>
            <p:cNvCxnSpPr/>
            <p:nvPr/>
          </p:nvCxnSpPr>
          <p:spPr>
            <a:xfrm>
              <a:off x="6244255" y="4167736"/>
              <a:ext cx="0" cy="1143743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矢印コネクタ 21"/>
            <p:cNvCxnSpPr/>
            <p:nvPr/>
          </p:nvCxnSpPr>
          <p:spPr>
            <a:xfrm flipV="1">
              <a:off x="7004568" y="4461738"/>
              <a:ext cx="0" cy="617294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矢印コネクタ 24"/>
            <p:cNvCxnSpPr/>
            <p:nvPr/>
          </p:nvCxnSpPr>
          <p:spPr>
            <a:xfrm>
              <a:off x="6732417" y="4507160"/>
              <a:ext cx="0" cy="571872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テキスト ボックス 28"/>
            <p:cNvSpPr txBox="1"/>
            <p:nvPr/>
          </p:nvSpPr>
          <p:spPr>
            <a:xfrm>
              <a:off x="8100392" y="5732120"/>
              <a:ext cx="416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 smtClean="0"/>
                <a:t>Vy</a:t>
              </a:r>
              <a:endParaRPr kumimoji="1" lang="ja-JP" altLang="en-US" dirty="0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Kelvin-Helmholtz(KH)</a:t>
            </a:r>
            <a:r>
              <a:rPr kumimoji="1" lang="ja-JP" altLang="en-US" dirty="0" smtClean="0"/>
              <a:t>不安定</a:t>
            </a:r>
            <a:r>
              <a:rPr lang="ja-JP" altLang="en-US" dirty="0" smtClean="0"/>
              <a:t>中の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プラズマ運動論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85188" y="1450000"/>
            <a:ext cx="27765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/>
              <a:t>Introduction</a:t>
            </a:r>
            <a:endParaRPr kumimoji="1" lang="ja-JP" altLang="en-US" sz="4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85188" y="2149288"/>
            <a:ext cx="8723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KH +</a:t>
            </a:r>
            <a:r>
              <a:rPr kumimoji="1" lang="ja-JP" altLang="en-US" sz="2800" dirty="0" smtClean="0"/>
              <a:t>磁場</a:t>
            </a:r>
            <a:r>
              <a:rPr lang="ja-JP" altLang="en-US" sz="2800" dirty="0" smtClean="0"/>
              <a:t>の例：</a:t>
            </a:r>
            <a:r>
              <a:rPr lang="en-US" altLang="ja-JP" sz="2800" dirty="0" smtClean="0"/>
              <a:t>Jet, MRI (</a:t>
            </a:r>
            <a:r>
              <a:rPr lang="ja-JP" altLang="en-US" sz="2800" dirty="0" smtClean="0"/>
              <a:t>差動回転</a:t>
            </a:r>
            <a:r>
              <a:rPr lang="en-US" altLang="ja-JP" sz="2800" dirty="0" smtClean="0"/>
              <a:t>), </a:t>
            </a:r>
            <a:r>
              <a:rPr kumimoji="1" lang="en-US" altLang="ja-JP" sz="2800" dirty="0" smtClean="0"/>
              <a:t>Compact star Merger </a:t>
            </a:r>
            <a:endParaRPr kumimoji="1" lang="ja-JP" altLang="en-US" sz="28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18592" y="2712887"/>
            <a:ext cx="8856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MHD</a:t>
            </a:r>
            <a:r>
              <a:rPr kumimoji="1" lang="ja-JP" altLang="en-US" sz="2400" dirty="0" smtClean="0"/>
              <a:t>でも見えるが</a:t>
            </a:r>
            <a:r>
              <a:rPr kumimoji="1" lang="en-US" altLang="ja-JP" sz="2400" dirty="0" smtClean="0"/>
              <a:t>…..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線形成長</a:t>
            </a:r>
            <a:r>
              <a:rPr kumimoji="1" lang="ja-JP" altLang="en-US" sz="2400" dirty="0" smtClean="0"/>
              <a:t>をみるには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運動論的ミクロスケール</a:t>
            </a:r>
            <a:r>
              <a:rPr kumimoji="1" lang="ja-JP" altLang="en-US" sz="2400" dirty="0" smtClean="0"/>
              <a:t>が必要（例：イオンのジャイロ運動）。</a:t>
            </a:r>
            <a:r>
              <a:rPr lang="ja-JP" altLang="en-US" sz="2400" dirty="0" smtClean="0"/>
              <a:t>つまり</a:t>
            </a:r>
            <a:r>
              <a:rPr lang="en-US" altLang="ja-JP" sz="2400" dirty="0" smtClean="0"/>
              <a:t>PIC</a:t>
            </a:r>
            <a:r>
              <a:rPr lang="ja-JP" altLang="en-US" sz="2400" dirty="0" smtClean="0"/>
              <a:t>が重要！！　</a:t>
            </a:r>
            <a:endParaRPr lang="en-US" altLang="ja-JP" sz="2400" dirty="0" smtClean="0"/>
          </a:p>
          <a:p>
            <a:r>
              <a:rPr lang="en-US" altLang="ja-JP" sz="2400" dirty="0" err="1" smtClean="0"/>
              <a:t>pCANS</a:t>
            </a:r>
            <a:r>
              <a:rPr lang="ja-JP" altLang="en-US" sz="2400" dirty="0" smtClean="0"/>
              <a:t>を体験してみた。</a:t>
            </a:r>
            <a:endParaRPr kumimoji="1" lang="en-US" altLang="ja-JP" sz="2400" dirty="0" smtClean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107335" y="1052736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発表者：山本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/>
        </p:nvSpPr>
        <p:spPr>
          <a:xfrm>
            <a:off x="190864" y="2652200"/>
            <a:ext cx="8851308" cy="8455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195797" y="4090648"/>
            <a:ext cx="1755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KH</a:t>
            </a:r>
            <a:r>
              <a:rPr kumimoji="1" lang="ja-JP" altLang="en-US" dirty="0" smtClean="0"/>
              <a:t>が起こる状況</a:t>
            </a:r>
            <a:endParaRPr kumimoji="1" lang="ja-JP" altLang="en-US" dirty="0"/>
          </a:p>
        </p:txBody>
      </p:sp>
      <p:sp>
        <p:nvSpPr>
          <p:cNvPr id="30" name="円/楕円 29"/>
          <p:cNvSpPr/>
          <p:nvPr/>
        </p:nvSpPr>
        <p:spPr>
          <a:xfrm>
            <a:off x="5940152" y="4720516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1" name="直線矢印コネクタ 30"/>
          <p:cNvCxnSpPr/>
          <p:nvPr/>
        </p:nvCxnSpPr>
        <p:spPr>
          <a:xfrm flipV="1">
            <a:off x="7380312" y="4504492"/>
            <a:ext cx="0" cy="144016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>
            <a:off x="5464986" y="4504492"/>
            <a:ext cx="0" cy="1368152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>
            <a:stCxn id="30" idx="0"/>
          </p:cNvCxnSpPr>
          <p:nvPr/>
        </p:nvCxnSpPr>
        <p:spPr>
          <a:xfrm flipV="1">
            <a:off x="6397352" y="4648508"/>
            <a:ext cx="131440" cy="7200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>
            <a:off x="6406683" y="4729847"/>
            <a:ext cx="131440" cy="6781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 flipV="1">
            <a:off x="6335556" y="5656451"/>
            <a:ext cx="131440" cy="7200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>
            <a:off x="6340963" y="5567100"/>
            <a:ext cx="131440" cy="6781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/>
          <p:cNvSpPr txBox="1"/>
          <p:nvPr/>
        </p:nvSpPr>
        <p:spPr>
          <a:xfrm>
            <a:off x="5940152" y="587264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渦の回転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1345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5595177" y="4098374"/>
            <a:ext cx="3037815" cy="2607168"/>
            <a:chOff x="5478909" y="3799311"/>
            <a:chExt cx="3037815" cy="260716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8909" y="3799311"/>
              <a:ext cx="2696302" cy="2607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" name="直線矢印コネクタ 16"/>
            <p:cNvCxnSpPr/>
            <p:nvPr/>
          </p:nvCxnSpPr>
          <p:spPr>
            <a:xfrm flipV="1">
              <a:off x="7524505" y="4229292"/>
              <a:ext cx="0" cy="1082187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矢印コネクタ 19"/>
            <p:cNvCxnSpPr/>
            <p:nvPr/>
          </p:nvCxnSpPr>
          <p:spPr>
            <a:xfrm>
              <a:off x="6244255" y="4167736"/>
              <a:ext cx="0" cy="1143743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矢印コネクタ 21"/>
            <p:cNvCxnSpPr/>
            <p:nvPr/>
          </p:nvCxnSpPr>
          <p:spPr>
            <a:xfrm flipV="1">
              <a:off x="7004568" y="4461738"/>
              <a:ext cx="0" cy="617294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矢印コネクタ 24"/>
            <p:cNvCxnSpPr/>
            <p:nvPr/>
          </p:nvCxnSpPr>
          <p:spPr>
            <a:xfrm>
              <a:off x="6732417" y="4507160"/>
              <a:ext cx="0" cy="571872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テキスト ボックス 28"/>
            <p:cNvSpPr txBox="1"/>
            <p:nvPr/>
          </p:nvSpPr>
          <p:spPr>
            <a:xfrm>
              <a:off x="8100392" y="5732120"/>
              <a:ext cx="416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 smtClean="0"/>
                <a:t>Vy</a:t>
              </a:r>
              <a:endParaRPr kumimoji="1" lang="ja-JP" altLang="en-US" dirty="0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Kelvin-Helmholtz(KH)</a:t>
            </a:r>
            <a:r>
              <a:rPr kumimoji="1" lang="ja-JP" altLang="en-US" dirty="0" smtClean="0"/>
              <a:t>不安定</a:t>
            </a:r>
            <a:r>
              <a:rPr lang="ja-JP" altLang="en-US" dirty="0" smtClean="0"/>
              <a:t>中の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プラズマ運動論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79512" y="1614644"/>
            <a:ext cx="27765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/>
              <a:t>Introduction</a:t>
            </a:r>
            <a:endParaRPr kumimoji="1" lang="ja-JP" altLang="en-US" sz="4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79512" y="2313932"/>
            <a:ext cx="8723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KH +</a:t>
            </a:r>
            <a:r>
              <a:rPr kumimoji="1" lang="ja-JP" altLang="en-US" sz="2800" dirty="0" smtClean="0"/>
              <a:t>磁場</a:t>
            </a:r>
            <a:r>
              <a:rPr lang="ja-JP" altLang="en-US" sz="2800" dirty="0" smtClean="0"/>
              <a:t>の例：</a:t>
            </a:r>
            <a:r>
              <a:rPr lang="en-US" altLang="ja-JP" sz="2800" dirty="0" smtClean="0"/>
              <a:t>Jet, MRI (</a:t>
            </a:r>
            <a:r>
              <a:rPr lang="ja-JP" altLang="en-US" sz="2800" dirty="0" smtClean="0"/>
              <a:t>差動回転</a:t>
            </a:r>
            <a:r>
              <a:rPr lang="en-US" altLang="ja-JP" sz="2800" dirty="0" smtClean="0"/>
              <a:t>), </a:t>
            </a:r>
            <a:r>
              <a:rPr kumimoji="1" lang="en-US" altLang="ja-JP" sz="2800" dirty="0" smtClean="0"/>
              <a:t>Compact star Merger </a:t>
            </a:r>
            <a:endParaRPr kumimoji="1" lang="ja-JP" altLang="en-US" sz="2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67544" y="4440135"/>
            <a:ext cx="4676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シミュレーションの初期条件（付近）</a:t>
            </a:r>
            <a:endParaRPr kumimoji="1"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719630" y="3877805"/>
            <a:ext cx="2497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速度場</a:t>
            </a:r>
            <a:r>
              <a:rPr kumimoji="1" lang="en-US" altLang="ja-JP" dirty="0" err="1" smtClean="0"/>
              <a:t>Vy</a:t>
            </a:r>
            <a:r>
              <a:rPr kumimoji="1" lang="ja-JP" altLang="en-US" dirty="0" smtClean="0"/>
              <a:t>のｘｙ</a:t>
            </a:r>
            <a:r>
              <a:rPr lang="ja-JP" altLang="en-US" dirty="0"/>
              <a:t>平面</a:t>
            </a:r>
            <a:r>
              <a:rPr kumimoji="1" lang="ja-JP" altLang="en-US" dirty="0" smtClean="0"/>
              <a:t>分布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18357" y="3708528"/>
            <a:ext cx="13825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/>
              <a:t>Setup</a:t>
            </a:r>
            <a:endParaRPr kumimoji="1" lang="ja-JP" altLang="en-US" sz="4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12916" y="2877531"/>
            <a:ext cx="8856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MHD</a:t>
            </a:r>
            <a:r>
              <a:rPr kumimoji="1" lang="ja-JP" altLang="en-US" sz="2400" dirty="0" smtClean="0"/>
              <a:t>でも見えるが</a:t>
            </a:r>
            <a:r>
              <a:rPr kumimoji="1" lang="en-US" altLang="ja-JP" sz="2400" dirty="0" smtClean="0"/>
              <a:t>…..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線形成長</a:t>
            </a:r>
            <a:r>
              <a:rPr kumimoji="1" lang="ja-JP" altLang="en-US" sz="2400" dirty="0" smtClean="0"/>
              <a:t>をみるには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運動論的ミクロスケール</a:t>
            </a:r>
            <a:r>
              <a:rPr kumimoji="1" lang="ja-JP" altLang="en-US" sz="2400" dirty="0" smtClean="0"/>
              <a:t>が必要。</a:t>
            </a:r>
            <a:r>
              <a:rPr lang="ja-JP" altLang="en-US" sz="2400" dirty="0" smtClean="0"/>
              <a:t>つまり</a:t>
            </a:r>
            <a:r>
              <a:rPr lang="en-US" altLang="ja-JP" sz="2400" dirty="0" smtClean="0"/>
              <a:t>PIC</a:t>
            </a:r>
            <a:r>
              <a:rPr lang="ja-JP" altLang="en-US" sz="2400" dirty="0" smtClean="0"/>
              <a:t>が重要！！　</a:t>
            </a:r>
            <a:r>
              <a:rPr lang="en-US" altLang="ja-JP" sz="2400" dirty="0" err="1" smtClean="0"/>
              <a:t>pCANS</a:t>
            </a:r>
            <a:r>
              <a:rPr lang="ja-JP" altLang="en-US" sz="2400" dirty="0" smtClean="0"/>
              <a:t>を体験して</a:t>
            </a:r>
            <a:endParaRPr kumimoji="1" lang="en-US" altLang="ja-JP" sz="2400" dirty="0" smtClean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107335" y="1052736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発表者：山本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95535" y="6328541"/>
            <a:ext cx="5495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初期磁場：</a:t>
            </a:r>
            <a:r>
              <a:rPr lang="en-US" altLang="ja-JP" dirty="0" err="1" smtClean="0">
                <a:solidFill>
                  <a:srgbClr val="FF0000"/>
                </a:solidFill>
              </a:rPr>
              <a:t>Bz</a:t>
            </a:r>
            <a:r>
              <a:rPr lang="ja-JP" altLang="en-US" dirty="0" smtClean="0">
                <a:solidFill>
                  <a:srgbClr val="FF0000"/>
                </a:solidFill>
              </a:rPr>
              <a:t>方向に＋－の２つ</a:t>
            </a:r>
            <a:r>
              <a:rPr lang="ja-JP" altLang="en-US" dirty="0" smtClean="0"/>
              <a:t>について</a:t>
            </a:r>
            <a:r>
              <a:rPr kumimoji="1" lang="ja-JP" altLang="en-US" dirty="0" smtClean="0"/>
              <a:t>計算を行った。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/>
        </p:nvSpPr>
        <p:spPr>
          <a:xfrm>
            <a:off x="185188" y="2816844"/>
            <a:ext cx="8851308" cy="8455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64123" y="4940293"/>
            <a:ext cx="424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①イオン・電子</a:t>
            </a:r>
            <a:r>
              <a:rPr lang="ja-JP" altLang="en-US" dirty="0" smtClean="0"/>
              <a:t>は</a:t>
            </a:r>
            <a:r>
              <a:rPr lang="ja-JP" altLang="en-US" dirty="0" smtClean="0">
                <a:solidFill>
                  <a:srgbClr val="FF0000"/>
                </a:solidFill>
              </a:rPr>
              <a:t>一様</a:t>
            </a:r>
            <a:r>
              <a:rPr lang="ja-JP" altLang="en-US" dirty="0" smtClean="0"/>
              <a:t>に配置</a:t>
            </a:r>
            <a:endParaRPr lang="en-US" altLang="ja-JP" dirty="0" smtClean="0"/>
          </a:p>
          <a:p>
            <a:r>
              <a:rPr kumimoji="1" lang="ja-JP" altLang="en-US" dirty="0" smtClean="0"/>
              <a:t>②形状関数：</a:t>
            </a:r>
            <a:r>
              <a:rPr lang="en-US" altLang="ja-JP" dirty="0"/>
              <a:t> </a:t>
            </a:r>
            <a:r>
              <a:rPr lang="en-US" altLang="ja-JP" dirty="0" smtClean="0"/>
              <a:t>Spline</a:t>
            </a:r>
          </a:p>
          <a:p>
            <a:r>
              <a:rPr lang="ja-JP" altLang="en-US" dirty="0" smtClean="0"/>
              <a:t>③</a:t>
            </a:r>
            <a:r>
              <a:rPr lang="ja-JP" altLang="en-US" dirty="0"/>
              <a:t>速度場</a:t>
            </a:r>
            <a:r>
              <a:rPr lang="en-US" altLang="ja-JP" dirty="0" err="1"/>
              <a:t>Vy</a:t>
            </a:r>
            <a:r>
              <a:rPr lang="ja-JP" altLang="en-US" dirty="0" smtClean="0"/>
              <a:t>に</a:t>
            </a:r>
            <a:r>
              <a:rPr lang="en-US" altLang="ja-JP" dirty="0" smtClean="0"/>
              <a:t>shear</a:t>
            </a:r>
          </a:p>
          <a:p>
            <a:r>
              <a:rPr lang="ja-JP" altLang="en-US" dirty="0" smtClean="0"/>
              <a:t>④</a:t>
            </a:r>
            <a:r>
              <a:rPr kumimoji="1" lang="ja-JP" altLang="en-US" dirty="0" smtClean="0"/>
              <a:t>擾乱の種：</a:t>
            </a:r>
            <a:r>
              <a:rPr kumimoji="1" lang="en-US" altLang="ja-JP" dirty="0" err="1" smtClean="0"/>
              <a:t>Vx</a:t>
            </a:r>
            <a:r>
              <a:rPr kumimoji="1" lang="ja-JP" altLang="en-US" dirty="0" smtClean="0"/>
              <a:t>成分に </a:t>
            </a:r>
            <a:r>
              <a:rPr kumimoji="1" lang="en-US" altLang="ja-JP" dirty="0" smtClean="0"/>
              <a:t>n</a:t>
            </a:r>
            <a:r>
              <a:rPr kumimoji="1" lang="ja-JP" altLang="en-US" dirty="0" err="1" smtClean="0"/>
              <a:t>ｘ</a:t>
            </a:r>
            <a:r>
              <a:rPr kumimoji="1" lang="en-US" altLang="ja-JP" dirty="0" smtClean="0"/>
              <a:t>=1 </a:t>
            </a:r>
            <a:r>
              <a:rPr kumimoji="1" lang="ja-JP" altLang="en-US" dirty="0" smtClean="0"/>
              <a:t>モード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/>
        </p:nvSpPr>
        <p:spPr>
          <a:xfrm>
            <a:off x="395535" y="5540457"/>
            <a:ext cx="2410149" cy="2648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2805684" y="5157192"/>
            <a:ext cx="2702420" cy="515668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586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 txBox="1">
            <a:spLocks/>
          </p:cNvSpPr>
          <p:nvPr/>
        </p:nvSpPr>
        <p:spPr>
          <a:xfrm>
            <a:off x="577755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mtClean="0"/>
              <a:t>Kelvin-Helmholtz(KH)</a:t>
            </a:r>
            <a:r>
              <a:rPr lang="ja-JP" altLang="en-US" smtClean="0"/>
              <a:t>不安定中の</a:t>
            </a:r>
            <a:r>
              <a:rPr lang="en-US" altLang="ja-JP" smtClean="0"/>
              <a:t/>
            </a:r>
            <a:br>
              <a:rPr lang="en-US" altLang="ja-JP" smtClean="0"/>
            </a:br>
            <a:r>
              <a:rPr lang="ja-JP" altLang="en-US" smtClean="0"/>
              <a:t>プラズマ運動論</a:t>
            </a:r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74934" y="2303635"/>
            <a:ext cx="2032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/>
              <a:t>Vy</a:t>
            </a:r>
            <a:r>
              <a:rPr kumimoji="1" lang="ja-JP" altLang="en-US" sz="2400" dirty="0" smtClean="0"/>
              <a:t>の空間分布</a:t>
            </a:r>
            <a:endParaRPr kumimoji="1" lang="ja-JP" altLang="en-US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23528" y="1407392"/>
            <a:ext cx="14676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Result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652643" y="1600597"/>
            <a:ext cx="4193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: </a:t>
            </a:r>
            <a:r>
              <a:rPr lang="ja-JP" altLang="en-US" dirty="0" smtClean="0"/>
              <a:t>一番</a:t>
            </a:r>
            <a:r>
              <a:rPr lang="ja-JP" altLang="en-US" dirty="0"/>
              <a:t>速い</a:t>
            </a:r>
            <a:r>
              <a:rPr lang="ja-JP" altLang="en-US" dirty="0" smtClean="0"/>
              <a:t>不安定モードのタイムス</a:t>
            </a:r>
            <a:r>
              <a:rPr lang="ja-JP" altLang="en-US" dirty="0"/>
              <a:t>ケール</a:t>
            </a:r>
            <a:endParaRPr lang="en-US" altLang="ja-JP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2080610" y="1600597"/>
                <a:ext cx="1572033" cy="391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b="0" dirty="0" smtClean="0"/>
                  <a:t>時刻</a:t>
                </a:r>
                <a14:m>
                  <m:oMath xmlns:m="http://schemas.openxmlformats.org/officeDocument/2006/math">
                    <m:r>
                      <a:rPr lang="en-US" altLang="ja-JP">
                        <a:latin typeface="Cambria Math"/>
                      </a:rPr>
                      <m:t>:</m:t>
                    </m:r>
                    <m:r>
                      <a:rPr lang="en-US" altLang="ja-JP" b="0" i="0" smtClean="0">
                        <a:latin typeface="Cambria Math"/>
                      </a:rPr>
                      <m:t> </m:t>
                    </m:r>
                    <m:r>
                      <a:rPr kumimoji="1" lang="en-US" altLang="ja-JP" b="0" i="1" smtClean="0">
                        <a:latin typeface="Cambria Math"/>
                      </a:rPr>
                      <m:t>𝑡</m:t>
                    </m:r>
                    <m:r>
                      <a:rPr kumimoji="1" lang="en-US" altLang="ja-JP" b="0" i="1" smtClean="0">
                        <a:latin typeface="Cambria Math"/>
                        <a:ea typeface="Cambria Math"/>
                      </a:rPr>
                      <m:t>~1/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kumimoji="1" lang="ja-JP" altLang="en-US" b="0" i="1" smtClean="0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/>
                            <a:ea typeface="Cambria Math"/>
                          </a:rPr>
                          <m:t>𝑔</m:t>
                        </m:r>
                      </m:sub>
                    </m:sSub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610" y="1600597"/>
                <a:ext cx="1572033" cy="391902"/>
              </a:xfrm>
              <a:prstGeom prst="rect">
                <a:avLst/>
              </a:prstGeom>
              <a:blipFill rotWithShape="1">
                <a:blip r:embed="rId2"/>
                <a:stretch>
                  <a:fillRect l="-3101" t="-12500" b="-1406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994" y="2303635"/>
            <a:ext cx="4546656" cy="221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3109259" y="2029198"/>
                <a:ext cx="1374800" cy="426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(1)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b="0" i="1" smtClean="0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/>
                          </a:rPr>
                          <m:t>𝑧</m:t>
                        </m:r>
                      </m:sub>
                      <m:sup>
                        <m:r>
                          <a:rPr kumimoji="1" lang="en-US" altLang="ja-JP" b="0" i="1" smtClean="0">
                            <a:latin typeface="Cambria Math"/>
                          </a:rPr>
                          <m:t>(</m:t>
                        </m:r>
                        <m:r>
                          <a:rPr kumimoji="1" lang="en-US" altLang="ja-JP" b="0" i="1" smtClean="0">
                            <a:latin typeface="Cambria Math"/>
                          </a:rPr>
                          <m:t>𝑖𝑛𝑖</m:t>
                        </m:r>
                        <m:r>
                          <a:rPr kumimoji="1" lang="en-US" altLang="ja-JP" b="0" i="1" smtClean="0">
                            <a:latin typeface="Cambria Math"/>
                          </a:rPr>
                          <m:t>)</m:t>
                        </m:r>
                      </m:sup>
                    </m:sSubSup>
                    <m:r>
                      <a:rPr kumimoji="1" lang="en-US" altLang="ja-JP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kumimoji="1" lang="en-US" altLang="ja-JP" dirty="0" smtClean="0"/>
                  <a:t>&gt; 0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9259" y="2029198"/>
                <a:ext cx="1374800" cy="426399"/>
              </a:xfrm>
              <a:prstGeom prst="rect">
                <a:avLst/>
              </a:prstGeom>
              <a:blipFill rotWithShape="1">
                <a:blip r:embed="rId4"/>
                <a:stretch>
                  <a:fillRect l="-3540" r="-2655" b="-214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5580112" y="2057575"/>
                <a:ext cx="1323504" cy="426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(2)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b="0" i="1" smtClean="0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/>
                          </a:rPr>
                          <m:t>𝑧</m:t>
                        </m:r>
                      </m:sub>
                      <m:sup>
                        <m:r>
                          <a:rPr kumimoji="1" lang="en-US" altLang="ja-JP" b="0" i="1" smtClean="0">
                            <a:latin typeface="Cambria Math"/>
                          </a:rPr>
                          <m:t>(</m:t>
                        </m:r>
                        <m:r>
                          <a:rPr kumimoji="1" lang="en-US" altLang="ja-JP" b="0" i="1" smtClean="0">
                            <a:latin typeface="Cambria Math"/>
                          </a:rPr>
                          <m:t>𝑖𝑛𝑖</m:t>
                        </m:r>
                        <m:r>
                          <a:rPr kumimoji="1" lang="en-US" altLang="ja-JP" b="0" i="1" smtClean="0">
                            <a:latin typeface="Cambria Math"/>
                          </a:rPr>
                          <m:t>)</m:t>
                        </m:r>
                      </m:sup>
                    </m:sSubSup>
                  </m:oMath>
                </a14:m>
                <a:r>
                  <a:rPr kumimoji="1" lang="en-US" altLang="ja-JP" dirty="0" smtClean="0"/>
                  <a:t>&lt; 0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2057575"/>
                <a:ext cx="1323504" cy="426399"/>
              </a:xfrm>
              <a:prstGeom prst="rect">
                <a:avLst/>
              </a:prstGeom>
              <a:blipFill rotWithShape="1">
                <a:blip r:embed="rId5"/>
                <a:stretch>
                  <a:fillRect l="-3687" r="-3226" b="-231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テキスト ボックス 15"/>
          <p:cNvSpPr txBox="1"/>
          <p:nvPr/>
        </p:nvSpPr>
        <p:spPr>
          <a:xfrm>
            <a:off x="7107335" y="1052736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発表者：山本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39552" y="3284984"/>
            <a:ext cx="2161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不安定モードの成長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107335" y="3043558"/>
            <a:ext cx="2127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不安定モードを抑制</a:t>
            </a:r>
            <a:endParaRPr kumimoji="1" lang="ja-JP" altLang="en-US" dirty="0"/>
          </a:p>
        </p:txBody>
      </p:sp>
      <p:cxnSp>
        <p:nvCxnSpPr>
          <p:cNvPr id="13" name="直線コネクタ 12"/>
          <p:cNvCxnSpPr/>
          <p:nvPr/>
        </p:nvCxnSpPr>
        <p:spPr>
          <a:xfrm flipV="1">
            <a:off x="1979712" y="3043558"/>
            <a:ext cx="890282" cy="2414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>
            <a:endCxn id="18" idx="0"/>
          </p:cNvCxnSpPr>
          <p:nvPr/>
        </p:nvCxnSpPr>
        <p:spPr>
          <a:xfrm>
            <a:off x="7280805" y="2775893"/>
            <a:ext cx="890283" cy="2676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円/楕円 19"/>
          <p:cNvSpPr/>
          <p:nvPr/>
        </p:nvSpPr>
        <p:spPr>
          <a:xfrm>
            <a:off x="3674213" y="5086428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cxnSp>
        <p:nvCxnSpPr>
          <p:cNvPr id="1024" name="直線コネクタ 1023"/>
          <p:cNvCxnSpPr>
            <a:stCxn id="20" idx="0"/>
          </p:cNvCxnSpPr>
          <p:nvPr/>
        </p:nvCxnSpPr>
        <p:spPr>
          <a:xfrm flipV="1">
            <a:off x="4131413" y="5014420"/>
            <a:ext cx="131440" cy="7200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>
            <a:off x="4140744" y="5095759"/>
            <a:ext cx="131440" cy="67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 flipV="1">
            <a:off x="4069617" y="6022363"/>
            <a:ext cx="131440" cy="7200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>
            <a:off x="4075024" y="5933012"/>
            <a:ext cx="131440" cy="67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テキスト ボックス 1030"/>
          <p:cNvSpPr txBox="1"/>
          <p:nvPr/>
        </p:nvSpPr>
        <p:spPr>
          <a:xfrm>
            <a:off x="4084558" y="6269557"/>
            <a:ext cx="2263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イオンのジャイロ方向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3" name="円/楕円 42"/>
          <p:cNvSpPr/>
          <p:nvPr/>
        </p:nvSpPr>
        <p:spPr>
          <a:xfrm>
            <a:off x="1162936" y="5041063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4" name="直線矢印コネクタ 43"/>
          <p:cNvCxnSpPr/>
          <p:nvPr/>
        </p:nvCxnSpPr>
        <p:spPr>
          <a:xfrm flipV="1">
            <a:off x="2603096" y="4825039"/>
            <a:ext cx="0" cy="144016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/>
          <p:nvPr/>
        </p:nvCxnSpPr>
        <p:spPr>
          <a:xfrm>
            <a:off x="687770" y="4825039"/>
            <a:ext cx="0" cy="1368152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>
            <a:stCxn id="43" idx="0"/>
          </p:cNvCxnSpPr>
          <p:nvPr/>
        </p:nvCxnSpPr>
        <p:spPr>
          <a:xfrm flipV="1">
            <a:off x="1620136" y="4969055"/>
            <a:ext cx="131440" cy="7200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/>
          <p:cNvCxnSpPr/>
          <p:nvPr/>
        </p:nvCxnSpPr>
        <p:spPr>
          <a:xfrm>
            <a:off x="1629467" y="5050394"/>
            <a:ext cx="131440" cy="6781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/>
        </p:nvCxnSpPr>
        <p:spPr>
          <a:xfrm flipV="1">
            <a:off x="1558340" y="5976998"/>
            <a:ext cx="131440" cy="7200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/>
          <p:cNvCxnSpPr/>
          <p:nvPr/>
        </p:nvCxnSpPr>
        <p:spPr>
          <a:xfrm>
            <a:off x="1563747" y="5887647"/>
            <a:ext cx="131440" cy="6781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/>
          <p:cNvSpPr txBox="1"/>
          <p:nvPr/>
        </p:nvSpPr>
        <p:spPr>
          <a:xfrm>
            <a:off x="1162936" y="619319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渦の回転</a:t>
            </a:r>
            <a:endParaRPr kumimoji="1" lang="ja-JP" altLang="en-US" dirty="0"/>
          </a:p>
        </p:txBody>
      </p:sp>
      <p:sp>
        <p:nvSpPr>
          <p:cNvPr id="51" name="円/楕円 50"/>
          <p:cNvSpPr/>
          <p:nvPr/>
        </p:nvSpPr>
        <p:spPr>
          <a:xfrm>
            <a:off x="6084168" y="5087919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cxnSp>
        <p:nvCxnSpPr>
          <p:cNvPr id="52" name="直線コネクタ 51"/>
          <p:cNvCxnSpPr/>
          <p:nvPr/>
        </p:nvCxnSpPr>
        <p:spPr>
          <a:xfrm flipV="1">
            <a:off x="6532037" y="5933759"/>
            <a:ext cx="131440" cy="7200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/>
          <p:nvPr/>
        </p:nvCxnSpPr>
        <p:spPr>
          <a:xfrm>
            <a:off x="6541368" y="6015098"/>
            <a:ext cx="131440" cy="67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/>
          <p:nvPr/>
        </p:nvCxnSpPr>
        <p:spPr>
          <a:xfrm flipV="1">
            <a:off x="6475648" y="5100049"/>
            <a:ext cx="131440" cy="7200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/>
          <p:nvPr/>
        </p:nvCxnSpPr>
        <p:spPr>
          <a:xfrm>
            <a:off x="6481055" y="5010698"/>
            <a:ext cx="131440" cy="67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636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 txBox="1">
            <a:spLocks/>
          </p:cNvSpPr>
          <p:nvPr/>
        </p:nvSpPr>
        <p:spPr>
          <a:xfrm>
            <a:off x="577755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mtClean="0"/>
              <a:t>Kelvin-Helmholtz(KH)</a:t>
            </a:r>
            <a:r>
              <a:rPr lang="ja-JP" altLang="en-US" smtClean="0"/>
              <a:t>不安定中の</a:t>
            </a:r>
            <a:r>
              <a:rPr lang="en-US" altLang="ja-JP" smtClean="0"/>
              <a:t/>
            </a:r>
            <a:br>
              <a:rPr lang="en-US" altLang="ja-JP" smtClean="0"/>
            </a:br>
            <a:r>
              <a:rPr lang="ja-JP" altLang="en-US" smtClean="0"/>
              <a:t>プラズマ運動論</a:t>
            </a:r>
            <a:endParaRPr lang="ja-JP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472706"/>
            <a:ext cx="4956026" cy="23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609600" y="4440657"/>
            <a:ext cx="2012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/>
              <a:t>Bz</a:t>
            </a:r>
            <a:r>
              <a:rPr kumimoji="1" lang="ja-JP" altLang="en-US" sz="2400" dirty="0" smtClean="0"/>
              <a:t>の空間分布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74934" y="2303635"/>
            <a:ext cx="2032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/>
              <a:t>Vy</a:t>
            </a:r>
            <a:r>
              <a:rPr kumimoji="1" lang="ja-JP" altLang="en-US" sz="2400" dirty="0" smtClean="0"/>
              <a:t>の空間分布</a:t>
            </a:r>
            <a:endParaRPr kumimoji="1" lang="ja-JP" altLang="en-US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23528" y="1407392"/>
            <a:ext cx="14676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Result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652643" y="1600597"/>
            <a:ext cx="4193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: </a:t>
            </a:r>
            <a:r>
              <a:rPr lang="ja-JP" altLang="en-US" dirty="0" smtClean="0"/>
              <a:t>一番</a:t>
            </a:r>
            <a:r>
              <a:rPr lang="ja-JP" altLang="en-US" dirty="0"/>
              <a:t>速い</a:t>
            </a:r>
            <a:r>
              <a:rPr lang="ja-JP" altLang="en-US" dirty="0" smtClean="0"/>
              <a:t>不安定モードのタイムス</a:t>
            </a:r>
            <a:r>
              <a:rPr lang="ja-JP" altLang="en-US" dirty="0"/>
              <a:t>ケール</a:t>
            </a:r>
            <a:endParaRPr lang="en-US" altLang="ja-JP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2080610" y="1600597"/>
                <a:ext cx="1572033" cy="391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b="0" dirty="0" smtClean="0"/>
                  <a:t>時刻</a:t>
                </a:r>
                <a14:m>
                  <m:oMath xmlns:m="http://schemas.openxmlformats.org/officeDocument/2006/math">
                    <m:r>
                      <a:rPr lang="en-US" altLang="ja-JP">
                        <a:latin typeface="Cambria Math"/>
                      </a:rPr>
                      <m:t>:</m:t>
                    </m:r>
                    <m:r>
                      <a:rPr lang="en-US" altLang="ja-JP" b="0" i="0" smtClean="0">
                        <a:latin typeface="Cambria Math"/>
                      </a:rPr>
                      <m:t> </m:t>
                    </m:r>
                    <m:r>
                      <a:rPr kumimoji="1" lang="en-US" altLang="ja-JP" b="0" i="1" smtClean="0">
                        <a:latin typeface="Cambria Math"/>
                      </a:rPr>
                      <m:t>𝑡</m:t>
                    </m:r>
                    <m:r>
                      <a:rPr kumimoji="1" lang="en-US" altLang="ja-JP" b="0" i="1" smtClean="0">
                        <a:latin typeface="Cambria Math"/>
                        <a:ea typeface="Cambria Math"/>
                      </a:rPr>
                      <m:t>~1/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kumimoji="1" lang="ja-JP" altLang="en-US" b="0" i="1" smtClean="0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/>
                            <a:ea typeface="Cambria Math"/>
                          </a:rPr>
                          <m:t>𝑔</m:t>
                        </m:r>
                      </m:sub>
                    </m:sSub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610" y="1600597"/>
                <a:ext cx="1572033" cy="391902"/>
              </a:xfrm>
              <a:prstGeom prst="rect">
                <a:avLst/>
              </a:prstGeom>
              <a:blipFill rotWithShape="1">
                <a:blip r:embed="rId3"/>
                <a:stretch>
                  <a:fillRect l="-3101" t="-12500" b="-1406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994" y="2303635"/>
            <a:ext cx="4546656" cy="221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3109259" y="2029198"/>
                <a:ext cx="1374800" cy="426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(1)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b="0" i="1" smtClean="0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/>
                          </a:rPr>
                          <m:t>𝑧</m:t>
                        </m:r>
                      </m:sub>
                      <m:sup>
                        <m:r>
                          <a:rPr kumimoji="1" lang="en-US" altLang="ja-JP" b="0" i="1" smtClean="0">
                            <a:latin typeface="Cambria Math"/>
                          </a:rPr>
                          <m:t>(</m:t>
                        </m:r>
                        <m:r>
                          <a:rPr kumimoji="1" lang="en-US" altLang="ja-JP" b="0" i="1" smtClean="0">
                            <a:latin typeface="Cambria Math"/>
                          </a:rPr>
                          <m:t>𝑖𝑛𝑖</m:t>
                        </m:r>
                        <m:r>
                          <a:rPr kumimoji="1" lang="en-US" altLang="ja-JP" b="0" i="1" smtClean="0">
                            <a:latin typeface="Cambria Math"/>
                          </a:rPr>
                          <m:t>)</m:t>
                        </m:r>
                      </m:sup>
                    </m:sSubSup>
                    <m:r>
                      <a:rPr kumimoji="1" lang="en-US" altLang="ja-JP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kumimoji="1" lang="en-US" altLang="ja-JP" dirty="0" smtClean="0"/>
                  <a:t>&gt; 0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9259" y="2029198"/>
                <a:ext cx="1374800" cy="426399"/>
              </a:xfrm>
              <a:prstGeom prst="rect">
                <a:avLst/>
              </a:prstGeom>
              <a:blipFill rotWithShape="1">
                <a:blip r:embed="rId5"/>
                <a:stretch>
                  <a:fillRect l="-3540" r="-2655" b="-214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5580112" y="2057575"/>
                <a:ext cx="1323504" cy="426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(2)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b="0" i="1" smtClean="0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/>
                          </a:rPr>
                          <m:t>𝑧</m:t>
                        </m:r>
                      </m:sub>
                      <m:sup>
                        <m:r>
                          <a:rPr kumimoji="1" lang="en-US" altLang="ja-JP" b="0" i="1" smtClean="0">
                            <a:latin typeface="Cambria Math"/>
                          </a:rPr>
                          <m:t>(</m:t>
                        </m:r>
                        <m:r>
                          <a:rPr kumimoji="1" lang="en-US" altLang="ja-JP" b="0" i="1" smtClean="0">
                            <a:latin typeface="Cambria Math"/>
                          </a:rPr>
                          <m:t>𝑖𝑛𝑖</m:t>
                        </m:r>
                        <m:r>
                          <a:rPr kumimoji="1" lang="en-US" altLang="ja-JP" b="0" i="1" smtClean="0">
                            <a:latin typeface="Cambria Math"/>
                          </a:rPr>
                          <m:t>)</m:t>
                        </m:r>
                      </m:sup>
                    </m:sSubSup>
                  </m:oMath>
                </a14:m>
                <a:r>
                  <a:rPr kumimoji="1" lang="en-US" altLang="ja-JP" dirty="0" smtClean="0"/>
                  <a:t>&lt; 0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2057575"/>
                <a:ext cx="1323504" cy="426399"/>
              </a:xfrm>
              <a:prstGeom prst="rect">
                <a:avLst/>
              </a:prstGeom>
              <a:blipFill rotWithShape="1">
                <a:blip r:embed="rId6"/>
                <a:stretch>
                  <a:fillRect l="-3687" r="-3226" b="-231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テキスト ボックス 15"/>
          <p:cNvSpPr txBox="1"/>
          <p:nvPr/>
        </p:nvSpPr>
        <p:spPr>
          <a:xfrm>
            <a:off x="7107335" y="1052736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発表者：山本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39552" y="3284984"/>
            <a:ext cx="2161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不安定モードの成長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107335" y="3043558"/>
            <a:ext cx="2127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不安定モードを抑制</a:t>
            </a:r>
            <a:endParaRPr kumimoji="1" lang="ja-JP" altLang="en-US" dirty="0"/>
          </a:p>
        </p:txBody>
      </p:sp>
      <p:cxnSp>
        <p:nvCxnSpPr>
          <p:cNvPr id="13" name="直線コネクタ 12"/>
          <p:cNvCxnSpPr/>
          <p:nvPr/>
        </p:nvCxnSpPr>
        <p:spPr>
          <a:xfrm flipV="1">
            <a:off x="1979712" y="3043558"/>
            <a:ext cx="890282" cy="2414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>
            <a:endCxn id="18" idx="0"/>
          </p:cNvCxnSpPr>
          <p:nvPr/>
        </p:nvCxnSpPr>
        <p:spPr>
          <a:xfrm>
            <a:off x="7280805" y="2775893"/>
            <a:ext cx="890283" cy="2676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774934" y="5517232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荷電</a:t>
            </a:r>
            <a:r>
              <a:rPr lang="ja-JP" altLang="en-US" dirty="0" smtClean="0"/>
              <a:t>粒子が集中</a:t>
            </a:r>
            <a:endParaRPr lang="en-US" altLang="ja-JP" dirty="0" smtClean="0"/>
          </a:p>
          <a:p>
            <a:r>
              <a:rPr kumimoji="1" lang="ja-JP" altLang="en-US" dirty="0" smtClean="0"/>
              <a:t>：強磁場構造</a:t>
            </a:r>
            <a:endParaRPr kumimoji="1" lang="ja-JP" altLang="en-US" dirty="0"/>
          </a:p>
        </p:txBody>
      </p:sp>
      <p:cxnSp>
        <p:nvCxnSpPr>
          <p:cNvPr id="24" name="直線コネクタ 23"/>
          <p:cNvCxnSpPr/>
          <p:nvPr/>
        </p:nvCxnSpPr>
        <p:spPr>
          <a:xfrm flipV="1">
            <a:off x="1881518" y="5275806"/>
            <a:ext cx="890282" cy="2414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56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目次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83568" y="1484784"/>
            <a:ext cx="7523213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Tx/>
              <a:buAutoNum type="arabicPeriod"/>
            </a:pPr>
            <a:r>
              <a:rPr lang="ja-JP" altLang="en-US" sz="3200" dirty="0" smtClean="0"/>
              <a:t>温度異方性</a:t>
            </a:r>
            <a:r>
              <a:rPr lang="en-US" altLang="ja-JP" sz="3200" dirty="0" smtClean="0"/>
              <a:t>: </a:t>
            </a:r>
            <a:r>
              <a:rPr lang="ja-JP" altLang="en-US" sz="3200" dirty="0" smtClean="0"/>
              <a:t>井上</a:t>
            </a:r>
            <a:r>
              <a:rPr lang="ja-JP" altLang="en-US" sz="3200" dirty="0"/>
              <a:t>智</a:t>
            </a:r>
            <a:r>
              <a:rPr lang="ja-JP" altLang="en-US" sz="3200" dirty="0" smtClean="0"/>
              <a:t>寛（金沢大）</a:t>
            </a:r>
            <a:endParaRPr lang="en-US" altLang="ja-JP" sz="3200" dirty="0" smtClean="0"/>
          </a:p>
          <a:p>
            <a:endParaRPr kumimoji="1" lang="en-US" altLang="ja-JP" sz="3200" dirty="0" smtClean="0"/>
          </a:p>
          <a:p>
            <a:r>
              <a:rPr lang="ja-JP" altLang="en-US" sz="3200" dirty="0"/>
              <a:t>２</a:t>
            </a:r>
            <a:r>
              <a:rPr lang="ja-JP" altLang="en-US" sz="3200" dirty="0" smtClean="0"/>
              <a:t>．リコネクション</a:t>
            </a:r>
            <a:r>
              <a:rPr lang="en-US" altLang="ja-JP" sz="3200" dirty="0" smtClean="0"/>
              <a:t>: </a:t>
            </a:r>
          </a:p>
          <a:p>
            <a:r>
              <a:rPr lang="ja-JP" altLang="en-US" sz="3200" dirty="0"/>
              <a:t>　</a:t>
            </a:r>
            <a:r>
              <a:rPr lang="ja-JP" altLang="en-US" sz="3200" dirty="0" smtClean="0"/>
              <a:t>　冨永遼佑（名大） 、柴山拓也（名大）　</a:t>
            </a:r>
            <a:endParaRPr lang="en-US" altLang="ja-JP" sz="3200" dirty="0" smtClean="0"/>
          </a:p>
          <a:p>
            <a:endParaRPr kumimoji="1" lang="en-US" altLang="ja-JP" sz="3200" dirty="0" smtClean="0"/>
          </a:p>
          <a:p>
            <a:r>
              <a:rPr kumimoji="1" lang="ja-JP" altLang="en-US" sz="3200" dirty="0" smtClean="0"/>
              <a:t>３．</a:t>
            </a:r>
            <a:r>
              <a:rPr kumimoji="1" lang="en-US" altLang="ja-JP" sz="3200" dirty="0" smtClean="0"/>
              <a:t>KH: </a:t>
            </a:r>
            <a:r>
              <a:rPr lang="ja-JP" altLang="en-US" sz="3200" dirty="0" smtClean="0"/>
              <a:t>山本佑（早大）</a:t>
            </a:r>
            <a:endParaRPr lang="en-US" altLang="ja-JP" sz="3200" dirty="0" smtClean="0"/>
          </a:p>
          <a:p>
            <a:endParaRPr lang="en-US" altLang="ja-JP" sz="3200" dirty="0"/>
          </a:p>
          <a:p>
            <a:r>
              <a:rPr kumimoji="1" lang="en-US" altLang="ja-JP" sz="3200" dirty="0" smtClean="0"/>
              <a:t>4. </a:t>
            </a:r>
            <a:r>
              <a:rPr kumimoji="1" lang="ja-JP" altLang="en-US" sz="3200" dirty="0" smtClean="0">
                <a:solidFill>
                  <a:srgbClr val="FF0000"/>
                </a:solidFill>
              </a:rPr>
              <a:t>無衝突衝撃波：</a:t>
            </a:r>
            <a:endParaRPr kumimoji="1" lang="en-US" altLang="ja-JP" sz="3200" dirty="0" smtClean="0">
              <a:solidFill>
                <a:srgbClr val="FF0000"/>
              </a:solidFill>
            </a:endParaRPr>
          </a:p>
          <a:p>
            <a:r>
              <a:rPr lang="ja-JP" altLang="en-US" sz="3200" dirty="0">
                <a:solidFill>
                  <a:srgbClr val="FF0000"/>
                </a:solidFill>
              </a:rPr>
              <a:t>　</a:t>
            </a:r>
            <a:r>
              <a:rPr lang="ja-JP" altLang="en-US" sz="3200" dirty="0" smtClean="0">
                <a:solidFill>
                  <a:srgbClr val="FF0000"/>
                </a:solidFill>
              </a:rPr>
              <a:t>　加藤佑一（東大）、藤井洋樹（東工大） 、</a:t>
            </a:r>
            <a:endParaRPr lang="en-US" altLang="ja-JP" sz="3200" dirty="0" smtClean="0">
              <a:solidFill>
                <a:srgbClr val="FF0000"/>
              </a:solidFill>
            </a:endParaRPr>
          </a:p>
          <a:p>
            <a:r>
              <a:rPr lang="ja-JP" altLang="en-US" sz="3200" dirty="0">
                <a:solidFill>
                  <a:srgbClr val="FF0000"/>
                </a:solidFill>
              </a:rPr>
              <a:t>　</a:t>
            </a:r>
            <a:r>
              <a:rPr lang="ja-JP" altLang="en-US" sz="3200" dirty="0" smtClean="0">
                <a:solidFill>
                  <a:srgbClr val="FF0000"/>
                </a:solidFill>
              </a:rPr>
              <a:t>　冨田沙羅（青山学院大）</a:t>
            </a:r>
            <a:endParaRPr lang="en-US" altLang="ja-JP" sz="32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55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図 42" descr="out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20" y="3147786"/>
            <a:ext cx="3273011" cy="146957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76939"/>
            <a:ext cx="8229600" cy="716292"/>
          </a:xfrm>
        </p:spPr>
        <p:txBody>
          <a:bodyPr>
            <a:normAutofit/>
          </a:bodyPr>
          <a:lstStyle/>
          <a:p>
            <a:r>
              <a:rPr kumimoji="1" lang="ja-JP" altLang="en-US" sz="3600" dirty="0" smtClean="0"/>
              <a:t>無衝突衝撃波の２次元シミュレーション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5913" y="3870225"/>
            <a:ext cx="8229600" cy="3181288"/>
          </a:xfrm>
        </p:spPr>
        <p:txBody>
          <a:bodyPr>
            <a:normAutofit/>
          </a:bodyPr>
          <a:lstStyle/>
          <a:p>
            <a:endParaRPr lang="ja-JP" altLang="en-US" sz="2000" dirty="0" smtClean="0"/>
          </a:p>
          <a:p>
            <a:pPr marL="0" indent="0">
              <a:buNone/>
            </a:pPr>
            <a:endParaRPr lang="ja-JP" altLang="en-US" sz="2000" dirty="0" smtClean="0"/>
          </a:p>
          <a:p>
            <a:pPr lvl="1"/>
            <a:r>
              <a:rPr lang="ja-JP" altLang="en-US" sz="1800" dirty="0" smtClean="0"/>
              <a:t>印加磁場の次元を変更し</a:t>
            </a:r>
          </a:p>
          <a:p>
            <a:pPr lvl="1"/>
            <a:r>
              <a:rPr lang="ja-JP" altLang="en-US" sz="1800" dirty="0" smtClean="0"/>
              <a:t>多次元解析により磁場依存性を解明</a:t>
            </a:r>
            <a:endParaRPr kumimoji="1" lang="ja-JP" altLang="en-US" sz="1800" dirty="0"/>
          </a:p>
        </p:txBody>
      </p:sp>
      <p:grpSp>
        <p:nvGrpSpPr>
          <p:cNvPr id="33" name="図形グループ 32"/>
          <p:cNvGrpSpPr/>
          <p:nvPr/>
        </p:nvGrpSpPr>
        <p:grpSpPr>
          <a:xfrm>
            <a:off x="1202064" y="3319475"/>
            <a:ext cx="2618889" cy="1201566"/>
            <a:chOff x="1540332" y="3138714"/>
            <a:chExt cx="2618889" cy="886317"/>
          </a:xfrm>
        </p:grpSpPr>
        <p:sp>
          <p:nvSpPr>
            <p:cNvPr id="4" name="正方形/長方形 3"/>
            <p:cNvSpPr/>
            <p:nvPr/>
          </p:nvSpPr>
          <p:spPr>
            <a:xfrm>
              <a:off x="1540332" y="3138714"/>
              <a:ext cx="2618887" cy="867775"/>
            </a:xfrm>
            <a:prstGeom prst="rect">
              <a:avLst/>
            </a:prstGeom>
            <a:noFill/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cxnSp>
          <p:nvCxnSpPr>
            <p:cNvPr id="5" name="直線コネクタ 4"/>
            <p:cNvCxnSpPr/>
            <p:nvPr/>
          </p:nvCxnSpPr>
          <p:spPr>
            <a:xfrm flipH="1">
              <a:off x="4159220" y="3145192"/>
              <a:ext cx="1" cy="879839"/>
            </a:xfrm>
            <a:prstGeom prst="line">
              <a:avLst/>
            </a:prstGeom>
            <a:ln w="1047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コンテンツ プレースホルダー 2"/>
          <p:cNvSpPr txBox="1">
            <a:spLocks/>
          </p:cNvSpPr>
          <p:nvPr/>
        </p:nvSpPr>
        <p:spPr>
          <a:xfrm>
            <a:off x="155913" y="1209073"/>
            <a:ext cx="8229600" cy="318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sz="2000" dirty="0" smtClean="0"/>
          </a:p>
          <a:p>
            <a:endParaRPr lang="ja-JP" altLang="en-US" sz="2000" dirty="0" smtClean="0"/>
          </a:p>
          <a:p>
            <a:endParaRPr lang="ja-JP" altLang="en-US" sz="2000" dirty="0" smtClean="0"/>
          </a:p>
          <a:p>
            <a:r>
              <a:rPr lang="ja-JP" altLang="en-US" sz="2000" dirty="0" smtClean="0"/>
              <a:t>計算領域</a:t>
            </a:r>
          </a:p>
          <a:p>
            <a:pPr lvl="1"/>
            <a:r>
              <a:rPr lang="ja-JP" altLang="en-US" sz="1400" dirty="0" smtClean="0"/>
              <a:t>初期条件としてプラズマを一様に分布</a:t>
            </a:r>
          </a:p>
          <a:p>
            <a:pPr lvl="1"/>
            <a:r>
              <a:rPr lang="ja-JP" altLang="en-US" sz="1400" dirty="0" smtClean="0"/>
              <a:t>左側の境界から等速で入射</a:t>
            </a:r>
            <a:br>
              <a:rPr lang="ja-JP" altLang="en-US" sz="1400" dirty="0" smtClean="0"/>
            </a:br>
            <a:endParaRPr lang="ja-JP" altLang="en-US" sz="1400" dirty="0" smtClean="0"/>
          </a:p>
        </p:txBody>
      </p:sp>
      <p:sp>
        <p:nvSpPr>
          <p:cNvPr id="12" name="正方形/長方形 11"/>
          <p:cNvSpPr/>
          <p:nvPr/>
        </p:nvSpPr>
        <p:spPr>
          <a:xfrm>
            <a:off x="240937" y="893231"/>
            <a:ext cx="47456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600" dirty="0" smtClean="0"/>
              <a:t>磁場の圧縮による強い電流により</a:t>
            </a:r>
            <a:br>
              <a:rPr lang="ja-JP" altLang="en-US" sz="1600" dirty="0" smtClean="0"/>
            </a:br>
            <a:r>
              <a:rPr lang="ja-JP" altLang="en-US" sz="1600" dirty="0" smtClean="0"/>
              <a:t>波面に電流が流れ、散逸が生じる</a:t>
            </a:r>
          </a:p>
          <a:p>
            <a:pPr algn="ctr"/>
            <a:endParaRPr lang="ja-JP" altLang="en-US" sz="1600" dirty="0"/>
          </a:p>
          <a:p>
            <a:pPr algn="ctr"/>
            <a:endParaRPr lang="ja-JP" altLang="en-US" sz="1600" dirty="0" smtClean="0"/>
          </a:p>
          <a:p>
            <a:pPr algn="ctr"/>
            <a:r>
              <a:rPr lang="ja-JP" altLang="en-US" sz="1600" dirty="0" smtClean="0"/>
              <a:t>対流電場による非熱的な加速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1027444" y="5391896"/>
            <a:ext cx="3333288" cy="1294829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14" name="フローチャート: データ 13"/>
          <p:cNvSpPr/>
          <p:nvPr/>
        </p:nvSpPr>
        <p:spPr>
          <a:xfrm>
            <a:off x="550288" y="5650669"/>
            <a:ext cx="4246294" cy="407449"/>
          </a:xfrm>
          <a:prstGeom prst="flowChartInputOutpu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15" name="上矢印 14"/>
          <p:cNvSpPr/>
          <p:nvPr/>
        </p:nvSpPr>
        <p:spPr>
          <a:xfrm>
            <a:off x="1674398" y="5722860"/>
            <a:ext cx="253825" cy="586462"/>
          </a:xfrm>
          <a:prstGeom prst="upArrow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16" name="上矢印 15"/>
          <p:cNvSpPr/>
          <p:nvPr/>
        </p:nvSpPr>
        <p:spPr>
          <a:xfrm>
            <a:off x="2295611" y="5722860"/>
            <a:ext cx="253825" cy="586462"/>
          </a:xfrm>
          <a:prstGeom prst="upArrow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17" name="上矢印 16"/>
          <p:cNvSpPr/>
          <p:nvPr/>
        </p:nvSpPr>
        <p:spPr>
          <a:xfrm>
            <a:off x="2856224" y="5722860"/>
            <a:ext cx="253825" cy="586462"/>
          </a:xfrm>
          <a:prstGeom prst="upArrow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18" name="上矢印 17"/>
          <p:cNvSpPr/>
          <p:nvPr/>
        </p:nvSpPr>
        <p:spPr>
          <a:xfrm>
            <a:off x="3445527" y="5722860"/>
            <a:ext cx="253825" cy="586462"/>
          </a:xfrm>
          <a:prstGeom prst="upArrow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pic>
        <p:nvPicPr>
          <p:cNvPr id="19" name="図 1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508" y="6593986"/>
            <a:ext cx="363101" cy="251489"/>
          </a:xfrm>
          <a:prstGeom prst="rect">
            <a:avLst/>
          </a:prstGeom>
        </p:spPr>
      </p:pic>
      <p:pic>
        <p:nvPicPr>
          <p:cNvPr id="23" name="図 22" descr="sn1006c_102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547" y="1393739"/>
            <a:ext cx="4052140" cy="2513517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5398897" y="6448403"/>
            <a:ext cx="342623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@CHANDRA X-Ray Observatory</a:t>
            </a:r>
            <a:endParaRPr kumimoji="1" lang="ja-JP" altLang="en-US" dirty="0"/>
          </a:p>
        </p:txBody>
      </p:sp>
      <p:pic>
        <p:nvPicPr>
          <p:cNvPr id="25" name="図 24" descr="bullet-clust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547" y="3907256"/>
            <a:ext cx="4036170" cy="2472438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6803150" y="3491924"/>
            <a:ext cx="90770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SN1006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591151" y="5949592"/>
            <a:ext cx="133882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弾丸銀河団</a:t>
            </a:r>
            <a:endParaRPr kumimoji="1" lang="ja-JP" altLang="en-US" dirty="0"/>
          </a:p>
        </p:txBody>
      </p:sp>
      <p:sp>
        <p:nvSpPr>
          <p:cNvPr id="28" name="下矢印 27"/>
          <p:cNvSpPr/>
          <p:nvPr/>
        </p:nvSpPr>
        <p:spPr>
          <a:xfrm>
            <a:off x="1928223" y="1518658"/>
            <a:ext cx="1315016" cy="29586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232910" y="993524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+mj-ea"/>
                <a:ea typeface="+mj-ea"/>
                <a:cs typeface="MS P "/>
              </a:rPr>
              <a:t>無衝突衝撃波は宇宙に偏在している</a:t>
            </a:r>
            <a:endParaRPr kumimoji="1" lang="ja-JP" altLang="en-US" dirty="0">
              <a:latin typeface="+mj-ea"/>
              <a:ea typeface="+mj-ea"/>
              <a:cs typeface="MS P 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026488" y="3284390"/>
            <a:ext cx="461665" cy="101566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dirty="0" smtClean="0"/>
              <a:t>反射境界</a:t>
            </a:r>
            <a:endParaRPr kumimoji="1" lang="ja-JP" altLang="en-US" dirty="0"/>
          </a:p>
        </p:txBody>
      </p:sp>
      <p:sp>
        <p:nvSpPr>
          <p:cNvPr id="34" name="右矢印 33"/>
          <p:cNvSpPr/>
          <p:nvPr/>
        </p:nvSpPr>
        <p:spPr>
          <a:xfrm>
            <a:off x="767372" y="3369689"/>
            <a:ext cx="538285" cy="276785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35" name="右矢印 34"/>
          <p:cNvSpPr/>
          <p:nvPr/>
        </p:nvSpPr>
        <p:spPr>
          <a:xfrm>
            <a:off x="781120" y="3722863"/>
            <a:ext cx="538285" cy="276785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36" name="右矢印 35"/>
          <p:cNvSpPr/>
          <p:nvPr/>
        </p:nvSpPr>
        <p:spPr>
          <a:xfrm>
            <a:off x="781120" y="4140581"/>
            <a:ext cx="538285" cy="276785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38" name="右矢印 37"/>
          <p:cNvSpPr/>
          <p:nvPr/>
        </p:nvSpPr>
        <p:spPr>
          <a:xfrm flipH="1">
            <a:off x="3308446" y="3399805"/>
            <a:ext cx="453071" cy="276785"/>
          </a:xfrm>
          <a:prstGeom prst="rightArrow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39" name="右矢印 38"/>
          <p:cNvSpPr/>
          <p:nvPr/>
        </p:nvSpPr>
        <p:spPr>
          <a:xfrm flipH="1">
            <a:off x="3308446" y="3753443"/>
            <a:ext cx="453071" cy="276785"/>
          </a:xfrm>
          <a:prstGeom prst="rightArrow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40" name="右矢印 39"/>
          <p:cNvSpPr/>
          <p:nvPr/>
        </p:nvSpPr>
        <p:spPr>
          <a:xfrm flipH="1">
            <a:off x="3327051" y="4113576"/>
            <a:ext cx="453071" cy="276785"/>
          </a:xfrm>
          <a:prstGeom prst="rightArrow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19455" y="3438645"/>
            <a:ext cx="461665" cy="101566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ja-JP" altLang="en-US" dirty="0" smtClean="0"/>
              <a:t>入射</a:t>
            </a:r>
            <a:r>
              <a:rPr kumimoji="1" lang="ja-JP" altLang="en-US" dirty="0" smtClean="0"/>
              <a:t>境界</a:t>
            </a:r>
            <a:endParaRPr kumimoji="1" lang="ja-JP" altLang="en-US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486264" y="3319475"/>
            <a:ext cx="964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3366FF"/>
                </a:solidFill>
              </a:rPr>
              <a:t>- blue 20000</a:t>
            </a:r>
          </a:p>
          <a:p>
            <a:r>
              <a:rPr lang="en-US" altLang="ja-JP" sz="1200" dirty="0" smtClean="0">
                <a:solidFill>
                  <a:srgbClr val="FF0000"/>
                </a:solidFill>
              </a:rPr>
              <a:t>- red   30000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59719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磁場方向の依存性</a:t>
            </a:r>
            <a:endParaRPr kumimoji="1" lang="ja-JP" altLang="en-US" dirty="0"/>
          </a:p>
        </p:txBody>
      </p:sp>
      <p:pic>
        <p:nvPicPr>
          <p:cNvPr id="4" name="コンテンツ プレースホルダー 3" descr="k_mg.eps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3" b="57422"/>
          <a:stretch/>
        </p:blipFill>
        <p:spPr>
          <a:xfrm>
            <a:off x="4400520" y="1997252"/>
            <a:ext cx="4722497" cy="1517554"/>
          </a:xfrm>
        </p:spPr>
      </p:pic>
      <p:grpSp>
        <p:nvGrpSpPr>
          <p:cNvPr id="8" name="図形グループ 7"/>
          <p:cNvGrpSpPr/>
          <p:nvPr/>
        </p:nvGrpSpPr>
        <p:grpSpPr>
          <a:xfrm>
            <a:off x="79971" y="1888188"/>
            <a:ext cx="4390571" cy="2865089"/>
            <a:chOff x="-1950357" y="1617735"/>
            <a:chExt cx="8128000" cy="3952081"/>
          </a:xfrm>
        </p:grpSpPr>
        <p:pic>
          <p:nvPicPr>
            <p:cNvPr id="5" name="図 4" descr="y_mg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242" b="10715"/>
            <a:stretch/>
          </p:blipFill>
          <p:spPr>
            <a:xfrm>
              <a:off x="-1950357" y="3486226"/>
              <a:ext cx="8128000" cy="2083590"/>
            </a:xfrm>
            <a:prstGeom prst="rect">
              <a:avLst/>
            </a:prstGeom>
          </p:spPr>
        </p:pic>
        <p:pic>
          <p:nvPicPr>
            <p:cNvPr id="6" name="図 5" descr="y_mg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48" b="58788"/>
            <a:stretch/>
          </p:blipFill>
          <p:spPr>
            <a:xfrm>
              <a:off x="-1950357" y="1617735"/>
              <a:ext cx="8128000" cy="2104449"/>
            </a:xfrm>
            <a:prstGeom prst="rect">
              <a:avLst/>
            </a:prstGeom>
          </p:spPr>
        </p:pic>
      </p:grpSp>
      <p:pic>
        <p:nvPicPr>
          <p:cNvPr id="7" name="コンテンツ プレースホルダー 3" descr="k_mg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55" b="12490"/>
          <a:stretch/>
        </p:blipFill>
        <p:spPr>
          <a:xfrm>
            <a:off x="4400519" y="3291327"/>
            <a:ext cx="4722497" cy="1290879"/>
          </a:xfrm>
          <a:prstGeom prst="rect">
            <a:avLst/>
          </a:prstGeom>
        </p:spPr>
      </p:pic>
      <p:grpSp>
        <p:nvGrpSpPr>
          <p:cNvPr id="25" name="図形グループ 24"/>
          <p:cNvGrpSpPr/>
          <p:nvPr/>
        </p:nvGrpSpPr>
        <p:grpSpPr>
          <a:xfrm>
            <a:off x="5745309" y="1153609"/>
            <a:ext cx="2481580" cy="889716"/>
            <a:chOff x="4909116" y="1587500"/>
            <a:chExt cx="3497602" cy="1253988"/>
          </a:xfrm>
        </p:grpSpPr>
        <p:sp>
          <p:nvSpPr>
            <p:cNvPr id="16" name="正方形/長方形 15"/>
            <p:cNvSpPr/>
            <p:nvPr/>
          </p:nvSpPr>
          <p:spPr>
            <a:xfrm>
              <a:off x="4909116" y="1587500"/>
              <a:ext cx="3497602" cy="1253988"/>
            </a:xfrm>
            <a:prstGeom prst="rect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8" name="上矢印 17"/>
            <p:cNvSpPr/>
            <p:nvPr/>
          </p:nvSpPr>
          <p:spPr>
            <a:xfrm>
              <a:off x="5592354" y="1799874"/>
              <a:ext cx="266337" cy="822960"/>
            </a:xfrm>
            <a:prstGeom prst="upArrow">
              <a:avLst/>
            </a:prstGeom>
            <a:solidFill>
              <a:schemeClr val="accent1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9" name="上矢印 18"/>
            <p:cNvSpPr/>
            <p:nvPr/>
          </p:nvSpPr>
          <p:spPr>
            <a:xfrm>
              <a:off x="6204496" y="1799874"/>
              <a:ext cx="266337" cy="822960"/>
            </a:xfrm>
            <a:prstGeom prst="upArrow">
              <a:avLst/>
            </a:prstGeom>
            <a:solidFill>
              <a:schemeClr val="accent1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20" name="上矢印 19"/>
            <p:cNvSpPr/>
            <p:nvPr/>
          </p:nvSpPr>
          <p:spPr>
            <a:xfrm>
              <a:off x="6774180" y="1799874"/>
              <a:ext cx="266337" cy="822960"/>
            </a:xfrm>
            <a:prstGeom prst="upArrow">
              <a:avLst/>
            </a:prstGeom>
            <a:solidFill>
              <a:schemeClr val="accent1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21" name="上矢印 20"/>
            <p:cNvSpPr/>
            <p:nvPr/>
          </p:nvSpPr>
          <p:spPr>
            <a:xfrm>
              <a:off x="7390696" y="1799874"/>
              <a:ext cx="266337" cy="822960"/>
            </a:xfrm>
            <a:prstGeom prst="upArrow">
              <a:avLst/>
            </a:prstGeom>
            <a:solidFill>
              <a:schemeClr val="accent1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pic>
          <p:nvPicPr>
            <p:cNvPr id="22" name="図 21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1323" y="2124845"/>
              <a:ext cx="381000" cy="317500"/>
            </a:xfrm>
            <a:prstGeom prst="rect">
              <a:avLst/>
            </a:prstGeom>
          </p:spPr>
        </p:pic>
      </p:grpSp>
      <p:grpSp>
        <p:nvGrpSpPr>
          <p:cNvPr id="24" name="図形グループ 23"/>
          <p:cNvGrpSpPr/>
          <p:nvPr/>
        </p:nvGrpSpPr>
        <p:grpSpPr>
          <a:xfrm>
            <a:off x="734076" y="1372861"/>
            <a:ext cx="3084172" cy="515327"/>
            <a:chOff x="571613" y="1968414"/>
            <a:chExt cx="4455615" cy="822960"/>
          </a:xfrm>
        </p:grpSpPr>
        <p:sp>
          <p:nvSpPr>
            <p:cNvPr id="11" name="フローチャート: データ 10"/>
            <p:cNvSpPr/>
            <p:nvPr/>
          </p:nvSpPr>
          <p:spPr>
            <a:xfrm>
              <a:off x="571613" y="1968414"/>
              <a:ext cx="4455615" cy="571757"/>
            </a:xfrm>
            <a:prstGeom prst="flowChartInputOutput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2" name="上矢印 11"/>
            <p:cNvSpPr/>
            <p:nvPr/>
          </p:nvSpPr>
          <p:spPr>
            <a:xfrm>
              <a:off x="1732008" y="1968414"/>
              <a:ext cx="266337" cy="822960"/>
            </a:xfrm>
            <a:prstGeom prst="upArrow">
              <a:avLst/>
            </a:prstGeom>
            <a:solidFill>
              <a:schemeClr val="accent1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3" name="上矢印 12"/>
            <p:cNvSpPr/>
            <p:nvPr/>
          </p:nvSpPr>
          <p:spPr>
            <a:xfrm>
              <a:off x="2344150" y="1968414"/>
              <a:ext cx="266337" cy="822960"/>
            </a:xfrm>
            <a:prstGeom prst="upArrow">
              <a:avLst/>
            </a:prstGeom>
            <a:solidFill>
              <a:schemeClr val="accent1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4" name="上矢印 13"/>
            <p:cNvSpPr/>
            <p:nvPr/>
          </p:nvSpPr>
          <p:spPr>
            <a:xfrm>
              <a:off x="2913834" y="1968414"/>
              <a:ext cx="266337" cy="822960"/>
            </a:xfrm>
            <a:prstGeom prst="upArrow">
              <a:avLst/>
            </a:prstGeom>
            <a:solidFill>
              <a:schemeClr val="accent1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5" name="上矢印 14"/>
            <p:cNvSpPr/>
            <p:nvPr/>
          </p:nvSpPr>
          <p:spPr>
            <a:xfrm>
              <a:off x="3530350" y="1968414"/>
              <a:ext cx="266337" cy="822960"/>
            </a:xfrm>
            <a:prstGeom prst="upArrow">
              <a:avLst/>
            </a:prstGeom>
            <a:solidFill>
              <a:schemeClr val="accent1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pic>
          <p:nvPicPr>
            <p:cNvPr id="23" name="図 22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295" y="2161302"/>
              <a:ext cx="381000" cy="317500"/>
            </a:xfrm>
            <a:prstGeom prst="rect">
              <a:avLst/>
            </a:prstGeom>
          </p:spPr>
        </p:pic>
      </p:grpSp>
      <p:sp>
        <p:nvSpPr>
          <p:cNvPr id="26" name="テキスト ボックス 25"/>
          <p:cNvSpPr txBox="1"/>
          <p:nvPr/>
        </p:nvSpPr>
        <p:spPr>
          <a:xfrm>
            <a:off x="1443558" y="6079588"/>
            <a:ext cx="7232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磁場が</a:t>
            </a:r>
            <a:r>
              <a:rPr lang="en-US" altLang="ja-JP" dirty="0" smtClean="0"/>
              <a:t>y</a:t>
            </a:r>
            <a:r>
              <a:rPr lang="ja-JP" altLang="en-US" dirty="0" smtClean="0"/>
              <a:t>方向のとき、それに垂直方向の</a:t>
            </a:r>
            <a:r>
              <a:rPr kumimoji="1" lang="ja-JP" altLang="en-US" dirty="0" smtClean="0"/>
              <a:t>イオン成分のみが加熱される。</a:t>
            </a:r>
          </a:p>
          <a:p>
            <a:r>
              <a:rPr kumimoji="1" lang="ja-JP" altLang="en-US" dirty="0" smtClean="0"/>
              <a:t>電子温度異方性不安定が励起されて、波うち構造が発達する。</a:t>
            </a:r>
            <a:endParaRPr kumimoji="1" lang="en-US" altLang="ja-JP" dirty="0" smtClean="0"/>
          </a:p>
        </p:txBody>
      </p:sp>
      <p:pic>
        <p:nvPicPr>
          <p:cNvPr id="29" name="図 28" descr="den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31" b="9682"/>
          <a:stretch/>
        </p:blipFill>
        <p:spPr>
          <a:xfrm>
            <a:off x="98745" y="4609420"/>
            <a:ext cx="4371797" cy="1460897"/>
          </a:xfrm>
          <a:prstGeom prst="rect">
            <a:avLst/>
          </a:prstGeom>
        </p:spPr>
      </p:pic>
      <p:pic>
        <p:nvPicPr>
          <p:cNvPr id="30" name="図 29" descr="den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7" b="59320"/>
          <a:stretch/>
        </p:blipFill>
        <p:spPr>
          <a:xfrm>
            <a:off x="4412609" y="4666522"/>
            <a:ext cx="4709509" cy="1440075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957886" y="691944"/>
            <a:ext cx="2864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kumimoji="1" lang="ja-JP" altLang="en-US" sz="2400" dirty="0" smtClean="0"/>
              <a:t>紙面に対して垂直</a:t>
            </a:r>
            <a:endParaRPr kumimoji="1" lang="ja-JP" altLang="en-US" sz="2400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420917" y="658806"/>
            <a:ext cx="2864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kumimoji="1" lang="ja-JP" altLang="en-US" sz="2400" dirty="0" smtClean="0"/>
              <a:t>紙面に対して平行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65349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179512" y="404664"/>
            <a:ext cx="8507288" cy="61926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ja-JP" altLang="en-US" dirty="0"/>
              <a:t>ガンマ</a:t>
            </a:r>
            <a:r>
              <a:rPr lang="ja-JP" altLang="en-US" dirty="0" smtClean="0"/>
              <a:t>線バースト：宇宙</a:t>
            </a:r>
            <a:r>
              <a:rPr lang="ja-JP" altLang="en-US" dirty="0"/>
              <a:t>で</a:t>
            </a:r>
            <a:r>
              <a:rPr lang="ja-JP" altLang="en-US" dirty="0" smtClean="0"/>
              <a:t>最も明るい爆発現象</a:t>
            </a:r>
            <a:endParaRPr lang="en-US" altLang="ja-JP" dirty="0" smtClean="0"/>
          </a:p>
          <a:p>
            <a:pPr lvl="1">
              <a:buFont typeface="Wingdings" panose="05000000000000000000" pitchFamily="2" charset="2"/>
              <a:buChar char="l"/>
            </a:pPr>
            <a:r>
              <a:rPr lang="ja-JP" altLang="en-US" dirty="0" smtClean="0"/>
              <a:t>相対論的な</a:t>
            </a:r>
            <a:r>
              <a:rPr lang="en-US" altLang="ja-JP" dirty="0" smtClean="0"/>
              <a:t>flow</a:t>
            </a:r>
            <a:r>
              <a:rPr lang="ja-JP" altLang="en-US" dirty="0" smtClean="0"/>
              <a:t>が中心天体から出て、星間空間を伝播</a:t>
            </a:r>
            <a:endParaRPr lang="en-US" altLang="ja-JP" dirty="0" smtClean="0"/>
          </a:p>
          <a:p>
            <a:pPr lvl="1">
              <a:buFont typeface="Wingdings" panose="05000000000000000000" pitchFamily="2" charset="2"/>
              <a:buChar char="l"/>
            </a:pPr>
            <a:r>
              <a:rPr lang="ja-JP" altLang="en-US" dirty="0" smtClean="0"/>
              <a:t>背景磁場が弱い（～３</a:t>
            </a:r>
            <a:r>
              <a:rPr lang="en-US" altLang="ja-JP" dirty="0" err="1" smtClean="0"/>
              <a:t>μG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pPr marL="457200" lvl="1" indent="0">
              <a:buNone/>
            </a:pPr>
            <a:endParaRPr lang="en-US" altLang="ja-JP" dirty="0"/>
          </a:p>
          <a:p>
            <a:pPr marL="457200" lvl="1" indent="0">
              <a:buNone/>
            </a:pPr>
            <a:r>
              <a:rPr lang="ja-JP" altLang="en-US" dirty="0" smtClean="0"/>
              <a:t>ワイベル不安定性：プラズマの運動論的な不安定性。　　　</a:t>
            </a:r>
            <a:r>
              <a:rPr lang="en-US" altLang="ja-JP" dirty="0"/>
              <a:t>	</a:t>
            </a:r>
            <a:r>
              <a:rPr lang="en-US" altLang="ja-JP" dirty="0" smtClean="0"/>
              <a:t>			</a:t>
            </a:r>
            <a:r>
              <a:rPr lang="ja-JP" altLang="en-US" dirty="0" smtClean="0"/>
              <a:t>磁場を生成する。</a:t>
            </a:r>
            <a:endParaRPr lang="en-US" altLang="ja-JP" dirty="0" smtClean="0"/>
          </a:p>
          <a:p>
            <a:pPr marL="457200" lvl="1" indent="0">
              <a:buNone/>
            </a:pPr>
            <a:endParaRPr lang="en-US" altLang="ja-JP" dirty="0"/>
          </a:p>
          <a:p>
            <a:pPr marL="457200" lvl="1" indent="0">
              <a:buNone/>
            </a:pPr>
            <a:r>
              <a:rPr lang="en-US" altLang="ja-JP" dirty="0" smtClean="0"/>
              <a:t>flow </a:t>
            </a:r>
            <a:r>
              <a:rPr lang="ja-JP" altLang="en-US" dirty="0" smtClean="0"/>
              <a:t>を散逸させる。</a:t>
            </a:r>
            <a:endParaRPr lang="en-US" altLang="ja-JP" dirty="0" smtClean="0"/>
          </a:p>
          <a:p>
            <a:pPr marL="457200" lvl="1" indent="0">
              <a:buNone/>
            </a:pPr>
            <a:endParaRPr lang="en-US" altLang="ja-JP" dirty="0"/>
          </a:p>
          <a:p>
            <a:pPr marL="457200" lvl="1" indent="0">
              <a:buNone/>
            </a:pPr>
            <a:r>
              <a:rPr lang="ja-JP" altLang="en-US" dirty="0" smtClean="0"/>
              <a:t>衝撃波を生成する。</a:t>
            </a:r>
            <a:endParaRPr lang="en-US" altLang="ja-JP" dirty="0"/>
          </a:p>
          <a:p>
            <a:pPr marL="457200" lvl="1" indent="0">
              <a:spcBef>
                <a:spcPts val="1200"/>
              </a:spcBef>
              <a:buNone/>
            </a:pPr>
            <a:r>
              <a:rPr lang="ja-JP" altLang="en-US" dirty="0" smtClean="0"/>
              <a:t>今回：ワイベル不安定性による衝撃波生成を、</a:t>
            </a:r>
            <a:endParaRPr lang="en-US" altLang="ja-JP" dirty="0" smtClean="0"/>
          </a:p>
          <a:p>
            <a:pPr marL="457200" lvl="1" indent="0">
              <a:buNone/>
            </a:pPr>
            <a:r>
              <a:rPr lang="ja-JP" altLang="en-US" dirty="0" smtClean="0"/>
              <a:t>２次元</a:t>
            </a:r>
            <a:r>
              <a:rPr lang="en-US" altLang="ja-JP" dirty="0" smtClean="0"/>
              <a:t>PIC</a:t>
            </a:r>
            <a:r>
              <a:rPr lang="ja-JP" altLang="en-US" dirty="0" smtClean="0"/>
              <a:t>シュミレーションで調べてみました。</a:t>
            </a:r>
            <a:endParaRPr lang="en-US" altLang="ja-JP" dirty="0" smtClean="0"/>
          </a:p>
          <a:p>
            <a:pPr marL="457200" lvl="1" indent="0">
              <a:buNone/>
            </a:pPr>
            <a:r>
              <a:rPr lang="en-US" altLang="ja-JP" dirty="0" smtClean="0"/>
              <a:t>Setup: </a:t>
            </a:r>
            <a:r>
              <a:rPr lang="ja-JP" altLang="en-US" dirty="0" smtClean="0"/>
              <a:t>無衝突衝撃波の時とほぼ同様。</a:t>
            </a:r>
            <a:endParaRPr lang="en-US" altLang="ja-JP" dirty="0"/>
          </a:p>
          <a:p>
            <a:pPr marL="457200" lvl="1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　　電子陽電子プラズマ、背景磁場なし、相対論的。</a:t>
            </a:r>
            <a:endParaRPr lang="en-US" altLang="ja-JP" dirty="0" smtClean="0"/>
          </a:p>
        </p:txBody>
      </p:sp>
      <p:sp>
        <p:nvSpPr>
          <p:cNvPr id="7" name="下矢印 6"/>
          <p:cNvSpPr/>
          <p:nvPr/>
        </p:nvSpPr>
        <p:spPr>
          <a:xfrm>
            <a:off x="2555776" y="1916832"/>
            <a:ext cx="288032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下矢印 7"/>
          <p:cNvSpPr/>
          <p:nvPr/>
        </p:nvSpPr>
        <p:spPr>
          <a:xfrm>
            <a:off x="2555776" y="2996952"/>
            <a:ext cx="288032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下矢印 8"/>
          <p:cNvSpPr/>
          <p:nvPr/>
        </p:nvSpPr>
        <p:spPr>
          <a:xfrm>
            <a:off x="2555776" y="4005064"/>
            <a:ext cx="288032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835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5496" y="116632"/>
            <a:ext cx="9108504" cy="720080"/>
          </a:xfrm>
        </p:spPr>
        <p:txBody>
          <a:bodyPr>
            <a:noAutofit/>
          </a:bodyPr>
          <a:lstStyle/>
          <a:p>
            <a:r>
              <a:rPr lang="ja-JP" altLang="en-US" sz="3600" dirty="0"/>
              <a:t>ワイベル</a:t>
            </a:r>
            <a:r>
              <a:rPr lang="ja-JP" altLang="en-US" sz="3600" dirty="0" smtClean="0"/>
              <a:t>不安定性による衝撃波生成（２次元）</a:t>
            </a:r>
            <a:endParaRPr kumimoji="1" lang="ja-JP" altLang="en-US" sz="36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2"/>
          <a:stretch/>
        </p:blipFill>
        <p:spPr>
          <a:xfrm>
            <a:off x="55431" y="3265462"/>
            <a:ext cx="3652473" cy="1675706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" r="2664"/>
          <a:stretch/>
        </p:blipFill>
        <p:spPr>
          <a:xfrm>
            <a:off x="35496" y="836712"/>
            <a:ext cx="3733528" cy="128993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7" r="3646"/>
          <a:stretch/>
        </p:blipFill>
        <p:spPr>
          <a:xfrm>
            <a:off x="66674" y="2060848"/>
            <a:ext cx="3690960" cy="13176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323528" y="2204864"/>
                <a:ext cx="16780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kumimoji="1" lang="ja-JP" altLang="en-US" dirty="0" smtClean="0"/>
                  <a:t>（</a:t>
                </a:r>
                <a:r>
                  <a:rPr kumimoji="1" lang="en-US" altLang="ja-JP" dirty="0" smtClean="0"/>
                  <a:t>y</a:t>
                </a:r>
                <a:r>
                  <a:rPr kumimoji="1" lang="ja-JP" altLang="en-US" dirty="0" smtClean="0"/>
                  <a:t>方向平均）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2204864"/>
                <a:ext cx="1678088" cy="369332"/>
              </a:xfrm>
              <a:prstGeom prst="rect">
                <a:avLst/>
              </a:prstGeom>
              <a:blipFill rotWithShape="1">
                <a:blip r:embed="rId5"/>
                <a:stretch>
                  <a:fillRect t="-13333" r="-3273" b="-28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251520" y="3635732"/>
                <a:ext cx="472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3635732"/>
                <a:ext cx="472629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251520" y="980728"/>
                <a:ext cx="4766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980728"/>
                <a:ext cx="476605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1227905" y="4653136"/>
                <a:ext cx="895823" cy="327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b="1" dirty="0" smtClean="0"/>
                  <a:t>X[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ja-JP" sz="1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1400" b="1" i="1" smtClean="0">
                            <a:latin typeface="Cambria Math"/>
                          </a:rPr>
                          <m:t>𝒄</m:t>
                        </m:r>
                      </m:num>
                      <m:den>
                        <m:sSub>
                          <m:sSubPr>
                            <m:ctrlPr>
                              <a:rPr lang="en-US" altLang="ja-JP" sz="1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1400" b="1" i="1" smtClean="0">
                                <a:latin typeface="Cambria Math"/>
                              </a:rPr>
                              <m:t>𝝎</m:t>
                            </m:r>
                          </m:e>
                          <m:sub>
                            <m:r>
                              <a:rPr lang="en-US" altLang="ja-JP" sz="1400" b="1" i="1" smtClean="0">
                                <a:latin typeface="Cambria Math"/>
                              </a:rPr>
                              <m:t>𝒑𝒆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ja-JP" sz="1400" b="1" dirty="0" smtClean="0"/>
                  <a:t>]</a:t>
                </a:r>
                <a:endParaRPr kumimoji="1" lang="ja-JP" altLang="en-US" sz="1400" b="1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7905" y="4653136"/>
                <a:ext cx="895823" cy="327077"/>
              </a:xfrm>
              <a:prstGeom prst="rect">
                <a:avLst/>
              </a:prstGeom>
              <a:blipFill rotWithShape="1">
                <a:blip r:embed="rId8"/>
                <a:stretch>
                  <a:fillRect l="-1361" t="-87037" r="-10204" b="-13888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" r="4025"/>
          <a:stretch/>
        </p:blipFill>
        <p:spPr>
          <a:xfrm>
            <a:off x="4946073" y="877187"/>
            <a:ext cx="3563486" cy="130735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b="4088"/>
          <a:stretch/>
        </p:blipFill>
        <p:spPr>
          <a:xfrm>
            <a:off x="4946074" y="3254549"/>
            <a:ext cx="3661320" cy="1686619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2"/>
          <a:stretch/>
        </p:blipFill>
        <p:spPr>
          <a:xfrm>
            <a:off x="5067208" y="2018062"/>
            <a:ext cx="3540185" cy="13784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5179491" y="3635732"/>
                <a:ext cx="472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9491" y="3635732"/>
                <a:ext cx="472629" cy="369332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/>
              <p:cNvSpPr txBox="1"/>
              <p:nvPr/>
            </p:nvSpPr>
            <p:spPr>
              <a:xfrm>
                <a:off x="5179491" y="2195572"/>
                <a:ext cx="16780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kumimoji="1" lang="ja-JP" altLang="en-US" dirty="0" smtClean="0"/>
                  <a:t>（</a:t>
                </a:r>
                <a:r>
                  <a:rPr kumimoji="1" lang="en-US" altLang="ja-JP" dirty="0" smtClean="0"/>
                  <a:t>y</a:t>
                </a:r>
                <a:r>
                  <a:rPr kumimoji="1" lang="ja-JP" altLang="en-US" dirty="0" smtClean="0"/>
                  <a:t>方向平均）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9" name="テキスト ボックス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9491" y="2195572"/>
                <a:ext cx="1678088" cy="369332"/>
              </a:xfrm>
              <a:prstGeom prst="rect">
                <a:avLst/>
              </a:prstGeom>
              <a:blipFill rotWithShape="1">
                <a:blip r:embed="rId13"/>
                <a:stretch>
                  <a:fillRect t="-13115" r="-2909" b="-262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5175516" y="971436"/>
                <a:ext cx="476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5516" y="971436"/>
                <a:ext cx="476604" cy="369332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/>
              <p:cNvSpPr txBox="1"/>
              <p:nvPr/>
            </p:nvSpPr>
            <p:spPr>
              <a:xfrm>
                <a:off x="6300192" y="4725144"/>
                <a:ext cx="895823" cy="327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b="1" dirty="0" smtClean="0"/>
                  <a:t>X[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ja-JP" sz="1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1400" b="1" i="1" smtClean="0">
                            <a:latin typeface="Cambria Math"/>
                          </a:rPr>
                          <m:t>𝒄</m:t>
                        </m:r>
                      </m:num>
                      <m:den>
                        <m:sSub>
                          <m:sSubPr>
                            <m:ctrlPr>
                              <a:rPr lang="en-US" altLang="ja-JP" sz="1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1400" b="1" i="1" smtClean="0">
                                <a:latin typeface="Cambria Math"/>
                              </a:rPr>
                              <m:t>𝝎</m:t>
                            </m:r>
                          </m:e>
                          <m:sub>
                            <m:r>
                              <a:rPr lang="en-US" altLang="ja-JP" sz="1400" b="1" i="1" smtClean="0">
                                <a:latin typeface="Cambria Math"/>
                              </a:rPr>
                              <m:t>𝒑𝒆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ja-JP" sz="1400" b="1" dirty="0" smtClean="0"/>
                  <a:t>]</a:t>
                </a:r>
                <a:endParaRPr kumimoji="1" lang="ja-JP" altLang="en-US" sz="1400" b="1" dirty="0"/>
              </a:p>
            </p:txBody>
          </p:sp>
        </mc:Choice>
        <mc:Fallback xmlns="">
          <p:sp>
            <p:nvSpPr>
              <p:cNvPr id="23" name="テキスト ボックス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192" y="4725144"/>
                <a:ext cx="895823" cy="327077"/>
              </a:xfrm>
              <a:prstGeom prst="rect">
                <a:avLst/>
              </a:prstGeom>
              <a:blipFill rotWithShape="1">
                <a:blip r:embed="rId15"/>
                <a:stretch>
                  <a:fillRect l="-1361" t="-87037" r="-10204" b="-13888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テキスト ボックス 24"/>
          <p:cNvSpPr txBox="1"/>
          <p:nvPr/>
        </p:nvSpPr>
        <p:spPr>
          <a:xfrm>
            <a:off x="395536" y="4725144"/>
            <a:ext cx="26441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u="sng" dirty="0" smtClean="0"/>
              <a:t>CFL : 1.0</a:t>
            </a:r>
          </a:p>
          <a:p>
            <a:r>
              <a:rPr lang="ja-JP" altLang="en-US" sz="1600" b="1" dirty="0" smtClean="0"/>
              <a:t>粒子数</a:t>
            </a:r>
            <a:r>
              <a:rPr lang="en-US" altLang="ja-JP" sz="1600" b="1" dirty="0" smtClean="0"/>
              <a:t>/cell : 5</a:t>
            </a:r>
            <a:r>
              <a:rPr lang="ja-JP" altLang="en-US" sz="1600" b="1" dirty="0" smtClean="0"/>
              <a:t>個</a:t>
            </a:r>
            <a:endParaRPr lang="en-US" altLang="ja-JP" sz="1600" b="1" dirty="0" smtClean="0"/>
          </a:p>
          <a:p>
            <a:r>
              <a:rPr kumimoji="1" lang="en-US" altLang="ja-JP" sz="1600" b="1" dirty="0" smtClean="0"/>
              <a:t>Γ</a:t>
            </a:r>
            <a:r>
              <a:rPr lang="ja-JP" altLang="en-US" sz="1600" b="1" dirty="0"/>
              <a:t> </a:t>
            </a:r>
            <a:r>
              <a:rPr lang="en-US" altLang="ja-JP" sz="1600" b="1" dirty="0" smtClean="0"/>
              <a:t>: 10</a:t>
            </a:r>
          </a:p>
          <a:p>
            <a:r>
              <a:rPr kumimoji="1" lang="en-US" altLang="ja-JP" sz="1600" b="1" dirty="0" smtClean="0"/>
              <a:t>Time step : 1332</a:t>
            </a:r>
          </a:p>
          <a:p>
            <a:r>
              <a:rPr lang="ja-JP" altLang="en-US" sz="1600" b="1" dirty="0" smtClean="0"/>
              <a:t>ワイベル不安定性が生じ、磁場が強く生成され、</a:t>
            </a:r>
            <a:endParaRPr lang="en-US" altLang="ja-JP" sz="1600" b="1" dirty="0" smtClean="0"/>
          </a:p>
          <a:p>
            <a:r>
              <a:rPr lang="ja-JP" altLang="en-US" sz="1600" b="1" dirty="0" smtClean="0"/>
              <a:t>衝撃波が生成されている。</a:t>
            </a:r>
            <a:endParaRPr lang="en-US" altLang="ja-JP" sz="1600" b="1" dirty="0" smtClean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168203" y="4932747"/>
            <a:ext cx="32403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u="sng" dirty="0" smtClean="0"/>
              <a:t>CFL : 0.5</a:t>
            </a:r>
          </a:p>
          <a:p>
            <a:r>
              <a:rPr lang="ja-JP" altLang="en-US" sz="1600" b="1" dirty="0" smtClean="0"/>
              <a:t>粒子数</a:t>
            </a:r>
            <a:r>
              <a:rPr lang="en-US" altLang="ja-JP" sz="1600" b="1" dirty="0" smtClean="0"/>
              <a:t>/cell : 5</a:t>
            </a:r>
            <a:r>
              <a:rPr lang="ja-JP" altLang="en-US" sz="1600" b="1" dirty="0" smtClean="0"/>
              <a:t>個</a:t>
            </a:r>
            <a:endParaRPr lang="en-US" altLang="ja-JP" sz="1600" b="1" dirty="0" smtClean="0"/>
          </a:p>
          <a:p>
            <a:r>
              <a:rPr kumimoji="1" lang="en-US" altLang="ja-JP" sz="1600" b="1" dirty="0" smtClean="0"/>
              <a:t>Γ</a:t>
            </a:r>
            <a:r>
              <a:rPr lang="ja-JP" altLang="en-US" sz="1600" b="1" dirty="0"/>
              <a:t> </a:t>
            </a:r>
            <a:r>
              <a:rPr lang="en-US" altLang="ja-JP" sz="1600" b="1" dirty="0" smtClean="0"/>
              <a:t>: 10</a:t>
            </a:r>
          </a:p>
          <a:p>
            <a:r>
              <a:rPr kumimoji="1" lang="en-US" altLang="ja-JP" sz="1600" b="1" dirty="0" smtClean="0"/>
              <a:t>Time step : 1510</a:t>
            </a:r>
            <a:endParaRPr lang="en-US" altLang="ja-JP" dirty="0"/>
          </a:p>
          <a:p>
            <a:r>
              <a:rPr lang="ja-JP" altLang="en-US" sz="1600" b="1" u="sng" dirty="0" smtClean="0"/>
              <a:t>数値チェレンコフ不安定性</a:t>
            </a:r>
            <a:r>
              <a:rPr lang="ja-JP" altLang="en-US" sz="1600" b="1" dirty="0" smtClean="0"/>
              <a:t>が生じるため、磁場生成に影響を与える。</a:t>
            </a:r>
            <a:endParaRPr lang="en-US" altLang="ja-JP" sz="1600" b="1" dirty="0" smtClean="0"/>
          </a:p>
        </p:txBody>
      </p:sp>
      <p:cxnSp>
        <p:nvCxnSpPr>
          <p:cNvPr id="31" name="直線矢印コネクタ 30"/>
          <p:cNvCxnSpPr/>
          <p:nvPr/>
        </p:nvCxnSpPr>
        <p:spPr>
          <a:xfrm flipH="1" flipV="1">
            <a:off x="7160011" y="4437112"/>
            <a:ext cx="72008" cy="14869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1488232" y="3209249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/>
              <a:t>衝撃波遷移層</a:t>
            </a:r>
            <a:endParaRPr kumimoji="1" lang="ja-JP" altLang="en-US" sz="1600" b="1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3797016" y="2396521"/>
            <a:ext cx="1106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左：上流</a:t>
            </a:r>
            <a:endParaRPr kumimoji="1" lang="en-US" altLang="ja-JP" dirty="0" smtClean="0"/>
          </a:p>
          <a:p>
            <a:r>
              <a:rPr lang="ja-JP" altLang="en-US" dirty="0" smtClean="0"/>
              <a:t>右：下流</a:t>
            </a:r>
            <a:endParaRPr kumimoji="1" lang="ja-JP" altLang="en-US" dirty="0"/>
          </a:p>
        </p:txBody>
      </p:sp>
      <p:sp>
        <p:nvSpPr>
          <p:cNvPr id="34" name="左右矢印 33"/>
          <p:cNvSpPr/>
          <p:nvPr/>
        </p:nvSpPr>
        <p:spPr>
          <a:xfrm>
            <a:off x="2025786" y="3547803"/>
            <a:ext cx="638002" cy="4571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04041" y="6516052"/>
            <a:ext cx="7412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tx2"/>
                </a:solidFill>
              </a:rPr>
              <a:t>Future work : </a:t>
            </a:r>
            <a:r>
              <a:rPr kumimoji="1" lang="ja-JP" altLang="en-US" dirty="0" smtClean="0">
                <a:solidFill>
                  <a:schemeClr val="tx2"/>
                </a:solidFill>
              </a:rPr>
              <a:t>背景</a:t>
            </a:r>
            <a:r>
              <a:rPr lang="ja-JP" altLang="en-US" dirty="0" smtClean="0">
                <a:solidFill>
                  <a:schemeClr val="tx2"/>
                </a:solidFill>
              </a:rPr>
              <a:t>プラズマの</a:t>
            </a:r>
            <a:r>
              <a:rPr kumimoji="1" lang="ja-JP" altLang="en-US" dirty="0" smtClean="0">
                <a:solidFill>
                  <a:schemeClr val="tx2"/>
                </a:solidFill>
              </a:rPr>
              <a:t>密度を非一様に</a:t>
            </a:r>
            <a:r>
              <a:rPr lang="ja-JP" altLang="en-US" dirty="0" smtClean="0">
                <a:solidFill>
                  <a:schemeClr val="tx2"/>
                </a:solidFill>
              </a:rPr>
              <a:t>して、ワイベル</a:t>
            </a:r>
            <a:r>
              <a:rPr lang="en-US" altLang="ja-JP" dirty="0" smtClean="0">
                <a:solidFill>
                  <a:schemeClr val="tx2"/>
                </a:solidFill>
              </a:rPr>
              <a:t>shock </a:t>
            </a:r>
            <a:r>
              <a:rPr lang="ja-JP" altLang="en-US" dirty="0" smtClean="0">
                <a:solidFill>
                  <a:schemeClr val="tx2"/>
                </a:solidFill>
              </a:rPr>
              <a:t>を調べる。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94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目次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83568" y="1484784"/>
            <a:ext cx="7523213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Tx/>
              <a:buAutoNum type="arabicPeriod"/>
            </a:pPr>
            <a:r>
              <a:rPr lang="ja-JP" altLang="en-US" sz="3200" dirty="0" smtClean="0">
                <a:solidFill>
                  <a:srgbClr val="FF0000"/>
                </a:solidFill>
              </a:rPr>
              <a:t>温度異方性</a:t>
            </a:r>
            <a:r>
              <a:rPr lang="en-US" altLang="ja-JP" sz="3200" dirty="0" smtClean="0">
                <a:solidFill>
                  <a:srgbClr val="FF0000"/>
                </a:solidFill>
              </a:rPr>
              <a:t>: </a:t>
            </a:r>
            <a:r>
              <a:rPr lang="ja-JP" altLang="en-US" sz="3200" dirty="0" smtClean="0">
                <a:solidFill>
                  <a:srgbClr val="FF0000"/>
                </a:solidFill>
              </a:rPr>
              <a:t>井上</a:t>
            </a:r>
            <a:r>
              <a:rPr lang="ja-JP" altLang="en-US" sz="3200" dirty="0">
                <a:solidFill>
                  <a:srgbClr val="FF0000"/>
                </a:solidFill>
              </a:rPr>
              <a:t>智</a:t>
            </a:r>
            <a:r>
              <a:rPr lang="ja-JP" altLang="en-US" sz="3200" dirty="0" smtClean="0">
                <a:solidFill>
                  <a:srgbClr val="FF0000"/>
                </a:solidFill>
              </a:rPr>
              <a:t>寛（金沢大）</a:t>
            </a:r>
            <a:endParaRPr lang="en-US" altLang="ja-JP" sz="3200" dirty="0" smtClean="0">
              <a:solidFill>
                <a:srgbClr val="FF0000"/>
              </a:solidFill>
            </a:endParaRPr>
          </a:p>
          <a:p>
            <a:endParaRPr kumimoji="1" lang="en-US" altLang="ja-JP" sz="3200" dirty="0" smtClean="0"/>
          </a:p>
          <a:p>
            <a:r>
              <a:rPr lang="ja-JP" altLang="en-US" sz="3200" dirty="0"/>
              <a:t>２</a:t>
            </a:r>
            <a:r>
              <a:rPr lang="ja-JP" altLang="en-US" sz="3200" dirty="0" smtClean="0"/>
              <a:t>．リコネクション</a:t>
            </a:r>
            <a:r>
              <a:rPr lang="en-US" altLang="ja-JP" sz="3200" dirty="0" smtClean="0"/>
              <a:t>: </a:t>
            </a:r>
          </a:p>
          <a:p>
            <a:r>
              <a:rPr lang="ja-JP" altLang="en-US" sz="3200" dirty="0"/>
              <a:t>　</a:t>
            </a:r>
            <a:r>
              <a:rPr lang="ja-JP" altLang="en-US" sz="3200" dirty="0" smtClean="0"/>
              <a:t>　冨永遼佑（名大） 、柴山拓也（名大）　</a:t>
            </a:r>
            <a:endParaRPr lang="en-US" altLang="ja-JP" sz="3200" dirty="0" smtClean="0"/>
          </a:p>
          <a:p>
            <a:endParaRPr kumimoji="1" lang="en-US" altLang="ja-JP" sz="3200" dirty="0" smtClean="0"/>
          </a:p>
          <a:p>
            <a:r>
              <a:rPr kumimoji="1" lang="ja-JP" altLang="en-US" sz="3200" dirty="0" smtClean="0"/>
              <a:t>３．</a:t>
            </a:r>
            <a:r>
              <a:rPr kumimoji="1" lang="en-US" altLang="ja-JP" sz="3200" dirty="0" smtClean="0"/>
              <a:t>KH: </a:t>
            </a:r>
            <a:r>
              <a:rPr lang="ja-JP" altLang="en-US" sz="3200" dirty="0" smtClean="0"/>
              <a:t>山本佑（早大）</a:t>
            </a:r>
            <a:endParaRPr lang="en-US" altLang="ja-JP" sz="3200" dirty="0" smtClean="0"/>
          </a:p>
          <a:p>
            <a:endParaRPr lang="en-US" altLang="ja-JP" sz="3200" dirty="0"/>
          </a:p>
          <a:p>
            <a:r>
              <a:rPr kumimoji="1" lang="en-US" altLang="ja-JP" sz="3200" dirty="0" smtClean="0"/>
              <a:t>4. </a:t>
            </a:r>
            <a:r>
              <a:rPr kumimoji="1" lang="ja-JP" altLang="en-US" sz="3200" dirty="0" smtClean="0"/>
              <a:t>無衝突衝撃波：</a:t>
            </a:r>
            <a:endParaRPr kumimoji="1" lang="en-US" altLang="ja-JP" sz="3200" dirty="0" smtClean="0"/>
          </a:p>
          <a:p>
            <a:r>
              <a:rPr lang="ja-JP" altLang="en-US" sz="3200" dirty="0"/>
              <a:t>　</a:t>
            </a:r>
            <a:r>
              <a:rPr lang="ja-JP" altLang="en-US" sz="3200" dirty="0" smtClean="0"/>
              <a:t>　加藤佑一（東大）、藤井洋樹（東工大） 、</a:t>
            </a:r>
            <a:endParaRPr lang="en-US" altLang="ja-JP" sz="3200" dirty="0" smtClean="0"/>
          </a:p>
          <a:p>
            <a:r>
              <a:rPr lang="ja-JP" altLang="en-US" sz="3200" dirty="0"/>
              <a:t>　</a:t>
            </a:r>
            <a:r>
              <a:rPr lang="ja-JP" altLang="en-US" sz="3200" dirty="0" smtClean="0"/>
              <a:t>　冨田沙羅（青山学院大）</a:t>
            </a:r>
            <a:endParaRPr lang="en-US" altLang="ja-JP" sz="3200" dirty="0" smtClean="0"/>
          </a:p>
        </p:txBody>
      </p:sp>
    </p:spTree>
    <p:extLst>
      <p:ext uri="{BB962C8B-B14F-4D97-AF65-F5344CB8AC3E}">
        <p14:creationId xmlns:p14="http://schemas.microsoft.com/office/powerpoint/2010/main" val="396114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347864" y="2852936"/>
            <a:ext cx="2376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 smtClean="0"/>
              <a:t>おわり</a:t>
            </a:r>
            <a:endParaRPr kumimoji="1"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86281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pCANS</a:t>
            </a:r>
            <a:r>
              <a:rPr kumimoji="1" lang="ja-JP" altLang="en-US" dirty="0" smtClean="0"/>
              <a:t>を用いたプラズマ粒子シミュレーション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ja-JP" altLang="en-US" dirty="0" smtClean="0"/>
              <a:t>井上　智寛（金沢大学大学院）</a:t>
            </a:r>
            <a:endParaRPr kumimoji="1" lang="en-US" altLang="ja-JP" dirty="0" smtClean="0"/>
          </a:p>
          <a:p>
            <a:r>
              <a:rPr lang="ja-JP" altLang="en-US" dirty="0" smtClean="0"/>
              <a:t>（代理作成：簑島）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210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/>
          <p:cNvGrpSpPr/>
          <p:nvPr/>
        </p:nvGrpSpPr>
        <p:grpSpPr>
          <a:xfrm>
            <a:off x="4211960" y="4725144"/>
            <a:ext cx="4968552" cy="2097024"/>
            <a:chOff x="4211960" y="4437112"/>
            <a:chExt cx="4968552" cy="2097024"/>
          </a:xfrm>
        </p:grpSpPr>
        <p:pic>
          <p:nvPicPr>
            <p:cNvPr id="1031" name="Picture 7" descr="C:\Users\minoshim\Documents\Presentation\ss2016\inoue_tomohiro\data_i\t_trati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4542158"/>
              <a:ext cx="2438400" cy="1950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:\Users\minoshim\Documents\Presentation\ss2016\inoue_tomohiro\data_i\k-w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9232" y="4437112"/>
              <a:ext cx="2621280" cy="2097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温度異方性によるプラズマ波動励起</a:t>
            </a:r>
            <a:endParaRPr kumimoji="1" lang="ja-JP" altLang="en-US" dirty="0"/>
          </a:p>
        </p:txBody>
      </p:sp>
      <p:pic>
        <p:nvPicPr>
          <p:cNvPr id="1026" name="Picture 2" descr="C:\Users\minoshim\Documents\Presentation\ss2016\inoue_tomohiro\erg_01_small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86756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2814475" y="3520246"/>
            <a:ext cx="1249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</a:rPr>
              <a:t>JAXA, ISEE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Users\minoshim\Documents\Presentation\ss2016\inoue_tomohiro\fig1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64372"/>
            <a:ext cx="3960440" cy="253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左矢印 4"/>
          <p:cNvSpPr/>
          <p:nvPr/>
        </p:nvSpPr>
        <p:spPr>
          <a:xfrm rot="20147581">
            <a:off x="2828143" y="4768608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 rot="20196282">
            <a:off x="3017437" y="5024898"/>
            <a:ext cx="1322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0070C0"/>
                </a:solidFill>
              </a:rPr>
              <a:t>プラズマ輸送</a:t>
            </a:r>
            <a:endParaRPr kumimoji="1" lang="ja-JP" altLang="en-US" sz="2400" dirty="0">
              <a:solidFill>
                <a:srgbClr val="0070C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879828" y="5711264"/>
            <a:ext cx="11079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放射線帯</a:t>
            </a:r>
            <a:endParaRPr kumimoji="1" lang="ja-JP" altLang="en-US" b="1" dirty="0"/>
          </a:p>
        </p:txBody>
      </p:sp>
      <p:grpSp>
        <p:nvGrpSpPr>
          <p:cNvPr id="12" name="グループ化 11"/>
          <p:cNvGrpSpPr/>
          <p:nvPr/>
        </p:nvGrpSpPr>
        <p:grpSpPr>
          <a:xfrm>
            <a:off x="4149824" y="1908040"/>
            <a:ext cx="4980776" cy="2097024"/>
            <a:chOff x="4149824" y="2124064"/>
            <a:chExt cx="4980776" cy="2097024"/>
          </a:xfrm>
        </p:grpSpPr>
        <p:pic>
          <p:nvPicPr>
            <p:cNvPr id="1029" name="Picture 5" descr="C:\Users\minoshim\Documents\Presentation\ss2016\inoue_tomohiro\data_e\t_trati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9824" y="2198360"/>
              <a:ext cx="2438400" cy="1950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Users\minoshim\Documents\Presentation\ss2016\inoue_tomohiro\data_e\k-w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9320" y="2124064"/>
              <a:ext cx="2621280" cy="2097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正方形/長方形 9"/>
          <p:cNvSpPr/>
          <p:nvPr/>
        </p:nvSpPr>
        <p:spPr>
          <a:xfrm>
            <a:off x="179512" y="1628800"/>
            <a:ext cx="4176464" cy="511256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87715" y="1196752"/>
            <a:ext cx="198002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solidFill>
                  <a:srgbClr val="00B050"/>
                </a:solidFill>
              </a:rPr>
              <a:t>地球磁気圏</a:t>
            </a:r>
            <a:endParaRPr kumimoji="1" lang="ja-JP" altLang="en-US" sz="2800" dirty="0">
              <a:solidFill>
                <a:srgbClr val="00B050"/>
              </a:solidFill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4392488" y="1628798"/>
            <a:ext cx="4738112" cy="237626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角丸四角形 21"/>
          <p:cNvSpPr/>
          <p:nvPr/>
        </p:nvSpPr>
        <p:spPr>
          <a:xfrm>
            <a:off x="4387644" y="4293096"/>
            <a:ext cx="4738112" cy="2529072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580384" y="4038163"/>
            <a:ext cx="3758098" cy="830997"/>
          </a:xfrm>
          <a:prstGeom prst="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u="sng" dirty="0"/>
              <a:t>イオン</a:t>
            </a:r>
            <a:r>
              <a:rPr kumimoji="1" lang="ja-JP" altLang="en-US" sz="2400" dirty="0" smtClean="0"/>
              <a:t>温度異方性による</a:t>
            </a:r>
            <a:r>
              <a:rPr lang="ja-JP" altLang="en-US" sz="2400" u="sng" dirty="0"/>
              <a:t>イオンサイクロトロン</a:t>
            </a:r>
            <a:r>
              <a:rPr kumimoji="1" lang="ja-JP" altLang="en-US" sz="2400" u="sng" dirty="0" smtClean="0"/>
              <a:t>波</a:t>
            </a:r>
            <a:r>
              <a:rPr kumimoji="1" lang="ja-JP" altLang="en-US" sz="2400" dirty="0" smtClean="0"/>
              <a:t>の励起</a:t>
            </a:r>
            <a:endParaRPr kumimoji="1" lang="ja-JP" altLang="en-US" sz="2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572000" y="1151746"/>
            <a:ext cx="3247960" cy="830997"/>
          </a:xfrm>
          <a:prstGeom prst="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u="sng" dirty="0" smtClean="0"/>
              <a:t>電子</a:t>
            </a:r>
            <a:r>
              <a:rPr kumimoji="1" lang="ja-JP" altLang="en-US" sz="2400" dirty="0" smtClean="0"/>
              <a:t>温度異方性による</a:t>
            </a:r>
            <a:r>
              <a:rPr kumimoji="1" lang="ja-JP" altLang="en-US" sz="2400" u="sng" dirty="0" smtClean="0"/>
              <a:t>ホイッスラー波</a:t>
            </a:r>
            <a:r>
              <a:rPr kumimoji="1" lang="ja-JP" altLang="en-US" sz="2400" dirty="0" smtClean="0"/>
              <a:t>の励起</a:t>
            </a:r>
            <a:endParaRPr kumimoji="1" lang="ja-JP" altLang="en-US" sz="2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974648" y="2132856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温度異方性</a:t>
            </a:r>
            <a:endParaRPr kumimoji="1" lang="ja-JP" altLang="en-US" sz="20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049148" y="6053226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温度異方性</a:t>
            </a:r>
            <a:endParaRPr kumimoji="1" lang="ja-JP" altLang="en-US" sz="20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636887" y="2173795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分散関係</a:t>
            </a:r>
            <a:endParaRPr kumimoji="1" lang="ja-JP" altLang="en-US" sz="20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632340" y="500911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分散関係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26032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目次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83568" y="1484784"/>
            <a:ext cx="7523213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Tx/>
              <a:buAutoNum type="arabicPeriod"/>
            </a:pPr>
            <a:r>
              <a:rPr lang="ja-JP" altLang="en-US" sz="3200" dirty="0" smtClean="0"/>
              <a:t>温度異方性</a:t>
            </a:r>
            <a:r>
              <a:rPr lang="en-US" altLang="ja-JP" sz="3200" dirty="0" smtClean="0"/>
              <a:t>: </a:t>
            </a:r>
            <a:r>
              <a:rPr lang="ja-JP" altLang="en-US" sz="3200" dirty="0" smtClean="0"/>
              <a:t>井上</a:t>
            </a:r>
            <a:r>
              <a:rPr lang="ja-JP" altLang="en-US" sz="3200" dirty="0"/>
              <a:t>智</a:t>
            </a:r>
            <a:r>
              <a:rPr lang="ja-JP" altLang="en-US" sz="3200" dirty="0" smtClean="0"/>
              <a:t>寛（金沢大）</a:t>
            </a:r>
            <a:endParaRPr lang="en-US" altLang="ja-JP" sz="3200" dirty="0" smtClean="0"/>
          </a:p>
          <a:p>
            <a:endParaRPr kumimoji="1" lang="en-US" altLang="ja-JP" sz="3200" dirty="0" smtClean="0"/>
          </a:p>
          <a:p>
            <a:r>
              <a:rPr lang="ja-JP" altLang="en-US" sz="3200" dirty="0"/>
              <a:t>２</a:t>
            </a:r>
            <a:r>
              <a:rPr lang="ja-JP" altLang="en-US" sz="3200" dirty="0" smtClean="0"/>
              <a:t>．</a:t>
            </a:r>
            <a:r>
              <a:rPr lang="ja-JP" altLang="en-US" sz="3200" dirty="0" smtClean="0">
                <a:solidFill>
                  <a:srgbClr val="FF0000"/>
                </a:solidFill>
              </a:rPr>
              <a:t>リコネクション</a:t>
            </a:r>
            <a:r>
              <a:rPr lang="en-US" altLang="ja-JP" sz="3200" dirty="0" smtClean="0">
                <a:solidFill>
                  <a:srgbClr val="FF0000"/>
                </a:solidFill>
              </a:rPr>
              <a:t>: </a:t>
            </a:r>
          </a:p>
          <a:p>
            <a:r>
              <a:rPr lang="ja-JP" altLang="en-US" sz="3200" dirty="0">
                <a:solidFill>
                  <a:srgbClr val="FF0000"/>
                </a:solidFill>
              </a:rPr>
              <a:t>　</a:t>
            </a:r>
            <a:r>
              <a:rPr lang="ja-JP" altLang="en-US" sz="3200" dirty="0" smtClean="0">
                <a:solidFill>
                  <a:srgbClr val="FF0000"/>
                </a:solidFill>
              </a:rPr>
              <a:t>　冨永遼佑（名大） 、柴山拓也（名大）</a:t>
            </a:r>
            <a:r>
              <a:rPr lang="ja-JP" altLang="en-US" sz="3200" dirty="0" smtClean="0"/>
              <a:t>　</a:t>
            </a:r>
            <a:endParaRPr lang="en-US" altLang="ja-JP" sz="3200" dirty="0" smtClean="0"/>
          </a:p>
          <a:p>
            <a:endParaRPr kumimoji="1" lang="en-US" altLang="ja-JP" sz="3200" dirty="0" smtClean="0"/>
          </a:p>
          <a:p>
            <a:r>
              <a:rPr kumimoji="1" lang="ja-JP" altLang="en-US" sz="3200" dirty="0" smtClean="0"/>
              <a:t>３．</a:t>
            </a:r>
            <a:r>
              <a:rPr kumimoji="1" lang="en-US" altLang="ja-JP" sz="3200" dirty="0" smtClean="0"/>
              <a:t>KH: </a:t>
            </a:r>
            <a:r>
              <a:rPr lang="ja-JP" altLang="en-US" sz="3200" dirty="0" smtClean="0"/>
              <a:t>山本佑（早大）</a:t>
            </a:r>
            <a:endParaRPr lang="en-US" altLang="ja-JP" sz="3200" dirty="0" smtClean="0"/>
          </a:p>
          <a:p>
            <a:endParaRPr lang="en-US" altLang="ja-JP" sz="3200" dirty="0"/>
          </a:p>
          <a:p>
            <a:r>
              <a:rPr kumimoji="1" lang="en-US" altLang="ja-JP" sz="3200" dirty="0" smtClean="0"/>
              <a:t>4. </a:t>
            </a:r>
            <a:r>
              <a:rPr kumimoji="1" lang="ja-JP" altLang="en-US" sz="3200" dirty="0" smtClean="0"/>
              <a:t>無衝突衝撃波：</a:t>
            </a:r>
            <a:endParaRPr kumimoji="1" lang="en-US" altLang="ja-JP" sz="3200" dirty="0" smtClean="0"/>
          </a:p>
          <a:p>
            <a:r>
              <a:rPr lang="ja-JP" altLang="en-US" sz="3200" dirty="0"/>
              <a:t>　</a:t>
            </a:r>
            <a:r>
              <a:rPr lang="ja-JP" altLang="en-US" sz="3200" dirty="0" smtClean="0"/>
              <a:t>　加藤佑一（東大）、藤井洋樹（東工大） 、</a:t>
            </a:r>
            <a:endParaRPr lang="en-US" altLang="ja-JP" sz="3200" dirty="0" smtClean="0"/>
          </a:p>
          <a:p>
            <a:r>
              <a:rPr lang="ja-JP" altLang="en-US" sz="3200" dirty="0"/>
              <a:t>　</a:t>
            </a:r>
            <a:r>
              <a:rPr lang="ja-JP" altLang="en-US" sz="3200" dirty="0" smtClean="0"/>
              <a:t>　冨田沙羅（青山学院大）</a:t>
            </a:r>
            <a:endParaRPr lang="en-US" altLang="ja-JP" sz="3200" dirty="0" smtClean="0"/>
          </a:p>
        </p:txBody>
      </p:sp>
    </p:spTree>
    <p:extLst>
      <p:ext uri="{BB962C8B-B14F-4D97-AF65-F5344CB8AC3E}">
        <p14:creationId xmlns:p14="http://schemas.microsoft.com/office/powerpoint/2010/main" val="192957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角丸四角形 53"/>
          <p:cNvSpPr/>
          <p:nvPr/>
        </p:nvSpPr>
        <p:spPr>
          <a:xfrm>
            <a:off x="6750240" y="3013800"/>
            <a:ext cx="2160241" cy="3844200"/>
          </a:xfrm>
          <a:prstGeom prst="roundRect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-216024" y="116632"/>
            <a:ext cx="7092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 smtClean="0">
                <a:solidFill>
                  <a:schemeClr val="bg1">
                    <a:lumMod val="50000"/>
                  </a:schemeClr>
                </a:solidFill>
              </a:rPr>
              <a:t>磁気リコネクションの</a:t>
            </a:r>
            <a:r>
              <a:rPr lang="en-US" altLang="ja-JP" sz="2800" b="1" dirty="0" smtClean="0">
                <a:solidFill>
                  <a:schemeClr val="bg1">
                    <a:lumMod val="50000"/>
                  </a:schemeClr>
                </a:solidFill>
              </a:rPr>
              <a:t>PIC</a:t>
            </a:r>
            <a:r>
              <a:rPr lang="ja-JP" altLang="en-US" sz="2800" b="1" dirty="0" smtClean="0">
                <a:solidFill>
                  <a:schemeClr val="bg1">
                    <a:lumMod val="50000"/>
                  </a:schemeClr>
                </a:solidFill>
              </a:rPr>
              <a:t>シミュレーション</a:t>
            </a:r>
            <a:endParaRPr lang="en-US" altLang="ja-JP" sz="28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251520" y="620688"/>
            <a:ext cx="8496944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6653376" y="260648"/>
            <a:ext cx="1375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 smtClean="0">
                <a:solidFill>
                  <a:schemeClr val="bg1">
                    <a:lumMod val="50000"/>
                  </a:schemeClr>
                </a:solidFill>
              </a:rPr>
              <a:t>冨永 </a:t>
            </a:r>
            <a:r>
              <a:rPr lang="en-US" altLang="ja-JP" b="1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ja-JP" altLang="en-US" b="1" dirty="0" smtClean="0">
                <a:solidFill>
                  <a:schemeClr val="bg1">
                    <a:lumMod val="50000"/>
                  </a:schemeClr>
                </a:solidFill>
              </a:rPr>
              <a:t>名大</a:t>
            </a:r>
            <a:r>
              <a:rPr lang="en-US" altLang="ja-JP" b="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55864" y="868650"/>
            <a:ext cx="8780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磁気リコネクション</a:t>
            </a:r>
            <a:r>
              <a:rPr kumimoji="1" lang="ja-JP" altLang="en-US" sz="20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とは：磁力線のつなぎかえによるエネルギー解放現象</a:t>
            </a:r>
            <a:endParaRPr kumimoji="1" lang="ja-JP" altLang="en-US" sz="2000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611560" y="1630384"/>
            <a:ext cx="2430524" cy="63643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37828" y="1733156"/>
            <a:ext cx="21779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200" b="1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磁気エネルギー</a:t>
            </a:r>
            <a:endParaRPr kumimoji="1" lang="ja-JP" altLang="en-US" sz="2200" b="1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sp>
        <p:nvSpPr>
          <p:cNvPr id="17" name="角丸四角形 16"/>
          <p:cNvSpPr/>
          <p:nvPr/>
        </p:nvSpPr>
        <p:spPr>
          <a:xfrm>
            <a:off x="4634523" y="1630384"/>
            <a:ext cx="3760758" cy="6364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706713" y="1732451"/>
            <a:ext cx="36303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200" b="1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プラズマの運動エネルギー</a:t>
            </a:r>
            <a:endParaRPr kumimoji="1" lang="ja-JP" altLang="en-US" sz="2200" b="1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sp>
        <p:nvSpPr>
          <p:cNvPr id="20" name="右矢印 19"/>
          <p:cNvSpPr/>
          <p:nvPr/>
        </p:nvSpPr>
        <p:spPr>
          <a:xfrm>
            <a:off x="3419872" y="1771231"/>
            <a:ext cx="936104" cy="435217"/>
          </a:xfrm>
          <a:prstGeom prst="rightArrow">
            <a:avLst>
              <a:gd name="adj1" fmla="val 50000"/>
              <a:gd name="adj2" fmla="val 110997"/>
            </a:avLst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06260" y="2452702"/>
            <a:ext cx="8139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sym typeface="Wingdings" panose="05000000000000000000" pitchFamily="2" charset="2"/>
              </a:rPr>
              <a:t>ミクロな</a:t>
            </a:r>
            <a:r>
              <a:rPr lang="en-US" altLang="ja-JP" sz="20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sym typeface="Wingdings" panose="05000000000000000000" pitchFamily="2" charset="2"/>
              </a:rPr>
              <a:t>(</a:t>
            </a:r>
            <a:r>
              <a:rPr lang="ja-JP" altLang="en-US" sz="2000" b="1" dirty="0" smtClean="0">
                <a:solidFill>
                  <a:srgbClr val="FF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sym typeface="Wingdings" panose="05000000000000000000" pitchFamily="2" charset="2"/>
              </a:rPr>
              <a:t>運動論的な</a:t>
            </a:r>
            <a:r>
              <a:rPr lang="en-US" altLang="ja-JP" sz="2000" b="1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sym typeface="Wingdings" panose="05000000000000000000" pitchFamily="2" charset="2"/>
              </a:rPr>
              <a:t>)</a:t>
            </a:r>
            <a:r>
              <a:rPr lang="ja-JP" altLang="en-US" sz="2000" b="1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sym typeface="Wingdings" panose="05000000000000000000" pitchFamily="2" charset="2"/>
              </a:rPr>
              <a:t>効果</a:t>
            </a:r>
            <a:r>
              <a:rPr lang="ja-JP" altLang="en-US" sz="20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sym typeface="Wingdings" panose="05000000000000000000" pitchFamily="2" charset="2"/>
              </a:rPr>
              <a:t>がリコネクションの構造に与える影響は？</a:t>
            </a:r>
            <a:endParaRPr kumimoji="1" lang="ja-JP" altLang="en-US" sz="2000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grpSp>
        <p:nvGrpSpPr>
          <p:cNvPr id="32" name="グループ化 31"/>
          <p:cNvGrpSpPr/>
          <p:nvPr/>
        </p:nvGrpSpPr>
        <p:grpSpPr>
          <a:xfrm>
            <a:off x="0" y="5255136"/>
            <a:ext cx="1676379" cy="1488488"/>
            <a:chOff x="179512" y="4070839"/>
            <a:chExt cx="1676379" cy="1488488"/>
          </a:xfrm>
        </p:grpSpPr>
        <p:grpSp>
          <p:nvGrpSpPr>
            <p:cNvPr id="30" name="グループ化 29"/>
            <p:cNvGrpSpPr/>
            <p:nvPr/>
          </p:nvGrpSpPr>
          <p:grpSpPr>
            <a:xfrm>
              <a:off x="524371" y="4470949"/>
              <a:ext cx="936104" cy="936104"/>
              <a:chOff x="755576" y="5085184"/>
              <a:chExt cx="936104" cy="936104"/>
            </a:xfrm>
          </p:grpSpPr>
          <p:cxnSp>
            <p:nvCxnSpPr>
              <p:cNvPr id="29" name="直線矢印コネクタ 28"/>
              <p:cNvCxnSpPr/>
              <p:nvPr/>
            </p:nvCxnSpPr>
            <p:spPr>
              <a:xfrm flipV="1">
                <a:off x="899592" y="5085184"/>
                <a:ext cx="0" cy="936104"/>
              </a:xfrm>
              <a:prstGeom prst="straightConnector1">
                <a:avLst/>
              </a:prstGeom>
              <a:ln w="571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矢印コネクタ 33"/>
              <p:cNvCxnSpPr/>
              <p:nvPr/>
            </p:nvCxnSpPr>
            <p:spPr>
              <a:xfrm rot="5400000" flipV="1">
                <a:off x="1223628" y="5409220"/>
                <a:ext cx="0" cy="936104"/>
              </a:xfrm>
              <a:prstGeom prst="straightConnector1">
                <a:avLst/>
              </a:prstGeom>
              <a:ln w="571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テキスト ボックス 35"/>
            <p:cNvSpPr txBox="1"/>
            <p:nvPr/>
          </p:nvSpPr>
          <p:spPr>
            <a:xfrm>
              <a:off x="1369583" y="5085185"/>
              <a:ext cx="4863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b="1" dirty="0" smtClean="0">
                  <a:latin typeface="HGSｺﾞｼｯｸM" panose="020B0600000000000000" pitchFamily="50" charset="-128"/>
                  <a:ea typeface="HGSｺﾞｼｯｸM" panose="020B0600000000000000" pitchFamily="50" charset="-128"/>
                </a:rPr>
                <a:t>Ｘ</a:t>
              </a:r>
              <a:endParaRPr kumimoji="1" lang="ja-JP" altLang="en-US" sz="2000" b="1" dirty="0">
                <a:latin typeface="HGSｺﾞｼｯｸM" panose="020B0600000000000000" pitchFamily="50" charset="-128"/>
                <a:ea typeface="HGSｺﾞｼｯｸM" panose="020B0600000000000000" pitchFamily="50" charset="-128"/>
              </a:endParaRP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425233" y="4070839"/>
              <a:ext cx="4863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000" b="1" dirty="0" smtClean="0">
                  <a:latin typeface="HGSｺﾞｼｯｸM" panose="020B0600000000000000" pitchFamily="50" charset="-128"/>
                  <a:ea typeface="HGSｺﾞｼｯｸM" panose="020B0600000000000000" pitchFamily="50" charset="-128"/>
                </a:rPr>
                <a:t>Ｙ</a:t>
              </a:r>
              <a:endParaRPr kumimoji="1" lang="ja-JP" altLang="en-US" sz="2000" b="1" dirty="0">
                <a:latin typeface="HGSｺﾞｼｯｸM" panose="020B0600000000000000" pitchFamily="50" charset="-128"/>
                <a:ea typeface="HGSｺﾞｼｯｸM" panose="020B0600000000000000" pitchFamily="50" charset="-128"/>
              </a:endParaRPr>
            </a:p>
          </p:txBody>
        </p:sp>
        <p:sp>
          <p:nvSpPr>
            <p:cNvPr id="31" name="円/楕円 30"/>
            <p:cNvSpPr/>
            <p:nvPr/>
          </p:nvSpPr>
          <p:spPr>
            <a:xfrm>
              <a:off x="474802" y="5085185"/>
              <a:ext cx="387170" cy="36004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/>
            <p:nvPr/>
          </p:nvSpPr>
          <p:spPr>
            <a:xfrm>
              <a:off x="551002" y="5159217"/>
              <a:ext cx="234770" cy="20764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179512" y="5159217"/>
              <a:ext cx="4863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>
                  <a:latin typeface="HGSｺﾞｼｯｸM" panose="020B0600000000000000" pitchFamily="50" charset="-128"/>
                  <a:ea typeface="HGSｺﾞｼｯｸM" panose="020B0600000000000000" pitchFamily="50" charset="-128"/>
                </a:rPr>
                <a:t>Z</a:t>
              </a:r>
              <a:endParaRPr kumimoji="1" lang="ja-JP" altLang="en-US" sz="2000" b="1" dirty="0">
                <a:latin typeface="HGSｺﾞｼｯｸM" panose="020B0600000000000000" pitchFamily="50" charset="-128"/>
                <a:ea typeface="HGSｺﾞｼｯｸM" panose="020B0600000000000000" pitchFamily="50" charset="-128"/>
              </a:endParaRPr>
            </a:p>
          </p:txBody>
        </p:sp>
      </p:grpSp>
      <p:grpSp>
        <p:nvGrpSpPr>
          <p:cNvPr id="38" name="グループ化 37"/>
          <p:cNvGrpSpPr/>
          <p:nvPr/>
        </p:nvGrpSpPr>
        <p:grpSpPr>
          <a:xfrm>
            <a:off x="6948264" y="2969176"/>
            <a:ext cx="1764196" cy="3844200"/>
            <a:chOff x="2000593" y="3113192"/>
            <a:chExt cx="1764196" cy="3844200"/>
          </a:xfrm>
        </p:grpSpPr>
        <p:pic>
          <p:nvPicPr>
            <p:cNvPr id="1027" name="Picture 3" descr="\\cunas1\home2\agmx0067\win_home\Desktop\tominaga\for-presentation\2000step-t_omega_eq_20\second_Bz_c2000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0593" y="3424858"/>
              <a:ext cx="1764196" cy="3532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テキスト ボックス 41"/>
            <p:cNvSpPr txBox="1"/>
            <p:nvPr/>
          </p:nvSpPr>
          <p:spPr>
            <a:xfrm>
              <a:off x="2673573" y="3113192"/>
              <a:ext cx="4863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 err="1" smtClean="0">
                  <a:latin typeface="HGSｺﾞｼｯｸM" panose="020B0600000000000000" pitchFamily="50" charset="-128"/>
                  <a:ea typeface="HGSｺﾞｼｯｸM" panose="020B0600000000000000" pitchFamily="50" charset="-128"/>
                </a:rPr>
                <a:t>Bz</a:t>
              </a:r>
              <a:endParaRPr kumimoji="1" lang="ja-JP" altLang="en-US" sz="2000" b="1" dirty="0">
                <a:latin typeface="HGSｺﾞｼｯｸM" panose="020B0600000000000000" pitchFamily="50" charset="-128"/>
                <a:ea typeface="HGSｺﾞｼｯｸM" panose="020B0600000000000000" pitchFamily="50" charset="-128"/>
              </a:endParaRPr>
            </a:p>
          </p:txBody>
        </p:sp>
      </p:grpSp>
      <p:grpSp>
        <p:nvGrpSpPr>
          <p:cNvPr id="33" name="グループ化 32"/>
          <p:cNvGrpSpPr/>
          <p:nvPr/>
        </p:nvGrpSpPr>
        <p:grpSpPr>
          <a:xfrm>
            <a:off x="4499992" y="2969176"/>
            <a:ext cx="1764196" cy="3844200"/>
            <a:chOff x="4600041" y="3113192"/>
            <a:chExt cx="1764196" cy="3844200"/>
          </a:xfrm>
        </p:grpSpPr>
        <p:pic>
          <p:nvPicPr>
            <p:cNvPr id="1028" name="Picture 4" descr="\\cunas1\home2\agmx0067\win_home\Desktop\tominaga\for-presentation\2000step-t_omega_eq_20\second_vey_c2000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0041" y="3424858"/>
              <a:ext cx="1764196" cy="3532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テキスト ボックス 42"/>
            <p:cNvSpPr txBox="1"/>
            <p:nvPr/>
          </p:nvSpPr>
          <p:spPr>
            <a:xfrm>
              <a:off x="4846627" y="3113192"/>
              <a:ext cx="12710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000" b="1" dirty="0">
                  <a:latin typeface="HGSｺﾞｼｯｸM" panose="020B0600000000000000" pitchFamily="50" charset="-128"/>
                  <a:ea typeface="HGSｺﾞｼｯｸM" panose="020B0600000000000000" pitchFamily="50" charset="-128"/>
                </a:rPr>
                <a:t>電子</a:t>
              </a:r>
              <a:r>
                <a:rPr lang="ja-JP" altLang="en-US" sz="2000" b="1" dirty="0" smtClean="0">
                  <a:latin typeface="HGSｺﾞｼｯｸM" panose="020B0600000000000000" pitchFamily="50" charset="-128"/>
                  <a:ea typeface="HGSｺﾞｼｯｸM" panose="020B0600000000000000" pitchFamily="50" charset="-128"/>
                </a:rPr>
                <a:t>の</a:t>
              </a:r>
              <a:r>
                <a:rPr lang="en-US" altLang="ja-JP" sz="2000" b="1" dirty="0" err="1">
                  <a:latin typeface="HGSｺﾞｼｯｸM" panose="020B0600000000000000" pitchFamily="50" charset="-128"/>
                  <a:ea typeface="HGSｺﾞｼｯｸM" panose="020B0600000000000000" pitchFamily="50" charset="-128"/>
                </a:rPr>
                <a:t>V</a:t>
              </a:r>
              <a:r>
                <a:rPr lang="en-US" altLang="ja-JP" sz="2000" b="1" dirty="0" err="1" smtClean="0">
                  <a:latin typeface="HGSｺﾞｼｯｸM" panose="020B0600000000000000" pitchFamily="50" charset="-128"/>
                  <a:ea typeface="HGSｺﾞｼｯｸM" panose="020B0600000000000000" pitchFamily="50" charset="-128"/>
                </a:rPr>
                <a:t>y</a:t>
              </a:r>
              <a:endParaRPr kumimoji="1" lang="ja-JP" altLang="en-US" sz="2000" b="1" dirty="0">
                <a:latin typeface="HGSｺﾞｼｯｸM" panose="020B0600000000000000" pitchFamily="50" charset="-128"/>
                <a:ea typeface="HGSｺﾞｼｯｸM" panose="020B0600000000000000" pitchFamily="50" charset="-128"/>
              </a:endParaRPr>
            </a:p>
          </p:txBody>
        </p:sp>
      </p:grpSp>
      <p:sp>
        <p:nvSpPr>
          <p:cNvPr id="44" name="テキスト ボックス 43"/>
          <p:cNvSpPr txBox="1"/>
          <p:nvPr/>
        </p:nvSpPr>
        <p:spPr>
          <a:xfrm>
            <a:off x="5685380" y="1196752"/>
            <a:ext cx="4114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（フレアなどの爆発現象で重要）</a:t>
            </a:r>
            <a:endParaRPr kumimoji="1" lang="ja-JP" altLang="en-US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grpSp>
        <p:nvGrpSpPr>
          <p:cNvPr id="35" name="グループ化 34"/>
          <p:cNvGrpSpPr/>
          <p:nvPr/>
        </p:nvGrpSpPr>
        <p:grpSpPr>
          <a:xfrm>
            <a:off x="2218620" y="2991838"/>
            <a:ext cx="1764196" cy="3844200"/>
            <a:chOff x="7272300" y="3113192"/>
            <a:chExt cx="1764196" cy="3844200"/>
          </a:xfrm>
        </p:grpSpPr>
        <p:pic>
          <p:nvPicPr>
            <p:cNvPr id="1029" name="Picture 5" descr="\\cunas1\home2\agmx0067\win_home\Desktop\tominaga\for-presentation\2000step-t_omega_eq_20\second_Viy_c2000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2300" y="3424858"/>
              <a:ext cx="1764196" cy="3532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テキスト ボックス 45"/>
            <p:cNvSpPr txBox="1"/>
            <p:nvPr/>
          </p:nvSpPr>
          <p:spPr>
            <a:xfrm>
              <a:off x="7380312" y="3113192"/>
              <a:ext cx="15176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000" b="1" dirty="0">
                  <a:latin typeface="HGSｺﾞｼｯｸM" panose="020B0600000000000000" pitchFamily="50" charset="-128"/>
                  <a:ea typeface="HGSｺﾞｼｯｸM" panose="020B0600000000000000" pitchFamily="50" charset="-128"/>
                </a:rPr>
                <a:t>イオン</a:t>
              </a:r>
              <a:r>
                <a:rPr lang="ja-JP" altLang="en-US" sz="2000" b="1" dirty="0" smtClean="0">
                  <a:latin typeface="HGSｺﾞｼｯｸM" panose="020B0600000000000000" pitchFamily="50" charset="-128"/>
                  <a:ea typeface="HGSｺﾞｼｯｸM" panose="020B0600000000000000" pitchFamily="50" charset="-128"/>
                </a:rPr>
                <a:t>の</a:t>
              </a:r>
              <a:r>
                <a:rPr lang="en-US" altLang="ja-JP" sz="2000" b="1" dirty="0" err="1">
                  <a:latin typeface="HGSｺﾞｼｯｸM" panose="020B0600000000000000" pitchFamily="50" charset="-128"/>
                  <a:ea typeface="HGSｺﾞｼｯｸM" panose="020B0600000000000000" pitchFamily="50" charset="-128"/>
                </a:rPr>
                <a:t>V</a:t>
              </a:r>
              <a:r>
                <a:rPr lang="en-US" altLang="ja-JP" sz="2000" b="1" dirty="0" err="1" smtClean="0">
                  <a:latin typeface="HGSｺﾞｼｯｸM" panose="020B0600000000000000" pitchFamily="50" charset="-128"/>
                  <a:ea typeface="HGSｺﾞｼｯｸM" panose="020B0600000000000000" pitchFamily="50" charset="-128"/>
                </a:rPr>
                <a:t>y</a:t>
              </a:r>
              <a:endParaRPr kumimoji="1" lang="ja-JP" altLang="en-US" sz="2000" b="1" dirty="0">
                <a:latin typeface="HGSｺﾞｼｯｸM" panose="020B0600000000000000" pitchFamily="50" charset="-128"/>
                <a:ea typeface="HGSｺﾞｼｯｸM" panose="020B0600000000000000" pitchFamily="50" charset="-128"/>
              </a:endParaRPr>
            </a:p>
          </p:txBody>
        </p:sp>
      </p:grpSp>
      <p:sp>
        <p:nvSpPr>
          <p:cNvPr id="51" name="テキスト ボックス 50"/>
          <p:cNvSpPr txBox="1"/>
          <p:nvPr/>
        </p:nvSpPr>
        <p:spPr>
          <a:xfrm>
            <a:off x="323528" y="3731319"/>
            <a:ext cx="1505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カラーバー</a:t>
            </a:r>
            <a:endParaRPr kumimoji="1" lang="ja-JP" altLang="en-US" sz="2000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321413" y="4056069"/>
            <a:ext cx="15054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 smtClean="0">
                <a:solidFill>
                  <a:srgbClr val="FF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赤</a:t>
            </a:r>
            <a:r>
              <a:rPr lang="ja-JP" altLang="en-US" sz="20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：</a:t>
            </a:r>
            <a:r>
              <a:rPr lang="ja-JP" altLang="en-US" sz="2000" dirty="0" smtClean="0">
                <a:solidFill>
                  <a:srgbClr val="FF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正値</a:t>
            </a:r>
            <a:endParaRPr lang="en-US" altLang="ja-JP" sz="2000" dirty="0" smtClean="0">
              <a:solidFill>
                <a:srgbClr val="FF0000"/>
              </a:solidFill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  <a:p>
            <a:r>
              <a:rPr kumimoji="1" lang="ja-JP" altLang="en-US" sz="2000" b="1" dirty="0" smtClean="0">
                <a:solidFill>
                  <a:srgbClr val="00B05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緑</a:t>
            </a:r>
            <a:r>
              <a:rPr kumimoji="1" lang="ja-JP" altLang="en-US" sz="20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：</a:t>
            </a:r>
            <a:r>
              <a:rPr kumimoji="1" lang="ja-JP" altLang="en-US" sz="2000" dirty="0" smtClean="0">
                <a:solidFill>
                  <a:srgbClr val="00B05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０</a:t>
            </a:r>
            <a:endParaRPr kumimoji="1" lang="en-US" altLang="ja-JP" sz="2000" dirty="0" smtClean="0">
              <a:solidFill>
                <a:srgbClr val="00B050"/>
              </a:solidFill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  <a:p>
            <a:r>
              <a:rPr lang="ja-JP" altLang="en-US" sz="2000" b="1" dirty="0" smtClean="0">
                <a:solidFill>
                  <a:srgbClr val="0070C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青</a:t>
            </a:r>
            <a:r>
              <a:rPr lang="ja-JP" altLang="en-US" sz="20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：</a:t>
            </a:r>
            <a:r>
              <a:rPr lang="ja-JP" altLang="en-US" sz="2000" dirty="0" smtClean="0">
                <a:solidFill>
                  <a:srgbClr val="0070C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負値</a:t>
            </a:r>
            <a:endParaRPr lang="en-US" altLang="ja-JP" sz="2000" dirty="0" smtClean="0">
              <a:solidFill>
                <a:srgbClr val="0070C0"/>
              </a:solidFill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sp>
        <p:nvSpPr>
          <p:cNvPr id="55" name="角丸四角形 54"/>
          <p:cNvSpPr/>
          <p:nvPr/>
        </p:nvSpPr>
        <p:spPr>
          <a:xfrm>
            <a:off x="6750241" y="3013800"/>
            <a:ext cx="2160241" cy="384420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30" name="Picture 6" descr="\\cunas1\home2\agmx0067\win_home\Desktop\texclip20160826130732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17" y="3107343"/>
            <a:ext cx="1570203" cy="2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\\cunas1\home2\agmx0067\win_home\Desktop\texclip20160826125134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13" y="3429149"/>
            <a:ext cx="1649579" cy="32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21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-216024" y="116632"/>
            <a:ext cx="7092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 smtClean="0">
                <a:solidFill>
                  <a:schemeClr val="bg1">
                    <a:lumMod val="50000"/>
                  </a:schemeClr>
                </a:solidFill>
              </a:rPr>
              <a:t>磁気リコネクションの</a:t>
            </a:r>
            <a:r>
              <a:rPr lang="en-US" altLang="ja-JP" sz="2800" b="1" dirty="0" smtClean="0">
                <a:solidFill>
                  <a:schemeClr val="bg1">
                    <a:lumMod val="50000"/>
                  </a:schemeClr>
                </a:solidFill>
              </a:rPr>
              <a:t>PIC</a:t>
            </a:r>
            <a:r>
              <a:rPr lang="ja-JP" altLang="en-US" sz="2800" b="1" dirty="0" smtClean="0">
                <a:solidFill>
                  <a:schemeClr val="bg1">
                    <a:lumMod val="50000"/>
                  </a:schemeClr>
                </a:solidFill>
              </a:rPr>
              <a:t>シミュレーション</a:t>
            </a:r>
            <a:endParaRPr lang="en-US" altLang="ja-JP" sz="28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" name="直線コネクタ 2"/>
          <p:cNvCxnSpPr/>
          <p:nvPr/>
        </p:nvCxnSpPr>
        <p:spPr>
          <a:xfrm>
            <a:off x="251520" y="620688"/>
            <a:ext cx="8496944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6653376" y="260648"/>
            <a:ext cx="1375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 smtClean="0">
                <a:solidFill>
                  <a:schemeClr val="bg1">
                    <a:lumMod val="50000"/>
                  </a:schemeClr>
                </a:solidFill>
              </a:rPr>
              <a:t>冨永 </a:t>
            </a:r>
            <a:r>
              <a:rPr lang="en-US" altLang="ja-JP" b="1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ja-JP" altLang="en-US" b="1" dirty="0" smtClean="0">
                <a:solidFill>
                  <a:schemeClr val="bg1">
                    <a:lumMod val="50000"/>
                  </a:schemeClr>
                </a:solidFill>
              </a:rPr>
              <a:t>名大</a:t>
            </a:r>
            <a:r>
              <a:rPr lang="en-US" altLang="ja-JP" b="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2050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621" y="836712"/>
            <a:ext cx="372654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6084168" y="3933056"/>
            <a:ext cx="4114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（</a:t>
            </a:r>
            <a:r>
              <a:rPr kumimoji="1" lang="en-US" altLang="ja-JP" sz="1200" dirty="0" err="1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Zenitani</a:t>
            </a:r>
            <a:r>
              <a:rPr kumimoji="1" lang="en-US" altLang="ja-JP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 et al. 2011</a:t>
            </a:r>
            <a:r>
              <a:rPr kumimoji="1"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）</a:t>
            </a:r>
            <a:endParaRPr kumimoji="1" lang="ja-JP" altLang="en-US" sz="1200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grpSp>
        <p:nvGrpSpPr>
          <p:cNvPr id="2048" name="グループ化 2047"/>
          <p:cNvGrpSpPr/>
          <p:nvPr/>
        </p:nvGrpSpPr>
        <p:grpSpPr>
          <a:xfrm>
            <a:off x="5076056" y="818918"/>
            <a:ext cx="1074971" cy="965694"/>
            <a:chOff x="3475355" y="1337831"/>
            <a:chExt cx="1403419" cy="1227073"/>
          </a:xfrm>
        </p:grpSpPr>
        <p:sp>
          <p:nvSpPr>
            <p:cNvPr id="28" name="正方形/長方形 27"/>
            <p:cNvSpPr/>
            <p:nvPr/>
          </p:nvSpPr>
          <p:spPr>
            <a:xfrm>
              <a:off x="3538174" y="1340768"/>
              <a:ext cx="1340600" cy="122413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7" name="グループ化 26"/>
            <p:cNvGrpSpPr/>
            <p:nvPr/>
          </p:nvGrpSpPr>
          <p:grpSpPr>
            <a:xfrm>
              <a:off x="3475355" y="1337831"/>
              <a:ext cx="1285561" cy="1223892"/>
              <a:chOff x="1154807" y="2484304"/>
              <a:chExt cx="1992627" cy="1724607"/>
            </a:xfrm>
          </p:grpSpPr>
          <p:sp>
            <p:nvSpPr>
              <p:cNvPr id="24" name="テキスト ボックス 23"/>
              <p:cNvSpPr txBox="1"/>
              <p:nvPr/>
            </p:nvSpPr>
            <p:spPr>
              <a:xfrm>
                <a:off x="2223980" y="3547616"/>
                <a:ext cx="486309" cy="661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b="1" dirty="0" smtClean="0">
                    <a:latin typeface="HGSｺﾞｼｯｸM" panose="020B0600000000000000" pitchFamily="50" charset="-128"/>
                    <a:ea typeface="HGSｺﾞｼｯｸM" panose="020B0600000000000000" pitchFamily="50" charset="-128"/>
                  </a:rPr>
                  <a:t>X</a:t>
                </a:r>
                <a:endParaRPr kumimoji="1" lang="ja-JP" altLang="en-US" b="1" dirty="0">
                  <a:latin typeface="HGSｺﾞｼｯｸM" panose="020B0600000000000000" pitchFamily="50" charset="-128"/>
                  <a:ea typeface="HGSｺﾞｼｯｸM" panose="020B0600000000000000" pitchFamily="50" charset="-128"/>
                </a:endParaRPr>
              </a:p>
            </p:txBody>
          </p:sp>
          <p:grpSp>
            <p:nvGrpSpPr>
              <p:cNvPr id="23" name="グループ化 22"/>
              <p:cNvGrpSpPr/>
              <p:nvPr/>
            </p:nvGrpSpPr>
            <p:grpSpPr>
              <a:xfrm>
                <a:off x="1154807" y="2484304"/>
                <a:ext cx="1992627" cy="1243958"/>
                <a:chOff x="1154807" y="2484304"/>
                <a:chExt cx="1992627" cy="1243958"/>
              </a:xfrm>
            </p:grpSpPr>
            <p:cxnSp>
              <p:nvCxnSpPr>
                <p:cNvPr id="10" name="直線矢印コネクタ 9"/>
                <p:cNvCxnSpPr/>
                <p:nvPr/>
              </p:nvCxnSpPr>
              <p:spPr>
                <a:xfrm flipV="1">
                  <a:off x="2195736" y="2780928"/>
                  <a:ext cx="720080" cy="360040"/>
                </a:xfrm>
                <a:prstGeom prst="straightConnector1">
                  <a:avLst/>
                </a:prstGeom>
                <a:ln w="5715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直線矢印コネクタ 11"/>
                <p:cNvCxnSpPr/>
                <p:nvPr/>
              </p:nvCxnSpPr>
              <p:spPr>
                <a:xfrm flipH="1" flipV="1">
                  <a:off x="1619672" y="2834934"/>
                  <a:ext cx="864096" cy="306034"/>
                </a:xfrm>
                <a:prstGeom prst="straightConnector1">
                  <a:avLst/>
                </a:prstGeom>
                <a:ln w="5715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線矢印コネクタ 13"/>
                <p:cNvCxnSpPr/>
                <p:nvPr/>
              </p:nvCxnSpPr>
              <p:spPr>
                <a:xfrm>
                  <a:off x="2313011" y="2884414"/>
                  <a:ext cx="0" cy="843848"/>
                </a:xfrm>
                <a:prstGeom prst="straightConnector1">
                  <a:avLst/>
                </a:prstGeom>
                <a:ln w="5715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テキスト ボックス 24"/>
                <p:cNvSpPr txBox="1"/>
                <p:nvPr/>
              </p:nvSpPr>
              <p:spPr>
                <a:xfrm>
                  <a:off x="1154807" y="2488442"/>
                  <a:ext cx="48630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2000" b="1" dirty="0" smtClean="0">
                      <a:latin typeface="HGSｺﾞｼｯｸM" panose="020B0600000000000000" pitchFamily="50" charset="-128"/>
                      <a:ea typeface="HGSｺﾞｼｯｸM" panose="020B0600000000000000" pitchFamily="50" charset="-128"/>
                    </a:rPr>
                    <a:t>Y</a:t>
                  </a:r>
                </a:p>
              </p:txBody>
            </p:sp>
            <p:sp>
              <p:nvSpPr>
                <p:cNvPr id="26" name="テキスト ボックス 25"/>
                <p:cNvSpPr txBox="1"/>
                <p:nvPr/>
              </p:nvSpPr>
              <p:spPr>
                <a:xfrm>
                  <a:off x="2661125" y="2484304"/>
                  <a:ext cx="48630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2000" b="1" dirty="0">
                      <a:latin typeface="HGSｺﾞｼｯｸM" panose="020B0600000000000000" pitchFamily="50" charset="-128"/>
                      <a:ea typeface="HGSｺﾞｼｯｸM" panose="020B0600000000000000" pitchFamily="50" charset="-128"/>
                    </a:rPr>
                    <a:t>Z</a:t>
                  </a:r>
                  <a:endParaRPr lang="en-US" altLang="ja-JP" sz="2000" b="1" dirty="0" smtClean="0">
                    <a:latin typeface="HGSｺﾞｼｯｸM" panose="020B0600000000000000" pitchFamily="50" charset="-128"/>
                    <a:ea typeface="HGSｺﾞｼｯｸM" panose="020B0600000000000000" pitchFamily="50" charset="-128"/>
                  </a:endParaRPr>
                </a:p>
              </p:txBody>
            </p:sp>
          </p:grpSp>
        </p:grpSp>
      </p:grpSp>
      <p:sp>
        <p:nvSpPr>
          <p:cNvPr id="38" name="テキスト ボックス 37"/>
          <p:cNvSpPr txBox="1"/>
          <p:nvPr/>
        </p:nvSpPr>
        <p:spPr>
          <a:xfrm>
            <a:off x="254100" y="908720"/>
            <a:ext cx="4395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電子の運動に</a:t>
            </a:r>
            <a:r>
              <a:rPr lang="ja-JP" altLang="en-US" sz="20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起因した</a:t>
            </a:r>
            <a:r>
              <a:rPr lang="en-US" altLang="ja-JP" sz="2400" b="1" dirty="0" smtClean="0">
                <a:solidFill>
                  <a:srgbClr val="FF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Hall</a:t>
            </a:r>
            <a:r>
              <a:rPr lang="ja-JP" altLang="en-US" sz="2400" b="1" dirty="0" smtClean="0">
                <a:solidFill>
                  <a:srgbClr val="FF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磁場</a:t>
            </a:r>
            <a:endParaRPr kumimoji="1" lang="ja-JP" altLang="en-US" sz="2000" b="1" dirty="0">
              <a:solidFill>
                <a:srgbClr val="FF0000"/>
              </a:solidFill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pic>
        <p:nvPicPr>
          <p:cNvPr id="2068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/>
          <a:stretch/>
        </p:blipFill>
        <p:spPr bwMode="auto">
          <a:xfrm>
            <a:off x="312718" y="1892333"/>
            <a:ext cx="4115266" cy="124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テキスト ボックス 58"/>
          <p:cNvSpPr txBox="1"/>
          <p:nvPr/>
        </p:nvSpPr>
        <p:spPr>
          <a:xfrm>
            <a:off x="2472701" y="3079993"/>
            <a:ext cx="4114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（</a:t>
            </a:r>
            <a:r>
              <a:rPr kumimoji="1" lang="en-US" altLang="ja-JP" sz="1200" dirty="0" err="1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Zenitani</a:t>
            </a:r>
            <a:r>
              <a:rPr kumimoji="1" lang="en-US" altLang="ja-JP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 et al. 2011</a:t>
            </a:r>
            <a:r>
              <a:rPr kumimoji="1"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）</a:t>
            </a:r>
            <a:endParaRPr kumimoji="1" lang="ja-JP" altLang="en-US" sz="1200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grpSp>
        <p:nvGrpSpPr>
          <p:cNvPr id="2073" name="グループ化 2072"/>
          <p:cNvGrpSpPr/>
          <p:nvPr/>
        </p:nvGrpSpPr>
        <p:grpSpPr>
          <a:xfrm>
            <a:off x="3210154" y="1383531"/>
            <a:ext cx="1224136" cy="815807"/>
            <a:chOff x="755576" y="4845441"/>
            <a:chExt cx="1224136" cy="815807"/>
          </a:xfrm>
        </p:grpSpPr>
        <p:cxnSp>
          <p:nvCxnSpPr>
            <p:cNvPr id="60" name="直線矢印コネクタ 59"/>
            <p:cNvCxnSpPr>
              <a:stCxn id="69" idx="4"/>
            </p:cNvCxnSpPr>
            <p:nvPr/>
          </p:nvCxnSpPr>
          <p:spPr>
            <a:xfrm>
              <a:off x="1889929" y="5156180"/>
              <a:ext cx="0" cy="380199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矢印コネクタ 60"/>
            <p:cNvCxnSpPr>
              <a:stCxn id="69" idx="2"/>
            </p:cNvCxnSpPr>
            <p:nvPr/>
          </p:nvCxnSpPr>
          <p:spPr>
            <a:xfrm flipH="1">
              <a:off x="1066730" y="5013176"/>
              <a:ext cx="667714" cy="0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テキスト ボックス 61"/>
            <p:cNvSpPr txBox="1"/>
            <p:nvPr/>
          </p:nvSpPr>
          <p:spPr>
            <a:xfrm>
              <a:off x="1493404" y="5291916"/>
              <a:ext cx="4863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 smtClean="0">
                  <a:latin typeface="HGSｺﾞｼｯｸM" panose="020B0600000000000000" pitchFamily="50" charset="-128"/>
                  <a:ea typeface="HGSｺﾞｼｯｸM" panose="020B0600000000000000" pitchFamily="50" charset="-128"/>
                </a:rPr>
                <a:t>Ｘ</a:t>
              </a:r>
              <a:endParaRPr kumimoji="1" lang="ja-JP" altLang="en-US" b="1" dirty="0">
                <a:latin typeface="HGSｺﾞｼｯｸM" panose="020B0600000000000000" pitchFamily="50" charset="-128"/>
                <a:ea typeface="HGSｺﾞｼｯｸM" panose="020B0600000000000000" pitchFamily="50" charset="-128"/>
              </a:endParaRPr>
            </a:p>
          </p:txBody>
        </p:sp>
        <p:sp>
          <p:nvSpPr>
            <p:cNvPr id="63" name="テキスト ボックス 62"/>
            <p:cNvSpPr txBox="1"/>
            <p:nvPr/>
          </p:nvSpPr>
          <p:spPr>
            <a:xfrm>
              <a:off x="755576" y="4845441"/>
              <a:ext cx="4863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 smtClean="0">
                  <a:latin typeface="HGSｺﾞｼｯｸM" panose="020B0600000000000000" pitchFamily="50" charset="-128"/>
                  <a:ea typeface="HGSｺﾞｼｯｸM" panose="020B0600000000000000" pitchFamily="50" charset="-128"/>
                </a:rPr>
                <a:t>Ｙ</a:t>
              </a:r>
              <a:endParaRPr kumimoji="1" lang="ja-JP" altLang="en-US" b="1" dirty="0">
                <a:latin typeface="HGSｺﾞｼｯｸM" panose="020B0600000000000000" pitchFamily="50" charset="-128"/>
                <a:ea typeface="HGSｺﾞｼｯｸM" panose="020B0600000000000000" pitchFamily="50" charset="-128"/>
              </a:endParaRPr>
            </a:p>
          </p:txBody>
        </p:sp>
      </p:grpSp>
      <p:sp>
        <p:nvSpPr>
          <p:cNvPr id="69" name="円/楕円 68"/>
          <p:cNvSpPr/>
          <p:nvPr/>
        </p:nvSpPr>
        <p:spPr>
          <a:xfrm>
            <a:off x="4189022" y="1408262"/>
            <a:ext cx="310970" cy="2860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5" name="直線コネクタ 34"/>
          <p:cNvCxnSpPr>
            <a:stCxn id="69" idx="1"/>
            <a:endCxn id="69" idx="5"/>
          </p:cNvCxnSpPr>
          <p:nvPr/>
        </p:nvCxnSpPr>
        <p:spPr>
          <a:xfrm>
            <a:off x="4234563" y="1450147"/>
            <a:ext cx="219888" cy="2022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>
            <a:stCxn id="69" idx="7"/>
            <a:endCxn id="69" idx="3"/>
          </p:cNvCxnSpPr>
          <p:nvPr/>
        </p:nvCxnSpPr>
        <p:spPr>
          <a:xfrm flipH="1">
            <a:off x="4234563" y="1450147"/>
            <a:ext cx="219888" cy="2022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テキスト ボックス 80"/>
          <p:cNvSpPr txBox="1"/>
          <p:nvPr/>
        </p:nvSpPr>
        <p:spPr>
          <a:xfrm>
            <a:off x="4406920" y="1366600"/>
            <a:ext cx="486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Ｚ</a:t>
            </a:r>
            <a:endParaRPr kumimoji="1" lang="ja-JP" altLang="en-US" b="1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1755054" y="6525344"/>
            <a:ext cx="439597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　　　　　</a:t>
            </a:r>
            <a:endParaRPr kumimoji="1" lang="ja-JP" altLang="en-US" sz="2000" b="1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212741" y="4973106"/>
            <a:ext cx="59952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　　　　　</a:t>
            </a:r>
            <a:endParaRPr kumimoji="1" lang="ja-JP" altLang="en-US" sz="2000" b="1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grpSp>
        <p:nvGrpSpPr>
          <p:cNvPr id="54" name="グループ化 53"/>
          <p:cNvGrpSpPr/>
          <p:nvPr/>
        </p:nvGrpSpPr>
        <p:grpSpPr>
          <a:xfrm>
            <a:off x="229249" y="3460938"/>
            <a:ext cx="8786327" cy="3496818"/>
            <a:chOff x="229249" y="3460938"/>
            <a:chExt cx="8786327" cy="3496818"/>
          </a:xfrm>
        </p:grpSpPr>
        <p:grpSp>
          <p:nvGrpSpPr>
            <p:cNvPr id="52" name="グループ化 51"/>
            <p:cNvGrpSpPr/>
            <p:nvPr/>
          </p:nvGrpSpPr>
          <p:grpSpPr>
            <a:xfrm>
              <a:off x="229249" y="3460938"/>
              <a:ext cx="8786327" cy="3496818"/>
              <a:chOff x="229249" y="3460938"/>
              <a:chExt cx="8786327" cy="3496818"/>
            </a:xfrm>
          </p:grpSpPr>
          <p:grpSp>
            <p:nvGrpSpPr>
              <p:cNvPr id="49" name="グループ化 48"/>
              <p:cNvGrpSpPr/>
              <p:nvPr/>
            </p:nvGrpSpPr>
            <p:grpSpPr>
              <a:xfrm>
                <a:off x="229249" y="3460938"/>
                <a:ext cx="8786327" cy="3496818"/>
                <a:chOff x="229249" y="3460938"/>
                <a:chExt cx="8786327" cy="3496818"/>
              </a:xfrm>
            </p:grpSpPr>
            <p:grpSp>
              <p:nvGrpSpPr>
                <p:cNvPr id="48" name="グループ化 47"/>
                <p:cNvGrpSpPr/>
                <p:nvPr/>
              </p:nvGrpSpPr>
              <p:grpSpPr>
                <a:xfrm>
                  <a:off x="229249" y="3460938"/>
                  <a:ext cx="8786327" cy="3417857"/>
                  <a:chOff x="229249" y="3460938"/>
                  <a:chExt cx="8786327" cy="3417857"/>
                </a:xfrm>
              </p:grpSpPr>
              <p:pic>
                <p:nvPicPr>
                  <p:cNvPr id="39" name="Picture 7" descr="\\cunas1\home2\agmx0067\win_home\Desktop\tominaga\for-presentation\b_field_energy_evolv.png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2505" y="3793171"/>
                    <a:ext cx="3656180" cy="292494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83" name="テキスト ボックス 82"/>
                  <p:cNvSpPr txBox="1"/>
                  <p:nvPr/>
                </p:nvSpPr>
                <p:spPr>
                  <a:xfrm>
                    <a:off x="899592" y="3941428"/>
                    <a:ext cx="2531844" cy="95410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ja-JP" altLang="en-US" sz="1400" b="1" dirty="0" smtClean="0">
                        <a:latin typeface="HGSｺﾞｼｯｸM" panose="020B0600000000000000" pitchFamily="50" charset="-128"/>
                        <a:ea typeface="HGSｺﾞｼｯｸM" panose="020B0600000000000000" pitchFamily="50" charset="-128"/>
                      </a:rPr>
                      <a:t>実線：</a:t>
                    </a:r>
                    <a:r>
                      <a:rPr lang="ja-JP" altLang="en-US" sz="1400" b="1" dirty="0">
                        <a:latin typeface="HGSｺﾞｼｯｸM" panose="020B0600000000000000" pitchFamily="50" charset="-128"/>
                        <a:ea typeface="HGSｺﾞｼｯｸM" panose="020B0600000000000000" pitchFamily="50" charset="-128"/>
                      </a:rPr>
                      <a:t> </a:t>
                    </a:r>
                    <a:r>
                      <a:rPr lang="ja-JP" altLang="en-US" sz="1400" b="1" dirty="0" smtClean="0">
                        <a:latin typeface="HGSｺﾞｼｯｸM" panose="020B0600000000000000" pitchFamily="50" charset="-128"/>
                        <a:ea typeface="HGSｺﾞｼｯｸM" panose="020B0600000000000000" pitchFamily="50" charset="-128"/>
                      </a:rPr>
                      <a:t>              </a:t>
                    </a:r>
                    <a:r>
                      <a:rPr lang="en-US" altLang="ja-JP" sz="1400" b="1" dirty="0" smtClean="0">
                        <a:latin typeface="HGSｺﾞｼｯｸM" panose="020B0600000000000000" pitchFamily="50" charset="-128"/>
                        <a:ea typeface="HGSｺﾞｼｯｸM" panose="020B0600000000000000" pitchFamily="50" charset="-128"/>
                      </a:rPr>
                      <a:t>, </a:t>
                    </a:r>
                  </a:p>
                  <a:p>
                    <a:r>
                      <a:rPr lang="ja-JP" altLang="en-US" sz="1400" b="1" dirty="0" smtClean="0">
                        <a:latin typeface="HGSｺﾞｼｯｸM" panose="020B0600000000000000" pitchFamily="50" charset="-128"/>
                        <a:ea typeface="HGSｺﾞｼｯｸM" panose="020B0600000000000000" pitchFamily="50" charset="-128"/>
                      </a:rPr>
                      <a:t>破線：               </a:t>
                    </a:r>
                    <a:r>
                      <a:rPr lang="en-US" altLang="ja-JP" sz="1400" b="1" dirty="0" smtClean="0">
                        <a:latin typeface="HGSｺﾞｼｯｸM" panose="020B0600000000000000" pitchFamily="50" charset="-128"/>
                        <a:ea typeface="HGSｺﾞｼｯｸM" panose="020B0600000000000000" pitchFamily="50" charset="-128"/>
                      </a:rPr>
                      <a:t>,</a:t>
                    </a:r>
                  </a:p>
                  <a:p>
                    <a:r>
                      <a:rPr lang="ja-JP" altLang="en-US" sz="1400" b="1" dirty="0" smtClean="0">
                        <a:solidFill>
                          <a:srgbClr val="00B050"/>
                        </a:solidFill>
                        <a:latin typeface="HGSｺﾞｼｯｸM" panose="020B0600000000000000" pitchFamily="50" charset="-128"/>
                        <a:ea typeface="HGSｺﾞｼｯｸM" panose="020B0600000000000000" pitchFamily="50" charset="-128"/>
                      </a:rPr>
                      <a:t>実線</a:t>
                    </a:r>
                    <a:r>
                      <a:rPr lang="ja-JP" altLang="en-US" sz="1400" b="1" dirty="0" smtClean="0">
                        <a:latin typeface="HGSｺﾞｼｯｸM" panose="020B0600000000000000" pitchFamily="50" charset="-128"/>
                        <a:ea typeface="HGSｺﾞｼｯｸM" panose="020B0600000000000000" pitchFamily="50" charset="-128"/>
                      </a:rPr>
                      <a:t>：               </a:t>
                    </a:r>
                    <a:r>
                      <a:rPr lang="en-US" altLang="ja-JP" sz="1400" b="1" dirty="0" smtClean="0">
                        <a:latin typeface="HGSｺﾞｼｯｸM" panose="020B0600000000000000" pitchFamily="50" charset="-128"/>
                        <a:ea typeface="HGSｺﾞｼｯｸM" panose="020B0600000000000000" pitchFamily="50" charset="-128"/>
                      </a:rPr>
                      <a:t>,</a:t>
                    </a:r>
                  </a:p>
                  <a:p>
                    <a:r>
                      <a:rPr lang="ja-JP" altLang="en-US" sz="1400" b="1" dirty="0" smtClean="0">
                        <a:solidFill>
                          <a:srgbClr val="00B050"/>
                        </a:solidFill>
                        <a:latin typeface="HGSｺﾞｼｯｸM" panose="020B0600000000000000" pitchFamily="50" charset="-128"/>
                        <a:ea typeface="HGSｺﾞｼｯｸM" panose="020B0600000000000000" pitchFamily="50" charset="-128"/>
                      </a:rPr>
                      <a:t>破線</a:t>
                    </a:r>
                    <a:r>
                      <a:rPr lang="ja-JP" altLang="en-US" sz="1400" b="1" dirty="0" smtClean="0">
                        <a:latin typeface="HGSｺﾞｼｯｸM" panose="020B0600000000000000" pitchFamily="50" charset="-128"/>
                        <a:ea typeface="HGSｺﾞｼｯｸM" panose="020B0600000000000000" pitchFamily="50" charset="-128"/>
                      </a:rPr>
                      <a:t>：               </a:t>
                    </a:r>
                    <a:r>
                      <a:rPr lang="en-US" altLang="ja-JP" sz="1400" b="1" dirty="0" smtClean="0">
                        <a:latin typeface="HGSｺﾞｼｯｸM" panose="020B0600000000000000" pitchFamily="50" charset="-128"/>
                        <a:ea typeface="HGSｺﾞｼｯｸM" panose="020B0600000000000000" pitchFamily="50" charset="-128"/>
                      </a:rPr>
                      <a:t>,</a:t>
                    </a:r>
                  </a:p>
                </p:txBody>
              </p:sp>
              <p:sp>
                <p:nvSpPr>
                  <p:cNvPr id="84" name="テキスト ボックス 83"/>
                  <p:cNvSpPr txBox="1"/>
                  <p:nvPr/>
                </p:nvSpPr>
                <p:spPr>
                  <a:xfrm>
                    <a:off x="752091" y="3460938"/>
                    <a:ext cx="4395973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ja-JP" altLang="en-US" sz="2000" b="1" dirty="0">
                        <a:latin typeface="HGSｺﾞｼｯｸM" panose="020B0600000000000000" pitchFamily="50" charset="-128"/>
                        <a:ea typeface="HGSｺﾞｼｯｸM" panose="020B0600000000000000" pitchFamily="50" charset="-128"/>
                      </a:rPr>
                      <a:t>磁場</a:t>
                    </a:r>
                    <a:r>
                      <a:rPr lang="ja-JP" altLang="en-US" sz="2000" b="1" dirty="0" smtClean="0">
                        <a:latin typeface="HGSｺﾞｼｯｸM" panose="020B0600000000000000" pitchFamily="50" charset="-128"/>
                        <a:ea typeface="HGSｺﾞｼｯｸM" panose="020B0600000000000000" pitchFamily="50" charset="-128"/>
                      </a:rPr>
                      <a:t>のエネルギーの時間変化</a:t>
                    </a:r>
                    <a:endParaRPr kumimoji="1" lang="ja-JP" altLang="en-US" sz="2000" b="1" dirty="0">
                      <a:latin typeface="HGSｺﾞｼｯｸM" panose="020B0600000000000000" pitchFamily="50" charset="-128"/>
                      <a:ea typeface="HGSｺﾞｼｯｸM" panose="020B0600000000000000" pitchFamily="50" charset="-128"/>
                    </a:endParaRPr>
                  </a:p>
                </p:txBody>
              </p:sp>
              <p:sp>
                <p:nvSpPr>
                  <p:cNvPr id="90" name="テキスト ボックス 89"/>
                  <p:cNvSpPr txBox="1"/>
                  <p:nvPr/>
                </p:nvSpPr>
                <p:spPr>
                  <a:xfrm>
                    <a:off x="700076" y="6509463"/>
                    <a:ext cx="415540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US" altLang="ja-JP" b="1" dirty="0" smtClean="0">
                        <a:latin typeface="HGSｺﾞｼｯｸM" panose="020B0600000000000000" pitchFamily="50" charset="-128"/>
                        <a:ea typeface="HGSｺﾞｼｯｸM" panose="020B0600000000000000" pitchFamily="50" charset="-128"/>
                      </a:rPr>
                      <a:t>0</a:t>
                    </a:r>
                    <a:endParaRPr kumimoji="1" lang="ja-JP" altLang="en-US" b="1" dirty="0">
                      <a:latin typeface="HGSｺﾞｼｯｸM" panose="020B0600000000000000" pitchFamily="50" charset="-128"/>
                      <a:ea typeface="HGSｺﾞｼｯｸM" panose="020B0600000000000000" pitchFamily="50" charset="-128"/>
                    </a:endParaRPr>
                  </a:p>
                </p:txBody>
              </p:sp>
              <p:sp>
                <p:nvSpPr>
                  <p:cNvPr id="91" name="テキスト ボックス 90"/>
                  <p:cNvSpPr txBox="1"/>
                  <p:nvPr/>
                </p:nvSpPr>
                <p:spPr>
                  <a:xfrm>
                    <a:off x="1327889" y="6509463"/>
                    <a:ext cx="415540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ja-JP" b="1" dirty="0">
                        <a:latin typeface="HGSｺﾞｼｯｸM" panose="020B0600000000000000" pitchFamily="50" charset="-128"/>
                        <a:ea typeface="HGSｺﾞｼｯｸM" panose="020B0600000000000000" pitchFamily="50" charset="-128"/>
                      </a:rPr>
                      <a:t>2</a:t>
                    </a:r>
                    <a:endParaRPr kumimoji="1" lang="ja-JP" altLang="en-US" b="1" dirty="0">
                      <a:latin typeface="HGSｺﾞｼｯｸM" panose="020B0600000000000000" pitchFamily="50" charset="-128"/>
                      <a:ea typeface="HGSｺﾞｼｯｸM" panose="020B0600000000000000" pitchFamily="50" charset="-128"/>
                    </a:endParaRPr>
                  </a:p>
                </p:txBody>
              </p:sp>
              <p:sp>
                <p:nvSpPr>
                  <p:cNvPr id="92" name="テキスト ボックス 91"/>
                  <p:cNvSpPr txBox="1"/>
                  <p:nvPr/>
                </p:nvSpPr>
                <p:spPr>
                  <a:xfrm>
                    <a:off x="3280922" y="6509463"/>
                    <a:ext cx="415540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ja-JP" b="1" dirty="0" smtClean="0">
                        <a:latin typeface="HGSｺﾞｼｯｸM" panose="020B0600000000000000" pitchFamily="50" charset="-128"/>
                        <a:ea typeface="HGSｺﾞｼｯｸM" panose="020B0600000000000000" pitchFamily="50" charset="-128"/>
                      </a:rPr>
                      <a:t>8</a:t>
                    </a:r>
                    <a:endParaRPr kumimoji="1" lang="ja-JP" altLang="en-US" b="1" dirty="0">
                      <a:latin typeface="HGSｺﾞｼｯｸM" panose="020B0600000000000000" pitchFamily="50" charset="-128"/>
                      <a:ea typeface="HGSｺﾞｼｯｸM" panose="020B0600000000000000" pitchFamily="50" charset="-128"/>
                    </a:endParaRPr>
                  </a:p>
                </p:txBody>
              </p:sp>
              <p:sp>
                <p:nvSpPr>
                  <p:cNvPr id="93" name="テキスト ボックス 92"/>
                  <p:cNvSpPr txBox="1"/>
                  <p:nvPr/>
                </p:nvSpPr>
                <p:spPr>
                  <a:xfrm>
                    <a:off x="3851920" y="6509463"/>
                    <a:ext cx="599286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ja-JP" b="1" dirty="0" smtClean="0">
                        <a:latin typeface="HGSｺﾞｼｯｸM" panose="020B0600000000000000" pitchFamily="50" charset="-128"/>
                        <a:ea typeface="HGSｺﾞｼｯｸM" panose="020B0600000000000000" pitchFamily="50" charset="-128"/>
                      </a:rPr>
                      <a:t>10</a:t>
                    </a:r>
                    <a:endParaRPr kumimoji="1" lang="ja-JP" altLang="en-US" b="1" dirty="0">
                      <a:latin typeface="HGSｺﾞｼｯｸM" panose="020B0600000000000000" pitchFamily="50" charset="-128"/>
                      <a:ea typeface="HGSｺﾞｼｯｸM" panose="020B0600000000000000" pitchFamily="50" charset="-128"/>
                    </a:endParaRPr>
                  </a:p>
                </p:txBody>
              </p:sp>
              <p:sp>
                <p:nvSpPr>
                  <p:cNvPr id="94" name="テキスト ボックス 93"/>
                  <p:cNvSpPr txBox="1"/>
                  <p:nvPr/>
                </p:nvSpPr>
                <p:spPr>
                  <a:xfrm>
                    <a:off x="1996220" y="6509463"/>
                    <a:ext cx="415540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ja-JP" b="1" dirty="0" smtClean="0">
                        <a:latin typeface="HGSｺﾞｼｯｸM" panose="020B0600000000000000" pitchFamily="50" charset="-128"/>
                        <a:ea typeface="HGSｺﾞｼｯｸM" panose="020B0600000000000000" pitchFamily="50" charset="-128"/>
                      </a:rPr>
                      <a:t>4</a:t>
                    </a:r>
                    <a:endParaRPr kumimoji="1" lang="ja-JP" altLang="en-US" b="1" dirty="0">
                      <a:latin typeface="HGSｺﾞｼｯｸM" panose="020B0600000000000000" pitchFamily="50" charset="-128"/>
                      <a:ea typeface="HGSｺﾞｼｯｸM" panose="020B0600000000000000" pitchFamily="50" charset="-128"/>
                    </a:endParaRPr>
                  </a:p>
                </p:txBody>
              </p:sp>
              <p:sp>
                <p:nvSpPr>
                  <p:cNvPr id="95" name="テキスト ボックス 94"/>
                  <p:cNvSpPr txBox="1"/>
                  <p:nvPr/>
                </p:nvSpPr>
                <p:spPr>
                  <a:xfrm>
                    <a:off x="2644292" y="6509463"/>
                    <a:ext cx="415540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ja-JP" b="1" dirty="0">
                        <a:latin typeface="HGSｺﾞｼｯｸM" panose="020B0600000000000000" pitchFamily="50" charset="-128"/>
                        <a:ea typeface="HGSｺﾞｼｯｸM" panose="020B0600000000000000" pitchFamily="50" charset="-128"/>
                      </a:rPr>
                      <a:t>6</a:t>
                    </a:r>
                    <a:endParaRPr kumimoji="1" lang="ja-JP" altLang="en-US" b="1" dirty="0">
                      <a:latin typeface="HGSｺﾞｼｯｸM" panose="020B0600000000000000" pitchFamily="50" charset="-128"/>
                      <a:ea typeface="HGSｺﾞｼｯｸM" panose="020B0600000000000000" pitchFamily="50" charset="-128"/>
                    </a:endParaRPr>
                  </a:p>
                </p:txBody>
              </p:sp>
              <p:sp>
                <p:nvSpPr>
                  <p:cNvPr id="96" name="テキスト ボックス 95"/>
                  <p:cNvSpPr txBox="1"/>
                  <p:nvPr/>
                </p:nvSpPr>
                <p:spPr>
                  <a:xfrm>
                    <a:off x="229249" y="5013176"/>
                    <a:ext cx="598335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ja-JP" b="1" dirty="0" smtClean="0">
                        <a:latin typeface="HGSｺﾞｼｯｸM" panose="020B0600000000000000" pitchFamily="50" charset="-128"/>
                        <a:ea typeface="HGSｺﾞｼｯｸM" panose="020B0600000000000000" pitchFamily="50" charset="-128"/>
                      </a:rPr>
                      <a:t>1.0</a:t>
                    </a:r>
                    <a:endParaRPr kumimoji="1" lang="ja-JP" altLang="en-US" b="1" dirty="0">
                      <a:latin typeface="HGSｺﾞｼｯｸM" panose="020B0600000000000000" pitchFamily="50" charset="-128"/>
                      <a:ea typeface="HGSｺﾞｼｯｸM" panose="020B0600000000000000" pitchFamily="50" charset="-128"/>
                    </a:endParaRPr>
                  </a:p>
                </p:txBody>
              </p:sp>
              <p:sp>
                <p:nvSpPr>
                  <p:cNvPr id="97" name="テキスト ボックス 96"/>
                  <p:cNvSpPr txBox="1"/>
                  <p:nvPr/>
                </p:nvSpPr>
                <p:spPr>
                  <a:xfrm>
                    <a:off x="230634" y="4451340"/>
                    <a:ext cx="598335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ja-JP" b="1" dirty="0" smtClean="0">
                        <a:latin typeface="HGSｺﾞｼｯｸM" panose="020B0600000000000000" pitchFamily="50" charset="-128"/>
                        <a:ea typeface="HGSｺﾞｼｯｸM" panose="020B0600000000000000" pitchFamily="50" charset="-128"/>
                      </a:rPr>
                      <a:t>1.1</a:t>
                    </a:r>
                    <a:endParaRPr kumimoji="1" lang="ja-JP" altLang="en-US" b="1" dirty="0">
                      <a:latin typeface="HGSｺﾞｼｯｸM" panose="020B0600000000000000" pitchFamily="50" charset="-128"/>
                      <a:ea typeface="HGSｺﾞｼｯｸM" panose="020B0600000000000000" pitchFamily="50" charset="-128"/>
                    </a:endParaRPr>
                  </a:p>
                </p:txBody>
              </p:sp>
              <p:sp>
                <p:nvSpPr>
                  <p:cNvPr id="98" name="テキスト ボックス 97"/>
                  <p:cNvSpPr txBox="1"/>
                  <p:nvPr/>
                </p:nvSpPr>
                <p:spPr>
                  <a:xfrm>
                    <a:off x="230634" y="3808777"/>
                    <a:ext cx="598335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ja-JP" b="1" dirty="0" smtClean="0">
                        <a:latin typeface="HGSｺﾞｼｯｸM" panose="020B0600000000000000" pitchFamily="50" charset="-128"/>
                        <a:ea typeface="HGSｺﾞｼｯｸM" panose="020B0600000000000000" pitchFamily="50" charset="-128"/>
                      </a:rPr>
                      <a:t>1.2</a:t>
                    </a:r>
                    <a:endParaRPr kumimoji="1" lang="ja-JP" altLang="en-US" b="1" dirty="0">
                      <a:latin typeface="HGSｺﾞｼｯｸM" panose="020B0600000000000000" pitchFamily="50" charset="-128"/>
                      <a:ea typeface="HGSｺﾞｼｯｸM" panose="020B0600000000000000" pitchFamily="50" charset="-128"/>
                    </a:endParaRPr>
                  </a:p>
                </p:txBody>
              </p:sp>
              <p:sp>
                <p:nvSpPr>
                  <p:cNvPr id="99" name="テキスト ボックス 98"/>
                  <p:cNvSpPr txBox="1"/>
                  <p:nvPr/>
                </p:nvSpPr>
                <p:spPr>
                  <a:xfrm>
                    <a:off x="230634" y="5651956"/>
                    <a:ext cx="598335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ja-JP" b="1" dirty="0" smtClean="0">
                        <a:latin typeface="HGSｺﾞｼｯｸM" panose="020B0600000000000000" pitchFamily="50" charset="-128"/>
                        <a:ea typeface="HGSｺﾞｼｯｸM" panose="020B0600000000000000" pitchFamily="50" charset="-128"/>
                      </a:rPr>
                      <a:t>0.9</a:t>
                    </a:r>
                    <a:endParaRPr kumimoji="1" lang="ja-JP" altLang="en-US" b="1" dirty="0">
                      <a:latin typeface="HGSｺﾞｼｯｸM" panose="020B0600000000000000" pitchFamily="50" charset="-128"/>
                      <a:ea typeface="HGSｺﾞｼｯｸM" panose="020B0600000000000000" pitchFamily="50" charset="-128"/>
                    </a:endParaRPr>
                  </a:p>
                </p:txBody>
              </p:sp>
              <p:sp>
                <p:nvSpPr>
                  <p:cNvPr id="100" name="テキスト ボックス 99"/>
                  <p:cNvSpPr txBox="1"/>
                  <p:nvPr/>
                </p:nvSpPr>
                <p:spPr>
                  <a:xfrm>
                    <a:off x="229249" y="6219286"/>
                    <a:ext cx="598335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ja-JP" b="1" dirty="0" smtClean="0">
                        <a:latin typeface="HGSｺﾞｼｯｸM" panose="020B0600000000000000" pitchFamily="50" charset="-128"/>
                        <a:ea typeface="HGSｺﾞｼｯｸM" panose="020B0600000000000000" pitchFamily="50" charset="-128"/>
                      </a:rPr>
                      <a:t>0.8</a:t>
                    </a:r>
                    <a:endParaRPr kumimoji="1" lang="ja-JP" altLang="en-US" b="1" dirty="0">
                      <a:latin typeface="HGSｺﾞｼｯｸM" panose="020B0600000000000000" pitchFamily="50" charset="-128"/>
                      <a:ea typeface="HGSｺﾞｼｯｸM" panose="020B0600000000000000" pitchFamily="50" charset="-128"/>
                    </a:endParaRPr>
                  </a:p>
                </p:txBody>
              </p:sp>
              <p:pic>
                <p:nvPicPr>
                  <p:cNvPr id="46" name="Picture 10" descr="\\cunas1\home2\agmx0067\win_home\Desktop\texclip20160826125134[1].png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44709" y="4427218"/>
                    <a:ext cx="943983" cy="18705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7" name="Picture 11" descr="\\cunas1\home2\agmx0067\win_home\Desktop\texclip20160826125121[1].png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32286" y="4631599"/>
                    <a:ext cx="959594" cy="18927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03" name="Picture 11" descr="\\cunas1\home2\agmx0067\win_home\Desktop\texclip20160826125121[1].png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32286" y="4221088"/>
                    <a:ext cx="959594" cy="18927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04" name="Picture 10" descr="\\cunas1\home2\agmx0067\win_home\Desktop\texclip20160826125134[1].png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68674" y="4005064"/>
                    <a:ext cx="923206" cy="18293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05" name="テキスト ボックス 104"/>
                  <p:cNvSpPr txBox="1"/>
                  <p:nvPr/>
                </p:nvSpPr>
                <p:spPr>
                  <a:xfrm>
                    <a:off x="4344507" y="4437112"/>
                    <a:ext cx="4608656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ja-JP" altLang="en-US" sz="2000" dirty="0" smtClean="0">
                        <a:latin typeface="HGSｺﾞｼｯｸM" panose="020B0600000000000000" pitchFamily="50" charset="-128"/>
                        <a:ea typeface="HGSｺﾞｼｯｸM" panose="020B0600000000000000" pitchFamily="50" charset="-128"/>
                      </a:rPr>
                      <a:t>磁場のエネルギー変化</a:t>
                    </a:r>
                    <a:endParaRPr kumimoji="1" lang="en-US" altLang="ja-JP" sz="2000" dirty="0" smtClean="0">
                      <a:latin typeface="HGSｺﾞｼｯｸM" panose="020B0600000000000000" pitchFamily="50" charset="-128"/>
                      <a:ea typeface="HGSｺﾞｼｯｸM" panose="020B0600000000000000" pitchFamily="50" charset="-128"/>
                    </a:endParaRPr>
                  </a:p>
                  <a:p>
                    <a:r>
                      <a:rPr kumimoji="1" lang="en-US" altLang="ja-JP" sz="2000" dirty="0" smtClean="0">
                        <a:latin typeface="HGSｺﾞｼｯｸM" panose="020B0600000000000000" pitchFamily="50" charset="-128"/>
                        <a:ea typeface="HGSｺﾞｼｯｸM" panose="020B0600000000000000" pitchFamily="50" charset="-128"/>
                        <a:sym typeface="Wingdings" panose="05000000000000000000" pitchFamily="2" charset="2"/>
                      </a:rPr>
                      <a:t>       </a:t>
                    </a:r>
                    <a:r>
                      <a:rPr kumimoji="1" lang="ja-JP" altLang="en-US" sz="2000" dirty="0" smtClean="0">
                        <a:latin typeface="HGSｺﾞｼｯｸM" panose="020B0600000000000000" pitchFamily="50" charset="-128"/>
                        <a:ea typeface="HGSｺﾞｼｯｸM" panose="020B0600000000000000" pitchFamily="50" charset="-128"/>
                        <a:sym typeface="Wingdings" panose="05000000000000000000" pitchFamily="2" charset="2"/>
                      </a:rPr>
                      <a:t>リコネクションの進行度合い</a:t>
                    </a:r>
                    <a:endParaRPr kumimoji="1" lang="ja-JP" altLang="en-US" sz="2000" dirty="0">
                      <a:latin typeface="HGSｺﾞｼｯｸM" panose="020B0600000000000000" pitchFamily="50" charset="-128"/>
                      <a:ea typeface="HGSｺﾞｼｯｸM" panose="020B0600000000000000" pitchFamily="50" charset="-128"/>
                    </a:endParaRPr>
                  </a:p>
                </p:txBody>
              </p:sp>
              <p:sp>
                <p:nvSpPr>
                  <p:cNvPr id="106" name="テキスト ボックス 105"/>
                  <p:cNvSpPr txBox="1"/>
                  <p:nvPr/>
                </p:nvSpPr>
                <p:spPr>
                  <a:xfrm>
                    <a:off x="4406920" y="5237795"/>
                    <a:ext cx="4608656" cy="10156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ja-JP" altLang="en-US" sz="2000" dirty="0">
                        <a:latin typeface="HGSｺﾞｼｯｸM" panose="020B0600000000000000" pitchFamily="50" charset="-128"/>
                        <a:ea typeface="HGSｺﾞｼｯｸM" panose="020B0600000000000000" pitchFamily="50" charset="-128"/>
                      </a:rPr>
                      <a:t>イオン</a:t>
                    </a:r>
                    <a:r>
                      <a:rPr lang="ja-JP" altLang="en-US" sz="2000" dirty="0" smtClean="0">
                        <a:latin typeface="HGSｺﾞｼｯｸM" panose="020B0600000000000000" pitchFamily="50" charset="-128"/>
                        <a:ea typeface="HGSｺﾞｼｯｸM" panose="020B0600000000000000" pitchFamily="50" charset="-128"/>
                      </a:rPr>
                      <a:t>の時間スケールで差が出る</a:t>
                    </a:r>
                    <a:endParaRPr lang="en-US" altLang="ja-JP" sz="2000" dirty="0" smtClean="0">
                      <a:latin typeface="HGSｺﾞｼｯｸM" panose="020B0600000000000000" pitchFamily="50" charset="-128"/>
                      <a:ea typeface="HGSｺﾞｼｯｸM" panose="020B0600000000000000" pitchFamily="50" charset="-128"/>
                    </a:endParaRPr>
                  </a:p>
                  <a:p>
                    <a:r>
                      <a:rPr kumimoji="1" lang="ja-JP" altLang="en-US" sz="2000" dirty="0">
                        <a:latin typeface="HGSｺﾞｼｯｸM" panose="020B0600000000000000" pitchFamily="50" charset="-128"/>
                        <a:ea typeface="HGSｺﾞｼｯｸM" panose="020B0600000000000000" pitchFamily="50" charset="-128"/>
                      </a:rPr>
                      <a:t>　</a:t>
                    </a:r>
                    <a:r>
                      <a:rPr kumimoji="1" lang="en-US" altLang="ja-JP" sz="2000" dirty="0" smtClean="0">
                        <a:latin typeface="HGSｺﾞｼｯｸM" panose="020B0600000000000000" pitchFamily="50" charset="-128"/>
                        <a:ea typeface="HGSｺﾞｼｯｸM" panose="020B0600000000000000" pitchFamily="50" charset="-128"/>
                        <a:sym typeface="Wingdings" panose="05000000000000000000" pitchFamily="2" charset="2"/>
                      </a:rPr>
                      <a:t> </a:t>
                    </a:r>
                    <a:r>
                      <a:rPr lang="ja-JP" altLang="en-US" sz="2000" b="1" dirty="0" smtClean="0">
                        <a:solidFill>
                          <a:srgbClr val="FF0000"/>
                        </a:solidFill>
                        <a:latin typeface="HGSｺﾞｼｯｸM" panose="020B0600000000000000" pitchFamily="50" charset="-128"/>
                        <a:ea typeface="HGSｺﾞｼｯｸM" panose="020B0600000000000000" pitchFamily="50" charset="-128"/>
                        <a:sym typeface="Wingdings" panose="05000000000000000000" pitchFamily="2" charset="2"/>
                      </a:rPr>
                      <a:t>リコネクションは電子の運動</a:t>
                    </a:r>
                    <a:r>
                      <a:rPr kumimoji="1" lang="ja-JP" altLang="en-US" sz="2000" b="1" dirty="0" smtClean="0">
                        <a:solidFill>
                          <a:srgbClr val="FF0000"/>
                        </a:solidFill>
                        <a:latin typeface="HGSｺﾞｼｯｸM" panose="020B0600000000000000" pitchFamily="50" charset="-128"/>
                        <a:ea typeface="HGSｺﾞｼｯｸM" panose="020B0600000000000000" pitchFamily="50" charset="-128"/>
                        <a:sym typeface="Wingdings" panose="05000000000000000000" pitchFamily="2" charset="2"/>
                      </a:rPr>
                      <a:t>が</a:t>
                    </a:r>
                    <a:endParaRPr kumimoji="1" lang="en-US" altLang="ja-JP" sz="2000" b="1" dirty="0" smtClean="0">
                      <a:solidFill>
                        <a:srgbClr val="FF0000"/>
                      </a:solidFill>
                      <a:latin typeface="HGSｺﾞｼｯｸM" panose="020B0600000000000000" pitchFamily="50" charset="-128"/>
                      <a:ea typeface="HGSｺﾞｼｯｸM" panose="020B0600000000000000" pitchFamily="50" charset="-128"/>
                      <a:sym typeface="Wingdings" panose="05000000000000000000" pitchFamily="2" charset="2"/>
                    </a:endParaRPr>
                  </a:p>
                  <a:p>
                    <a:r>
                      <a:rPr lang="ja-JP" altLang="en-US" sz="2000" b="1" dirty="0">
                        <a:solidFill>
                          <a:srgbClr val="FF0000"/>
                        </a:solidFill>
                        <a:latin typeface="HGSｺﾞｼｯｸM" panose="020B0600000000000000" pitchFamily="50" charset="-128"/>
                        <a:ea typeface="HGSｺﾞｼｯｸM" panose="020B0600000000000000" pitchFamily="50" charset="-128"/>
                        <a:sym typeface="Wingdings" panose="05000000000000000000" pitchFamily="2" charset="2"/>
                      </a:rPr>
                      <a:t>　</a:t>
                    </a:r>
                    <a:r>
                      <a:rPr lang="ja-JP" altLang="en-US" sz="2000" b="1" dirty="0" smtClean="0">
                        <a:solidFill>
                          <a:srgbClr val="FF0000"/>
                        </a:solidFill>
                        <a:latin typeface="HGSｺﾞｼｯｸM" panose="020B0600000000000000" pitchFamily="50" charset="-128"/>
                        <a:ea typeface="HGSｺﾞｼｯｸM" panose="020B0600000000000000" pitchFamily="50" charset="-128"/>
                        <a:sym typeface="Wingdings" panose="05000000000000000000" pitchFamily="2" charset="2"/>
                      </a:rPr>
                      <a:t>　　 に起因して起こる！</a:t>
                    </a:r>
                    <a:endParaRPr kumimoji="1" lang="ja-JP" altLang="en-US" sz="2000" b="1" dirty="0">
                      <a:solidFill>
                        <a:srgbClr val="FF0000"/>
                      </a:solidFill>
                      <a:latin typeface="HGSｺﾞｼｯｸM" panose="020B0600000000000000" pitchFamily="50" charset="-128"/>
                      <a:ea typeface="HGSｺﾞｼｯｸM" panose="020B0600000000000000" pitchFamily="50" charset="-128"/>
                    </a:endParaRPr>
                  </a:p>
                </p:txBody>
              </p:sp>
            </p:grpSp>
            <p:sp>
              <p:nvSpPr>
                <p:cNvPr id="108" name="テキスト ボックス 107"/>
                <p:cNvSpPr txBox="1"/>
                <p:nvPr/>
              </p:nvSpPr>
              <p:spPr>
                <a:xfrm>
                  <a:off x="2329649" y="6588424"/>
                  <a:ext cx="415540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b="1" dirty="0" smtClean="0">
                      <a:latin typeface="HGSｺﾞｼｯｸM" panose="020B0600000000000000" pitchFamily="50" charset="-128"/>
                      <a:ea typeface="HGSｺﾞｼｯｸM" panose="020B0600000000000000" pitchFamily="50" charset="-128"/>
                    </a:rPr>
                    <a:t>  </a:t>
                  </a:r>
                  <a:endParaRPr kumimoji="1" lang="ja-JP" altLang="en-US" b="1" dirty="0">
                    <a:latin typeface="HGSｺﾞｼｯｸM" panose="020B0600000000000000" pitchFamily="50" charset="-128"/>
                    <a:ea typeface="HGSｺﾞｼｯｸM" panose="020B0600000000000000" pitchFamily="50" charset="-128"/>
                  </a:endParaRPr>
                </a:p>
              </p:txBody>
            </p:sp>
          </p:grpSp>
          <p:pic>
            <p:nvPicPr>
              <p:cNvPr id="50" name="Picture 12" descr="\\cunas1\home2\agmx0067\win_home\Desktop\texclip20160826130732[1]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4464" y="4033491"/>
                <a:ext cx="879171" cy="1638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12" descr="\\cunas1\home2\agmx0067\win_home\Desktop\texclip20160826130732[1]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2589" y="4221088"/>
                <a:ext cx="879171" cy="1638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13" descr="\\cunas1\home2\agmx0067\win_home\Desktop\texclip20160826130744[1]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2589" y="4437112"/>
                <a:ext cx="825983" cy="1693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13" descr="\\cunas1\home2\agmx0067\win_home\Desktop\texclip20160826130744[1]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7664" y="4653136"/>
                <a:ext cx="825983" cy="1693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3" name="Picture 14" descr="\\cunas1\home2\agmx0067\win_home\Desktop\texclip20160826131130[1]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6093296"/>
              <a:ext cx="653614" cy="312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6568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hua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110" y="3041670"/>
            <a:ext cx="3782220" cy="1512888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2328" y="857766"/>
            <a:ext cx="8839344" cy="1939940"/>
          </a:xfrm>
        </p:spPr>
        <p:txBody>
          <a:bodyPr>
            <a:normAutofit/>
          </a:bodyPr>
          <a:lstStyle/>
          <a:p>
            <a:r>
              <a:rPr kumimoji="1" lang="en-US" altLang="ja-JP" sz="2400" dirty="0" smtClean="0"/>
              <a:t>Sweet-Parker RX </a:t>
            </a:r>
            <a:r>
              <a:rPr kumimoji="1" lang="ja-JP" altLang="en-US" sz="2400" dirty="0" smtClean="0"/>
              <a:t>のアウトフロー内部にプラズモイドができる。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電流層内に</a:t>
            </a:r>
            <a:r>
              <a:rPr lang="en-US" altLang="ja-JP" sz="2400" dirty="0" smtClean="0"/>
              <a:t>0.5V</a:t>
            </a:r>
            <a:r>
              <a:rPr lang="en-US" altLang="ja-JP" sz="2400" baseline="-25000" dirty="0" smtClean="0"/>
              <a:t>A</a:t>
            </a:r>
            <a:r>
              <a:rPr lang="ja-JP" altLang="en-US" sz="2400" dirty="0" smtClean="0"/>
              <a:t>ぐらいのプラズマ流がある初期条件があり得る。</a:t>
            </a:r>
            <a:endParaRPr lang="en-US" altLang="ja-JP" sz="2400" dirty="0" smtClean="0"/>
          </a:p>
          <a:p>
            <a:r>
              <a:rPr lang="en-US" altLang="ja-JP" sz="2400" dirty="0" smtClean="0"/>
              <a:t>RX rate</a:t>
            </a:r>
            <a:r>
              <a:rPr lang="ja-JP" altLang="en-US" sz="2400" dirty="0" smtClean="0"/>
              <a:t>はあまり変わらなかったが非対称な</a:t>
            </a:r>
            <a:r>
              <a:rPr lang="en-US" altLang="ja-JP" sz="2400" dirty="0" smtClean="0"/>
              <a:t>Hall</a:t>
            </a:r>
            <a:r>
              <a:rPr lang="ja-JP" altLang="en-US" sz="2400" dirty="0" smtClean="0"/>
              <a:t>磁場構造が形成。</a:t>
            </a:r>
            <a:endParaRPr lang="en-US" altLang="ja-JP" sz="2400" dirty="0" smtClean="0"/>
          </a:p>
          <a:p>
            <a:r>
              <a:rPr kumimoji="1" lang="ja-JP" altLang="en-US" sz="2400" dirty="0" smtClean="0"/>
              <a:t>粒子軌道・加速に変化があるかもしれないが</a:t>
            </a:r>
            <a:r>
              <a:rPr kumimoji="1" lang="en-US" altLang="ja-JP" sz="2400" dirty="0" err="1" smtClean="0"/>
              <a:t>pCANS</a:t>
            </a:r>
            <a:r>
              <a:rPr kumimoji="1" lang="ja-JP" altLang="en-US" sz="2400" dirty="0" smtClean="0"/>
              <a:t>では不可。</a:t>
            </a:r>
            <a:endParaRPr kumimoji="1" lang="ja-JP" altLang="en-US" sz="2400" dirty="0"/>
          </a:p>
        </p:txBody>
      </p:sp>
      <p:pic>
        <p:nvPicPr>
          <p:cNvPr id="4" name="図 3" descr="screenshot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177"/>
          <a:stretch/>
        </p:blipFill>
        <p:spPr>
          <a:xfrm>
            <a:off x="3856932" y="2797705"/>
            <a:ext cx="5287068" cy="2233228"/>
          </a:xfrm>
          <a:prstGeom prst="rect">
            <a:avLst/>
          </a:prstGeom>
        </p:spPr>
      </p:pic>
      <p:pic>
        <p:nvPicPr>
          <p:cNvPr id="5" name="図 4" descr="010000_bz.ep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5230" y="3190116"/>
            <a:ext cx="1225453" cy="4914316"/>
          </a:xfrm>
          <a:prstGeom prst="rect">
            <a:avLst/>
          </a:prstGeom>
        </p:spPr>
      </p:pic>
      <p:grpSp>
        <p:nvGrpSpPr>
          <p:cNvPr id="6" name="図形グループ 5"/>
          <p:cNvGrpSpPr/>
          <p:nvPr/>
        </p:nvGrpSpPr>
        <p:grpSpPr>
          <a:xfrm rot="5400000">
            <a:off x="6471726" y="3745395"/>
            <a:ext cx="1225455" cy="3814437"/>
            <a:chOff x="0" y="1324590"/>
            <a:chExt cx="1710137" cy="5323092"/>
          </a:xfrm>
        </p:grpSpPr>
        <p:pic>
          <p:nvPicPr>
            <p:cNvPr id="7" name="図 6" descr="010000_bz.eps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362"/>
            <a:stretch/>
          </p:blipFill>
          <p:spPr>
            <a:xfrm>
              <a:off x="0" y="2969188"/>
              <a:ext cx="1710137" cy="3678494"/>
            </a:xfrm>
            <a:prstGeom prst="rect">
              <a:avLst/>
            </a:prstGeom>
          </p:spPr>
        </p:pic>
        <p:pic>
          <p:nvPicPr>
            <p:cNvPr id="8" name="図 7" descr="010000_bz.eps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001" b="17727"/>
            <a:stretch/>
          </p:blipFill>
          <p:spPr>
            <a:xfrm>
              <a:off x="0" y="1324590"/>
              <a:ext cx="1710137" cy="2007497"/>
            </a:xfrm>
            <a:prstGeom prst="rect">
              <a:avLst/>
            </a:prstGeom>
          </p:spPr>
        </p:pic>
      </p:grpSp>
      <p:sp>
        <p:nvSpPr>
          <p:cNvPr id="9" name="タイトル 1"/>
          <p:cNvSpPr>
            <a:spLocks noGrp="1"/>
          </p:cNvSpPr>
          <p:nvPr>
            <p:ph type="title"/>
          </p:nvPr>
        </p:nvSpPr>
        <p:spPr>
          <a:xfrm>
            <a:off x="457200" y="-97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Streaming MRX simulation with </a:t>
            </a:r>
            <a:r>
              <a:rPr kumimoji="1" lang="en-US" altLang="ja-JP" dirty="0" err="1" smtClean="0"/>
              <a:t>pCANS</a:t>
            </a:r>
            <a:endParaRPr kumimoji="1" lang="ja-JP" altLang="en-US" dirty="0"/>
          </a:p>
        </p:txBody>
      </p:sp>
      <p:cxnSp>
        <p:nvCxnSpPr>
          <p:cNvPr id="10" name="直線コネクタ 9"/>
          <p:cNvCxnSpPr/>
          <p:nvPr/>
        </p:nvCxnSpPr>
        <p:spPr>
          <a:xfrm>
            <a:off x="7235840" y="3901568"/>
            <a:ext cx="0" cy="1129365"/>
          </a:xfrm>
          <a:prstGeom prst="line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 flipH="1">
            <a:off x="2895600" y="3901568"/>
            <a:ext cx="3341174" cy="1129365"/>
          </a:xfrm>
          <a:prstGeom prst="line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2015067" y="5232401"/>
            <a:ext cx="0" cy="1236132"/>
          </a:xfrm>
          <a:prstGeom prst="line">
            <a:avLst/>
          </a:prstGeom>
          <a:ln w="28575" cmpd="sng">
            <a:solidFill>
              <a:schemeClr val="tx1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3674534" y="5222201"/>
            <a:ext cx="0" cy="1246332"/>
          </a:xfrm>
          <a:prstGeom prst="line">
            <a:avLst/>
          </a:prstGeom>
          <a:ln w="28575" cmpd="sng">
            <a:solidFill>
              <a:schemeClr val="tx1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2827868" y="5215468"/>
            <a:ext cx="0" cy="1253065"/>
          </a:xfrm>
          <a:prstGeom prst="line">
            <a:avLst/>
          </a:prstGeom>
          <a:ln w="28575" cmpd="sng">
            <a:solidFill>
              <a:srgbClr val="FF0000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6236774" y="5201900"/>
            <a:ext cx="0" cy="1266633"/>
          </a:xfrm>
          <a:prstGeom prst="line">
            <a:avLst/>
          </a:prstGeom>
          <a:ln w="28575" cmpd="sng">
            <a:solidFill>
              <a:schemeClr val="tx1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7947040" y="5201900"/>
            <a:ext cx="0" cy="1266633"/>
          </a:xfrm>
          <a:prstGeom prst="line">
            <a:avLst/>
          </a:prstGeom>
          <a:ln w="28575" cmpd="sng">
            <a:solidFill>
              <a:schemeClr val="tx1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6812507" y="5201900"/>
            <a:ext cx="0" cy="1266633"/>
          </a:xfrm>
          <a:prstGeom prst="line">
            <a:avLst/>
          </a:prstGeom>
          <a:ln w="28575" cmpd="sng">
            <a:solidFill>
              <a:srgbClr val="FF0000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/>
          <p:cNvSpPr txBox="1"/>
          <p:nvPr/>
        </p:nvSpPr>
        <p:spPr>
          <a:xfrm>
            <a:off x="1846316" y="6453333"/>
            <a:ext cx="337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</a:t>
            </a:r>
            <a:endParaRPr kumimoji="1" lang="ja-JP" altLang="en-US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3505783" y="6453333"/>
            <a:ext cx="337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</a:t>
            </a:r>
            <a:endParaRPr kumimoji="1" lang="ja-JP" altLang="en-US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068023" y="6453333"/>
            <a:ext cx="337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</a:t>
            </a:r>
            <a:endParaRPr kumimoji="1" lang="ja-JP" altLang="en-US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7778289" y="6453333"/>
            <a:ext cx="337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</a:t>
            </a:r>
            <a:endParaRPr kumimoji="1" lang="ja-JP" altLang="en-US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2675629" y="6453333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X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6660268" y="6453333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X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338102" y="4517491"/>
            <a:ext cx="1828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Huang et al. 2011</a:t>
            </a: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7235840" y="4332825"/>
            <a:ext cx="2013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Loureiro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et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al.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2007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3637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図形グループ 30"/>
          <p:cNvGrpSpPr/>
          <p:nvPr/>
        </p:nvGrpSpPr>
        <p:grpSpPr>
          <a:xfrm rot="5400000">
            <a:off x="2923722" y="-2324209"/>
            <a:ext cx="3753757" cy="10075333"/>
            <a:chOff x="2152947" y="-4021915"/>
            <a:chExt cx="4183561" cy="11228966"/>
          </a:xfrm>
        </p:grpSpPr>
        <p:pic>
          <p:nvPicPr>
            <p:cNvPr id="4" name="図 3" descr="010000_bz.ep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362"/>
            <a:stretch/>
          </p:blipFill>
          <p:spPr>
            <a:xfrm>
              <a:off x="2688563" y="2969188"/>
              <a:ext cx="1710137" cy="3678494"/>
            </a:xfrm>
            <a:prstGeom prst="rect">
              <a:avLst/>
            </a:prstGeom>
          </p:spPr>
        </p:pic>
        <p:pic>
          <p:nvPicPr>
            <p:cNvPr id="5" name="図 4" descr="010000_bz.ep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001" b="17727"/>
            <a:stretch/>
          </p:blipFill>
          <p:spPr>
            <a:xfrm>
              <a:off x="2688563" y="1324591"/>
              <a:ext cx="1710137" cy="2007496"/>
            </a:xfrm>
            <a:prstGeom prst="rect">
              <a:avLst/>
            </a:prstGeom>
          </p:spPr>
        </p:pic>
        <p:pic>
          <p:nvPicPr>
            <p:cNvPr id="7" name="図 6" descr="010000_vye.eps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362"/>
            <a:stretch/>
          </p:blipFill>
          <p:spPr>
            <a:xfrm>
              <a:off x="4272010" y="2969188"/>
              <a:ext cx="1710137" cy="3678494"/>
            </a:xfrm>
            <a:prstGeom prst="rect">
              <a:avLst/>
            </a:prstGeom>
          </p:spPr>
        </p:pic>
        <p:pic>
          <p:nvPicPr>
            <p:cNvPr id="8" name="図 7" descr="010000_vye.eps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073" b="17655"/>
            <a:stretch/>
          </p:blipFill>
          <p:spPr>
            <a:xfrm>
              <a:off x="4272010" y="1324591"/>
              <a:ext cx="1710137" cy="2007495"/>
            </a:xfrm>
            <a:prstGeom prst="rect">
              <a:avLst/>
            </a:prstGeom>
          </p:spPr>
        </p:pic>
        <p:pic>
          <p:nvPicPr>
            <p:cNvPr id="6" name="図 5" descr="010000_0080-1600_psd_e.dat.ep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8408" y="-3140793"/>
              <a:ext cx="2248100" cy="2248102"/>
            </a:xfrm>
            <a:prstGeom prst="rect">
              <a:avLst/>
            </a:prstGeom>
          </p:spPr>
        </p:pic>
        <p:cxnSp>
          <p:nvCxnSpPr>
            <p:cNvPr id="12" name="直線コネクタ 11"/>
            <p:cNvCxnSpPr/>
            <p:nvPr/>
          </p:nvCxnSpPr>
          <p:spPr>
            <a:xfrm rot="16200000" flipH="1">
              <a:off x="3734826" y="5122834"/>
              <a:ext cx="3874965" cy="293469"/>
            </a:xfrm>
            <a:prstGeom prst="line">
              <a:avLst/>
            </a:prstGeom>
            <a:ln w="57150" cmpd="sng">
              <a:solidFill>
                <a:srgbClr val="FF000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図 14" descr="010000_0100-0100_psd_e.dat.eps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2947" y="-1695237"/>
              <a:ext cx="2245754" cy="2245754"/>
            </a:xfrm>
            <a:prstGeom prst="rect">
              <a:avLst/>
            </a:prstGeom>
          </p:spPr>
        </p:pic>
        <p:cxnSp>
          <p:nvCxnSpPr>
            <p:cNvPr id="18" name="直線コネクタ 17"/>
            <p:cNvCxnSpPr/>
            <p:nvPr/>
          </p:nvCxnSpPr>
          <p:spPr>
            <a:xfrm rot="16200000" flipV="1">
              <a:off x="3078853" y="654421"/>
              <a:ext cx="2276522" cy="2353014"/>
            </a:xfrm>
            <a:prstGeom prst="line">
              <a:avLst/>
            </a:prstGeom>
            <a:ln w="57150" cmpd="sng">
              <a:solidFill>
                <a:srgbClr val="FF000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図 26" descr="010000_0100-1600_psd_e.dat.eps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8408" y="-892689"/>
              <a:ext cx="2245754" cy="2245754"/>
            </a:xfrm>
            <a:prstGeom prst="rect">
              <a:avLst/>
            </a:prstGeom>
          </p:spPr>
        </p:pic>
        <p:cxnSp>
          <p:nvCxnSpPr>
            <p:cNvPr id="29" name="直線コネクタ 28"/>
            <p:cNvCxnSpPr/>
            <p:nvPr/>
          </p:nvCxnSpPr>
          <p:spPr>
            <a:xfrm rot="16200000">
              <a:off x="4824412" y="2035502"/>
              <a:ext cx="1865792" cy="727375"/>
            </a:xfrm>
            <a:prstGeom prst="line">
              <a:avLst/>
            </a:prstGeom>
            <a:ln w="57150" cmpd="sng">
              <a:solidFill>
                <a:srgbClr val="FF000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 rot="16200000" flipH="1">
              <a:off x="5258939" y="-3461812"/>
              <a:ext cx="1283310" cy="163104"/>
            </a:xfrm>
            <a:prstGeom prst="line">
              <a:avLst/>
            </a:prstGeom>
            <a:ln w="57150" cmpd="sng">
              <a:solidFill>
                <a:srgbClr val="FF000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タイトル 1"/>
          <p:cNvSpPr>
            <a:spLocks noGrp="1"/>
          </p:cNvSpPr>
          <p:nvPr>
            <p:ph type="title"/>
          </p:nvPr>
        </p:nvSpPr>
        <p:spPr>
          <a:xfrm>
            <a:off x="457200" y="-15413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ja-JP" dirty="0" smtClean="0"/>
              <a:t>P</a:t>
            </a:r>
            <a:r>
              <a:rPr lang="en-US" altLang="ja-JP" dirty="0" err="1" smtClean="0"/>
              <a:t>hase</a:t>
            </a:r>
            <a:r>
              <a:rPr lang="ja-JP" altLang="en-US" dirty="0" smtClean="0"/>
              <a:t> </a:t>
            </a:r>
            <a:r>
              <a:rPr lang="ja-JP" altLang="ja-JP" dirty="0" smtClean="0"/>
              <a:t>S</a:t>
            </a:r>
            <a:r>
              <a:rPr lang="en-US" altLang="ja-JP" dirty="0" smtClean="0"/>
              <a:t>pace</a:t>
            </a:r>
            <a:r>
              <a:rPr lang="ja-JP" altLang="en-US" dirty="0" smtClean="0"/>
              <a:t> </a:t>
            </a:r>
            <a:r>
              <a:rPr lang="en-US" altLang="ja-JP" dirty="0" smtClean="0"/>
              <a:t>Density</a:t>
            </a:r>
            <a:endParaRPr kumimoji="1" lang="ja-JP" altLang="en-US" dirty="0"/>
          </a:p>
        </p:txBody>
      </p:sp>
      <p:sp>
        <p:nvSpPr>
          <p:cNvPr id="4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022" y="4734206"/>
            <a:ext cx="9097978" cy="1939940"/>
          </a:xfrm>
        </p:spPr>
        <p:txBody>
          <a:bodyPr>
            <a:normAutofit/>
          </a:bodyPr>
          <a:lstStyle/>
          <a:p>
            <a:r>
              <a:rPr kumimoji="1" lang="en-US" altLang="ja-JP" sz="2400" dirty="0" smtClean="0"/>
              <a:t>Phase Space Density</a:t>
            </a:r>
            <a:r>
              <a:rPr kumimoji="1" lang="ja-JP" altLang="en-US" sz="2400" dirty="0" smtClean="0"/>
              <a:t>も描いてみました。</a:t>
            </a:r>
            <a:endParaRPr kumimoji="1" lang="en-US" altLang="ja-JP" sz="2400" dirty="0" smtClean="0"/>
          </a:p>
          <a:p>
            <a:r>
              <a:rPr kumimoji="1" lang="en-US" altLang="ja-JP" sz="2400" dirty="0" smtClean="0"/>
              <a:t>MHD</a:t>
            </a:r>
            <a:r>
              <a:rPr kumimoji="1" lang="ja-JP" altLang="en-US" sz="2400" dirty="0" smtClean="0"/>
              <a:t>では表現できない</a:t>
            </a:r>
            <a:r>
              <a:rPr lang="ja-JP" altLang="en-US" sz="2400" dirty="0" smtClean="0"/>
              <a:t>複数のビームが存在。</a:t>
            </a:r>
            <a:endParaRPr lang="en-US" altLang="ja-JP" sz="2400" dirty="0" smtClean="0"/>
          </a:p>
          <a:p>
            <a:endParaRPr kumimoji="1" lang="en-US" altLang="ja-JP" sz="2400" dirty="0"/>
          </a:p>
          <a:p>
            <a:r>
              <a:rPr lang="ja-JP" altLang="en-US" sz="2400" dirty="0" smtClean="0"/>
              <a:t>最新版</a:t>
            </a:r>
            <a:r>
              <a:rPr lang="en-US" altLang="ja-JP" sz="2400" dirty="0" err="1" smtClean="0"/>
              <a:t>pCANS</a:t>
            </a:r>
            <a:r>
              <a:rPr lang="ja-JP" altLang="en-US" sz="2400" dirty="0" smtClean="0"/>
              <a:t>は</a:t>
            </a:r>
            <a:r>
              <a:rPr lang="en-US" altLang="ja-JP" sz="2400" dirty="0" smtClean="0"/>
              <a:t>FX</a:t>
            </a:r>
            <a:r>
              <a:rPr lang="ja-JP" altLang="en-US" sz="2400" dirty="0" smtClean="0"/>
              <a:t>系システム</a:t>
            </a:r>
            <a:r>
              <a:rPr lang="en-US" altLang="ja-JP" sz="2400" dirty="0" smtClean="0"/>
              <a:t>/</a:t>
            </a:r>
            <a:r>
              <a:rPr lang="ja-JP" altLang="en-US" sz="2400" dirty="0" smtClean="0"/>
              <a:t>コンパイラで実行効率が出なかった。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23143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968</Words>
  <Application>Microsoft Office PowerPoint</Application>
  <PresentationFormat>画面に合わせる (4:3)</PresentationFormat>
  <Paragraphs>248</Paragraphs>
  <Slides>20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8" baseType="lpstr">
      <vt:lpstr>HGSｺﾞｼｯｸM</vt:lpstr>
      <vt:lpstr>MS P </vt:lpstr>
      <vt:lpstr>ＭＳ Ｐゴシック</vt:lpstr>
      <vt:lpstr>Arial</vt:lpstr>
      <vt:lpstr>Calibri</vt:lpstr>
      <vt:lpstr>Cambria Math</vt:lpstr>
      <vt:lpstr>Wingdings</vt:lpstr>
      <vt:lpstr>Office ​​テーマ</vt:lpstr>
      <vt:lpstr>PICシミュレーションから迫る 宇宙・天体現象のメカニズム</vt:lpstr>
      <vt:lpstr>目次</vt:lpstr>
      <vt:lpstr>pCANSを用いたプラズマ粒子シミュレーション</vt:lpstr>
      <vt:lpstr>温度異方性によるプラズマ波動励起</vt:lpstr>
      <vt:lpstr>目次</vt:lpstr>
      <vt:lpstr>PowerPoint プレゼンテーション</vt:lpstr>
      <vt:lpstr>PowerPoint プレゼンテーション</vt:lpstr>
      <vt:lpstr>Streaming MRX simulation with pCANS</vt:lpstr>
      <vt:lpstr>Phase Space Density</vt:lpstr>
      <vt:lpstr>目次</vt:lpstr>
      <vt:lpstr>Kelvin-Helmholtz(KH)不安定中の プラズマ運動論</vt:lpstr>
      <vt:lpstr>Kelvin-Helmholtz(KH)不安定中の プラズマ運動論</vt:lpstr>
      <vt:lpstr>PowerPoint プレゼンテーション</vt:lpstr>
      <vt:lpstr>PowerPoint プレゼンテーション</vt:lpstr>
      <vt:lpstr>目次</vt:lpstr>
      <vt:lpstr>無衝突衝撃波の２次元シミュレーション</vt:lpstr>
      <vt:lpstr>磁場方向の依存性</vt:lpstr>
      <vt:lpstr>PowerPoint プレゼンテーション</vt:lpstr>
      <vt:lpstr>ワイベル不安定性による衝撃波生成（２次元）</vt:lpstr>
      <vt:lpstr>PowerPoint プレゼンテーション</vt:lpstr>
    </vt:vector>
  </TitlesOfParts>
  <Company>総合メディア基盤センター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PICシミュレーションから迫る 宇宙・天体現象のメカニズム</dc:title>
  <dc:creator>千葉大学</dc:creator>
  <cp:lastModifiedBy>ymatumot</cp:lastModifiedBy>
  <cp:revision>24</cp:revision>
  <dcterms:created xsi:type="dcterms:W3CDTF">2016-08-26T02:19:59Z</dcterms:created>
  <dcterms:modified xsi:type="dcterms:W3CDTF">2016-08-29T14:17:05Z</dcterms:modified>
</cp:coreProperties>
</file>