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9" r:id="rId4"/>
    <p:sldId id="274" r:id="rId5"/>
    <p:sldId id="260" r:id="rId6"/>
    <p:sldId id="261" r:id="rId7"/>
    <p:sldId id="262" r:id="rId8"/>
    <p:sldId id="275" r:id="rId9"/>
    <p:sldId id="276" r:id="rId10"/>
    <p:sldId id="277" r:id="rId11"/>
    <p:sldId id="278" r:id="rId12"/>
    <p:sldId id="268" r:id="rId13"/>
    <p:sldId id="263" r:id="rId14"/>
    <p:sldId id="264" r:id="rId15"/>
    <p:sldId id="265" r:id="rId16"/>
    <p:sldId id="273" r:id="rId17"/>
    <p:sldId id="269" r:id="rId18"/>
    <p:sldId id="270" r:id="rId19"/>
    <p:sldId id="271" r:id="rId20"/>
    <p:sldId id="272" r:id="rId21"/>
    <p:sldId id="267" r:id="rId2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5" d="100"/>
          <a:sy n="65" d="100"/>
        </p:scale>
        <p:origin x="-46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0CE234-A46B-42CB-BA44-2924F12D2F3B}" type="datetimeFigureOut">
              <a:rPr kumimoji="1" lang="ja-JP" altLang="en-US" smtClean="0"/>
              <a:t>2016/8/26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E7A224-4D43-4852-A942-89CE3A3EF128}" type="slidenum">
              <a:rPr kumimoji="1" lang="ja-JP" altLang="en-US" smtClean="0"/>
              <a:t>‹#›</a:t>
            </a:fld>
            <a:endParaRPr kumimoji="1" lang="ja-JP" altLang="en-US"/>
          </a:p>
        </p:txBody>
      </p:sp>
    </p:spTree>
    <p:extLst>
      <p:ext uri="{BB962C8B-B14F-4D97-AF65-F5344CB8AC3E}">
        <p14:creationId xmlns:p14="http://schemas.microsoft.com/office/powerpoint/2010/main" val="16276907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D494007-F363-0A45-A17D-387D77C2539B}" type="slidenum">
              <a:rPr kumimoji="1" lang="ja-JP" altLang="en-US" smtClean="0"/>
              <a:t>19</a:t>
            </a:fld>
            <a:endParaRPr kumimoji="1" lang="ja-JP" altLang="en-US"/>
          </a:p>
        </p:txBody>
      </p:sp>
    </p:spTree>
    <p:extLst>
      <p:ext uri="{BB962C8B-B14F-4D97-AF65-F5344CB8AC3E}">
        <p14:creationId xmlns:p14="http://schemas.microsoft.com/office/powerpoint/2010/main" val="607164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3CC2C1F-9FB7-1D4A-869E-85540C6395BD}" type="datetimeFigureOut">
              <a:rPr kumimoji="1" lang="ja-JP" altLang="en-US" smtClean="0"/>
              <a:t>2016/8/26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54187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CC2C1F-9FB7-1D4A-869E-85540C6395BD}" type="datetimeFigureOut">
              <a:rPr kumimoji="1" lang="ja-JP" altLang="en-US" smtClean="0"/>
              <a:t>2016/8/26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338357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CC2C1F-9FB7-1D4A-869E-85540C6395BD}" type="datetimeFigureOut">
              <a:rPr kumimoji="1" lang="ja-JP" altLang="en-US" smtClean="0"/>
              <a:t>2016/8/26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176675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CC2C1F-9FB7-1D4A-869E-85540C6395BD}" type="datetimeFigureOut">
              <a:rPr kumimoji="1" lang="ja-JP" altLang="en-US" smtClean="0"/>
              <a:t>2016/8/26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237759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3CC2C1F-9FB7-1D4A-869E-85540C6395BD}" type="datetimeFigureOut">
              <a:rPr kumimoji="1" lang="ja-JP" altLang="en-US" smtClean="0"/>
              <a:t>2016/8/26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1614140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3CC2C1F-9FB7-1D4A-869E-85540C6395BD}" type="datetimeFigureOut">
              <a:rPr kumimoji="1" lang="ja-JP" altLang="en-US" smtClean="0"/>
              <a:t>2016/8/26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4146016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3CC2C1F-9FB7-1D4A-869E-85540C6395BD}" type="datetimeFigureOut">
              <a:rPr kumimoji="1" lang="ja-JP" altLang="en-US" smtClean="0"/>
              <a:t>2016/8/26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331605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3CC2C1F-9FB7-1D4A-869E-85540C6395BD}" type="datetimeFigureOut">
              <a:rPr kumimoji="1" lang="ja-JP" altLang="en-US" smtClean="0"/>
              <a:t>2016/8/26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162342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CC2C1F-9FB7-1D4A-869E-85540C6395BD}" type="datetimeFigureOut">
              <a:rPr kumimoji="1" lang="ja-JP" altLang="en-US" smtClean="0"/>
              <a:t>2016/8/26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112551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CC2C1F-9FB7-1D4A-869E-85540C6395BD}" type="datetimeFigureOut">
              <a:rPr kumimoji="1" lang="ja-JP" altLang="en-US" smtClean="0"/>
              <a:t>2016/8/26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319702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CC2C1F-9FB7-1D4A-869E-85540C6395BD}" type="datetimeFigureOut">
              <a:rPr kumimoji="1" lang="ja-JP" altLang="en-US" smtClean="0"/>
              <a:t>2016/8/26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155121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C2C1F-9FB7-1D4A-869E-85540C6395BD}" type="datetimeFigureOut">
              <a:rPr kumimoji="1" lang="ja-JP" altLang="en-US" smtClean="0"/>
              <a:t>2016/8/26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02C39-2384-8D41-A244-7E8C05DFE49A}" type="slidenum">
              <a:rPr kumimoji="1" lang="ja-JP" altLang="en-US" smtClean="0"/>
              <a:t>‹#›</a:t>
            </a:fld>
            <a:endParaRPr kumimoji="1" lang="ja-JP" altLang="en-US"/>
          </a:p>
        </p:txBody>
      </p:sp>
    </p:spTree>
    <p:extLst>
      <p:ext uri="{BB962C8B-B14F-4D97-AF65-F5344CB8AC3E}">
        <p14:creationId xmlns:p14="http://schemas.microsoft.com/office/powerpoint/2010/main" val="2290701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0.png"/><Relationship Id="rId3" Type="http://schemas.microsoft.com/office/2007/relationships/media" Target="../media/media2.gif"/><Relationship Id="rId2" Type="http://schemas.openxmlformats.org/officeDocument/2006/relationships/video" Target="../media/media1.gif"/><Relationship Id="rId1" Type="http://schemas.microsoft.com/office/2007/relationships/media" Target="../media/media1.gif"/><Relationship Id="rId11" Type="http://schemas.openxmlformats.org/officeDocument/2006/relationships/image" Target="../media/image44.png"/><Relationship Id="rId5" Type="http://schemas.openxmlformats.org/officeDocument/2006/relationships/slideLayout" Target="../slideLayouts/slideLayout2.xml"/><Relationship Id="rId10" Type="http://schemas.openxmlformats.org/officeDocument/2006/relationships/image" Target="../media/image43.png"/><Relationship Id="rId4" Type="http://schemas.openxmlformats.org/officeDocument/2006/relationships/video" Target="../media/media2.gif"/><Relationship Id="rId9" Type="http://schemas.openxmlformats.org/officeDocument/2006/relationships/image" Target="../media/image41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1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0.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48.png"/><Relationship Id="rId7" Type="http://schemas.openxmlformats.org/officeDocument/2006/relationships/image" Target="../media/image1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hyperlink" Target="http://www.isas.jaxa.jp/ISASnews/No.251/chap4-03.html"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MHD</a:t>
            </a:r>
            <a:r>
              <a:rPr kumimoji="1" lang="ja-JP" altLang="en-US" dirty="0" smtClean="0"/>
              <a:t>ジェットの</a:t>
            </a:r>
            <a:r>
              <a:rPr kumimoji="1" lang="en-US" altLang="ja-JP" dirty="0" smtClean="0"/>
              <a:t>Parameter Survey</a:t>
            </a:r>
            <a:endParaRPr kumimoji="1" lang="ja-JP" altLang="en-US" dirty="0"/>
          </a:p>
        </p:txBody>
      </p:sp>
      <p:sp>
        <p:nvSpPr>
          <p:cNvPr id="3" name="サブタイトル 2"/>
          <p:cNvSpPr>
            <a:spLocks noGrp="1"/>
          </p:cNvSpPr>
          <p:nvPr>
            <p:ph type="subTitle" idx="1"/>
          </p:nvPr>
        </p:nvSpPr>
        <p:spPr>
          <a:xfrm>
            <a:off x="685800" y="3623777"/>
            <a:ext cx="7553131" cy="938892"/>
          </a:xfrm>
        </p:spPr>
        <p:txBody>
          <a:bodyPr>
            <a:normAutofit/>
          </a:bodyPr>
          <a:lstStyle/>
          <a:p>
            <a:r>
              <a:rPr lang="ja-JP" altLang="en-US" sz="2400" dirty="0" smtClean="0"/>
              <a:t>酒見（九州大）</a:t>
            </a:r>
            <a:r>
              <a:rPr lang="en-US" altLang="ja-JP" sz="2400" dirty="0" smtClean="0"/>
              <a:t>,</a:t>
            </a:r>
            <a:r>
              <a:rPr lang="ja-JP" altLang="en-US" sz="2400" dirty="0" smtClean="0"/>
              <a:t>渡辺（早稲田大）</a:t>
            </a:r>
            <a:r>
              <a:rPr lang="en-US" altLang="ja-JP" sz="2400" dirty="0" smtClean="0"/>
              <a:t>, </a:t>
            </a:r>
            <a:r>
              <a:rPr lang="ja-JP" altLang="en-US" sz="2400" dirty="0"/>
              <a:t>辻</a:t>
            </a:r>
            <a:r>
              <a:rPr lang="ja-JP" altLang="en-US" sz="2400" dirty="0" smtClean="0"/>
              <a:t>（立教大）</a:t>
            </a:r>
            <a:r>
              <a:rPr lang="en-US" altLang="ja-JP" sz="2400" dirty="0" smtClean="0"/>
              <a:t>,</a:t>
            </a:r>
          </a:p>
          <a:p>
            <a:r>
              <a:rPr lang="ja-JP" altLang="en-US" sz="2400" dirty="0" smtClean="0"/>
              <a:t>岩本（東京大）</a:t>
            </a:r>
            <a:endParaRPr kumimoji="1" lang="ja-JP" altLang="en-US" sz="2400" dirty="0"/>
          </a:p>
        </p:txBody>
      </p:sp>
    </p:spTree>
    <p:extLst>
      <p:ext uri="{BB962C8B-B14F-4D97-AF65-F5344CB8AC3E}">
        <p14:creationId xmlns:p14="http://schemas.microsoft.com/office/powerpoint/2010/main" val="4199889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温度</a:t>
            </a:r>
            <a:r>
              <a:rPr lang="ja-JP" altLang="en-US" dirty="0"/>
              <a:t>分布</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253705"/>
            <a:ext cx="2781826" cy="2535335"/>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556792"/>
            <a:ext cx="3428218" cy="2785427"/>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3743499"/>
            <a:ext cx="3417429" cy="2832227"/>
          </a:xfrm>
          <a:prstGeom prst="rect">
            <a:avLst/>
          </a:prstGeom>
        </p:spPr>
      </p:pic>
      <p:sp>
        <p:nvSpPr>
          <p:cNvPr id="7" name="テキスト ボックス 6"/>
          <p:cNvSpPr txBox="1"/>
          <p:nvPr/>
        </p:nvSpPr>
        <p:spPr>
          <a:xfrm>
            <a:off x="6084168" y="5373216"/>
            <a:ext cx="1512168" cy="369332"/>
          </a:xfrm>
          <a:prstGeom prst="rect">
            <a:avLst/>
          </a:prstGeom>
          <a:noFill/>
        </p:spPr>
        <p:txBody>
          <a:bodyPr wrap="square" rtlCol="0">
            <a:spAutoFit/>
          </a:bodyPr>
          <a:lstStyle/>
          <a:p>
            <a:endParaRPr kumimoji="1" lang="ja-JP" altLang="en-US" dirty="0"/>
          </a:p>
        </p:txBody>
      </p:sp>
      <p:sp>
        <p:nvSpPr>
          <p:cNvPr id="9" name="テキスト ボックス 8"/>
          <p:cNvSpPr txBox="1"/>
          <p:nvPr/>
        </p:nvSpPr>
        <p:spPr>
          <a:xfrm>
            <a:off x="5184068" y="5280883"/>
            <a:ext cx="2780146" cy="923330"/>
          </a:xfrm>
          <a:prstGeom prst="rect">
            <a:avLst/>
          </a:prstGeom>
          <a:noFill/>
          <a:ln>
            <a:solidFill>
              <a:schemeClr val="accent3"/>
            </a:solidFill>
          </a:ln>
        </p:spPr>
        <p:txBody>
          <a:bodyPr wrap="square" rtlCol="0">
            <a:spAutoFit/>
          </a:bodyPr>
          <a:lstStyle/>
          <a:p>
            <a:r>
              <a:rPr kumimoji="1" lang="ja-JP" altLang="en-US" dirty="0" smtClean="0"/>
              <a:t>温度分布でみると</a:t>
            </a:r>
            <a:r>
              <a:rPr kumimoji="1" lang="en-US" altLang="ja-JP" dirty="0" err="1" smtClean="0"/>
              <a:t>recollimation</a:t>
            </a:r>
            <a:r>
              <a:rPr kumimoji="1" lang="en-US" altLang="ja-JP" dirty="0" smtClean="0"/>
              <a:t> shock</a:t>
            </a:r>
            <a:r>
              <a:rPr kumimoji="1" lang="ja-JP" altLang="en-US" dirty="0" smtClean="0"/>
              <a:t>が</a:t>
            </a:r>
            <a:endParaRPr kumimoji="1" lang="en-US" altLang="ja-JP" dirty="0" smtClean="0"/>
          </a:p>
          <a:p>
            <a:r>
              <a:rPr lang="ja-JP" altLang="en-US" dirty="0"/>
              <a:t>生じているのが</a:t>
            </a:r>
            <a:r>
              <a:rPr kumimoji="1" lang="ja-JP" altLang="en-US" dirty="0" smtClean="0"/>
              <a:t>よく分かる</a:t>
            </a:r>
            <a:endParaRPr kumimoji="1" lang="en-US" altLang="ja-JP" dirty="0" smtClean="0"/>
          </a:p>
        </p:txBody>
      </p:sp>
      <p:sp>
        <p:nvSpPr>
          <p:cNvPr id="10" name="テキスト ボックス 9"/>
          <p:cNvSpPr txBox="1"/>
          <p:nvPr/>
        </p:nvSpPr>
        <p:spPr>
          <a:xfrm>
            <a:off x="5004048" y="4652444"/>
            <a:ext cx="3518359" cy="369332"/>
          </a:xfrm>
          <a:prstGeom prst="rect">
            <a:avLst/>
          </a:prstGeom>
          <a:noFill/>
          <a:ln>
            <a:solidFill>
              <a:schemeClr val="accent3"/>
            </a:solidFill>
          </a:ln>
        </p:spPr>
        <p:txBody>
          <a:bodyPr wrap="square" rtlCol="0">
            <a:spAutoFit/>
          </a:bodyPr>
          <a:lstStyle/>
          <a:p>
            <a:r>
              <a:rPr kumimoji="1" lang="en-US" altLang="ja-JP" dirty="0" err="1" smtClean="0"/>
              <a:t>Vjet</a:t>
            </a:r>
            <a:r>
              <a:rPr kumimoji="1" lang="en-US" altLang="ja-JP" dirty="0" smtClean="0"/>
              <a:t>=19</a:t>
            </a:r>
            <a:r>
              <a:rPr kumimoji="1" lang="ja-JP" altLang="en-US" dirty="0" smtClean="0"/>
              <a:t>では高温のコクーンが形成</a:t>
            </a:r>
            <a:endParaRPr kumimoji="1" lang="ja-JP" altLang="en-US" dirty="0"/>
          </a:p>
        </p:txBody>
      </p:sp>
    </p:spTree>
    <p:extLst>
      <p:ext uri="{BB962C8B-B14F-4D97-AF65-F5344CB8AC3E}">
        <p14:creationId xmlns:p14="http://schemas.microsoft.com/office/powerpoint/2010/main" val="3761913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r=0</a:t>
            </a:r>
            <a:r>
              <a:rPr lang="ja-JP" altLang="en-US" dirty="0" err="1" smtClean="0"/>
              <a:t>での</a:t>
            </a:r>
            <a:r>
              <a:rPr lang="ja-JP" altLang="en-US" dirty="0" smtClean="0"/>
              <a:t>１次元密度分布</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9992" y="1683944"/>
            <a:ext cx="3152142" cy="2183233"/>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874" y="4077072"/>
            <a:ext cx="3011100" cy="2164529"/>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326" y="1772816"/>
            <a:ext cx="3089610" cy="2118218"/>
          </a:xfrm>
          <a:prstGeom prst="rect">
            <a:avLst/>
          </a:prstGeom>
        </p:spPr>
      </p:pic>
      <p:sp>
        <p:nvSpPr>
          <p:cNvPr id="7" name="テキスト ボックス 6"/>
          <p:cNvSpPr txBox="1"/>
          <p:nvPr/>
        </p:nvSpPr>
        <p:spPr>
          <a:xfrm>
            <a:off x="4788024" y="5038965"/>
            <a:ext cx="3249608" cy="1200329"/>
          </a:xfrm>
          <a:prstGeom prst="rect">
            <a:avLst/>
          </a:prstGeom>
          <a:noFill/>
          <a:ln>
            <a:solidFill>
              <a:schemeClr val="accent3"/>
            </a:solidFill>
          </a:ln>
        </p:spPr>
        <p:txBody>
          <a:bodyPr wrap="none" rtlCol="0">
            <a:spAutoFit/>
          </a:bodyPr>
          <a:lstStyle/>
          <a:p>
            <a:r>
              <a:rPr kumimoji="1" lang="ja-JP" altLang="en-US" dirty="0" smtClean="0"/>
              <a:t>ランキン</a:t>
            </a:r>
            <a:r>
              <a:rPr lang="en-US" altLang="ja-JP" dirty="0" smtClean="0"/>
              <a:t>=</a:t>
            </a:r>
            <a:r>
              <a:rPr lang="ja-JP" altLang="en-US" dirty="0" smtClean="0"/>
              <a:t>ユゴニオの関係式より</a:t>
            </a:r>
            <a:endParaRPr lang="en-US" altLang="ja-JP" dirty="0" smtClean="0"/>
          </a:p>
          <a:p>
            <a:r>
              <a:rPr lang="ja-JP" altLang="en-US" dirty="0" smtClean="0"/>
              <a:t>見積もられる密度ジャンプ</a:t>
            </a:r>
            <a:endParaRPr lang="en-US" altLang="ja-JP" dirty="0" smtClean="0"/>
          </a:p>
          <a:p>
            <a:r>
              <a:rPr kumimoji="1" lang="en-US" altLang="ja-JP" dirty="0" err="1" smtClean="0"/>
              <a:t>ρjump</a:t>
            </a:r>
            <a:r>
              <a:rPr lang="ja-JP" altLang="en-US" dirty="0" smtClean="0"/>
              <a:t>～２．２</a:t>
            </a:r>
            <a:endParaRPr lang="en-US" altLang="ja-JP" dirty="0" smtClean="0"/>
          </a:p>
          <a:p>
            <a:r>
              <a:rPr lang="ja-JP" altLang="en-US" dirty="0" smtClean="0"/>
              <a:t>→</a:t>
            </a:r>
            <a:r>
              <a:rPr lang="en-US" altLang="ja-JP" dirty="0" err="1" smtClean="0"/>
              <a:t>Vjet</a:t>
            </a:r>
            <a:r>
              <a:rPr lang="en-US" altLang="ja-JP" dirty="0" smtClean="0"/>
              <a:t>=19</a:t>
            </a:r>
            <a:r>
              <a:rPr lang="ja-JP" altLang="en-US" dirty="0" smtClean="0"/>
              <a:t>の図と一致</a:t>
            </a:r>
            <a:endParaRPr lang="en-US" altLang="ja-JP" dirty="0" smtClean="0"/>
          </a:p>
        </p:txBody>
      </p:sp>
      <mc:AlternateContent xmlns:mc="http://schemas.openxmlformats.org/markup-compatibility/2006" xmlns:a14="http://schemas.microsoft.com/office/drawing/2010/main">
        <mc:Choice Requires="a14">
          <p:sp>
            <p:nvSpPr>
              <p:cNvPr id="8" name="テキスト ボックス 7"/>
              <p:cNvSpPr txBox="1"/>
              <p:nvPr/>
            </p:nvSpPr>
            <p:spPr>
              <a:xfrm>
                <a:off x="4860032" y="4149080"/>
                <a:ext cx="2557880" cy="6961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𝜌</m:t>
                          </m:r>
                        </m:e>
                        <m:sub>
                          <m:r>
                            <a:rPr kumimoji="1" lang="en-US" altLang="ja-JP" b="0" i="1" smtClean="0">
                              <a:latin typeface="Cambria Math"/>
                            </a:rPr>
                            <m:t>𝑗𝑢𝑚𝑝</m:t>
                          </m:r>
                        </m:sub>
                      </m:sSub>
                      <m:r>
                        <a:rPr kumimoji="1" lang="en-US" altLang="ja-JP" b="0" i="1" smtClean="0">
                          <a:latin typeface="Cambria Math"/>
                        </a:rPr>
                        <m:t>=</m:t>
                      </m:r>
                      <m:f>
                        <m:fPr>
                          <m:ctrlPr>
                            <a:rPr kumimoji="1" lang="en-US" altLang="ja-JP" b="0" i="1" smtClean="0">
                              <a:latin typeface="Cambria Math"/>
                            </a:rPr>
                          </m:ctrlPr>
                        </m:fPr>
                        <m:num>
                          <m:d>
                            <m:dPr>
                              <m:ctrlPr>
                                <a:rPr kumimoji="1" lang="en-US" altLang="ja-JP" b="0" i="1" smtClean="0">
                                  <a:latin typeface="Cambria Math"/>
                                </a:rPr>
                              </m:ctrlPr>
                            </m:dPr>
                            <m:e>
                              <m:r>
                                <a:rPr kumimoji="1" lang="en-US" altLang="ja-JP" b="0" i="1" smtClean="0">
                                  <a:latin typeface="Cambria Math"/>
                                </a:rPr>
                                <m:t>𝛾</m:t>
                              </m:r>
                              <m:r>
                                <a:rPr kumimoji="1" lang="en-US" altLang="ja-JP" b="0" i="1" smtClean="0">
                                  <a:latin typeface="Cambria Math"/>
                                </a:rPr>
                                <m:t>+1</m:t>
                              </m:r>
                            </m:e>
                          </m:d>
                          <m:sSub>
                            <m:sSubPr>
                              <m:ctrlPr>
                                <a:rPr kumimoji="1" lang="en-US" altLang="ja-JP" b="0" i="1" smtClean="0">
                                  <a:latin typeface="Cambria Math"/>
                                </a:rPr>
                              </m:ctrlPr>
                            </m:sSubPr>
                            <m:e>
                              <m:r>
                                <a:rPr kumimoji="1" lang="en-US" altLang="ja-JP" b="0" i="1" smtClean="0">
                                  <a:latin typeface="Cambria Math"/>
                                </a:rPr>
                                <m:t>𝑀</m:t>
                              </m:r>
                            </m:e>
                            <m:sub>
                              <m:r>
                                <a:rPr kumimoji="1" lang="en-US" altLang="ja-JP" b="0" i="1" smtClean="0">
                                  <a:latin typeface="Cambria Math"/>
                                </a:rPr>
                                <m:t>1</m:t>
                              </m:r>
                            </m:sub>
                          </m:sSub>
                          <m:r>
                            <a:rPr kumimoji="1" lang="en-US" altLang="ja-JP" b="0" i="1" smtClean="0">
                              <a:latin typeface="Cambria Math"/>
                            </a:rPr>
                            <m:t>^2</m:t>
                          </m:r>
                        </m:num>
                        <m:den>
                          <m:d>
                            <m:dPr>
                              <m:ctrlPr>
                                <a:rPr kumimoji="1" lang="en-US" altLang="ja-JP" b="0" i="1" smtClean="0">
                                  <a:latin typeface="Cambria Math"/>
                                </a:rPr>
                              </m:ctrlPr>
                            </m:dPr>
                            <m:e>
                              <m:r>
                                <a:rPr kumimoji="1" lang="en-US" altLang="ja-JP" b="0" i="1" smtClean="0">
                                  <a:latin typeface="Cambria Math"/>
                                </a:rPr>
                                <m:t>𝛾</m:t>
                              </m:r>
                              <m:r>
                                <a:rPr kumimoji="1" lang="en-US" altLang="ja-JP" b="0" i="1" smtClean="0">
                                  <a:latin typeface="Cambria Math"/>
                                </a:rPr>
                                <m:t>−1</m:t>
                              </m:r>
                            </m:e>
                          </m:d>
                          <m:sSubSup>
                            <m:sSubSupPr>
                              <m:ctrlPr>
                                <a:rPr kumimoji="1" lang="en-US" altLang="ja-JP" b="0" i="1" smtClean="0">
                                  <a:latin typeface="Cambria Math"/>
                                </a:rPr>
                              </m:ctrlPr>
                            </m:sSubSupPr>
                            <m:e>
                              <m:r>
                                <a:rPr kumimoji="1" lang="en-US" altLang="ja-JP" b="0" i="1" smtClean="0">
                                  <a:latin typeface="Cambria Math"/>
                                </a:rPr>
                                <m:t>𝑀</m:t>
                              </m:r>
                            </m:e>
                            <m:sub>
                              <m:r>
                                <a:rPr kumimoji="1" lang="en-US" altLang="ja-JP" b="0" i="1" smtClean="0">
                                  <a:latin typeface="Cambria Math"/>
                                </a:rPr>
                                <m:t>1</m:t>
                              </m:r>
                            </m:sub>
                            <m:sup>
                              <m:r>
                                <a:rPr kumimoji="1" lang="en-US" altLang="ja-JP" b="0" i="1" smtClean="0">
                                  <a:latin typeface="Cambria Math"/>
                                </a:rPr>
                                <m:t>2</m:t>
                              </m:r>
                            </m:sup>
                          </m:sSubSup>
                          <m:r>
                            <a:rPr kumimoji="1" lang="en-US" altLang="ja-JP" b="0" i="1" smtClean="0">
                              <a:latin typeface="Cambria Math"/>
                            </a:rPr>
                            <m:t>+2</m:t>
                          </m:r>
                        </m:den>
                      </m:f>
                    </m:oMath>
                  </m:oMathPara>
                </a14:m>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4860032" y="4149080"/>
                <a:ext cx="2557880" cy="696153"/>
              </a:xfrm>
              <a:prstGeom prst="rect">
                <a:avLst/>
              </a:prstGeom>
              <a:blipFill rotWithShape="1">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045161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03441"/>
            <a:ext cx="9144000" cy="1325563"/>
          </a:xfrm>
        </p:spPr>
        <p:txBody>
          <a:bodyPr/>
          <a:lstStyle/>
          <a:p>
            <a:pPr algn="ctr"/>
            <a:r>
              <a:rPr lang="ja-JP" altLang="en-US" dirty="0"/>
              <a:t>ジェット</a:t>
            </a:r>
            <a:r>
              <a:rPr lang="ja-JP" altLang="en-US" dirty="0" smtClean="0"/>
              <a:t>の噴出角度</a:t>
            </a:r>
            <a:endParaRPr kumimoji="1" lang="ja-JP" altLang="en-US" dirty="0"/>
          </a:p>
        </p:txBody>
      </p:sp>
    </p:spTree>
    <p:extLst>
      <p:ext uri="{BB962C8B-B14F-4D97-AF65-F5344CB8AC3E}">
        <p14:creationId xmlns:p14="http://schemas.microsoft.com/office/powerpoint/2010/main" val="244307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nas2\home6\aghx0059\win_home\Desktop\酒見\image\jet.png\jet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 y="2139939"/>
            <a:ext cx="4945401" cy="456314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r>
              <a:rPr lang="ja-JP" altLang="en-US" sz="3600" dirty="0"/>
              <a:t>ジェット</a:t>
            </a:r>
            <a:r>
              <a:rPr lang="ja-JP" altLang="en-US" sz="3600" dirty="0" smtClean="0"/>
              <a:t>の噴出角</a:t>
            </a:r>
            <a:r>
              <a:rPr lang="en-US" altLang="ja-JP" sz="3600" dirty="0" smtClean="0"/>
              <a:t>(</a:t>
            </a:r>
            <a:r>
              <a:rPr lang="en-US" altLang="ja-JP" sz="3600" dirty="0" err="1" smtClean="0"/>
              <a:t>θ</a:t>
            </a:r>
            <a:r>
              <a:rPr lang="en-US" altLang="ja-JP" sz="3600" dirty="0"/>
              <a:t>)</a:t>
            </a:r>
            <a:r>
              <a:rPr lang="ja-JP" altLang="en-US" sz="3600" dirty="0"/>
              <a:t>を変えた</a:t>
            </a:r>
            <a:r>
              <a:rPr lang="ja-JP" altLang="en-US" sz="3600" dirty="0" smtClean="0"/>
              <a:t>とき</a:t>
            </a:r>
            <a:endParaRPr kumimoji="1" lang="ja-JP" altLang="en-US" sz="3600" dirty="0"/>
          </a:p>
        </p:txBody>
      </p:sp>
      <p:sp>
        <p:nvSpPr>
          <p:cNvPr id="6" name="テキスト ボックス 5"/>
          <p:cNvSpPr txBox="1"/>
          <p:nvPr/>
        </p:nvSpPr>
        <p:spPr>
          <a:xfrm>
            <a:off x="4948078" y="1458511"/>
            <a:ext cx="4019035" cy="3416320"/>
          </a:xfrm>
          <a:prstGeom prst="rect">
            <a:avLst/>
          </a:prstGeom>
          <a:noFill/>
        </p:spPr>
        <p:txBody>
          <a:bodyPr wrap="square" rtlCol="0">
            <a:spAutoFit/>
          </a:bodyPr>
          <a:lstStyle/>
          <a:p>
            <a:r>
              <a:rPr lang="ja-JP" altLang="en-US" dirty="0" smtClean="0"/>
              <a:t>＊</a:t>
            </a:r>
            <a:r>
              <a:rPr kumimoji="1" lang="ja-JP" altLang="en-US" dirty="0" smtClean="0"/>
              <a:t>ジェット</a:t>
            </a:r>
            <a:r>
              <a:rPr kumimoji="1" lang="en-US" altLang="ja-JP" dirty="0" smtClean="0"/>
              <a:t>(</a:t>
            </a:r>
            <a:r>
              <a:rPr kumimoji="1" lang="en-US" altLang="ja-JP" dirty="0" err="1" smtClean="0"/>
              <a:t>θ</a:t>
            </a:r>
            <a:r>
              <a:rPr kumimoji="1" lang="en-US" altLang="ja-JP" dirty="0" smtClean="0"/>
              <a:t>=0°)</a:t>
            </a:r>
          </a:p>
          <a:p>
            <a:pPr marL="285750" indent="-285750">
              <a:buFontTx/>
              <a:buChar char="-"/>
            </a:pPr>
            <a:r>
              <a:rPr lang="en-US" altLang="ja-JP" dirty="0" smtClean="0"/>
              <a:t>Forward shock</a:t>
            </a:r>
          </a:p>
          <a:p>
            <a:pPr marL="285750" indent="-285750">
              <a:buFontTx/>
              <a:buChar char="-"/>
            </a:pPr>
            <a:r>
              <a:rPr kumimoji="1" lang="en-US" altLang="ja-JP" dirty="0" smtClean="0"/>
              <a:t>Contact discontinuity</a:t>
            </a:r>
          </a:p>
          <a:p>
            <a:pPr marL="285750" indent="-285750">
              <a:buFontTx/>
              <a:buChar char="-"/>
            </a:pPr>
            <a:r>
              <a:rPr lang="en-US" altLang="ja-JP" dirty="0" smtClean="0"/>
              <a:t>Reverse shock</a:t>
            </a:r>
          </a:p>
          <a:p>
            <a:r>
              <a:rPr lang="ja-JP" altLang="en-US" dirty="0" smtClean="0"/>
              <a:t>一方向へのアウトフロー</a:t>
            </a:r>
            <a:endParaRPr lang="en-US" altLang="ja-JP" dirty="0" smtClean="0"/>
          </a:p>
          <a:p>
            <a:r>
              <a:rPr lang="ja-JP" altLang="en-US" dirty="0" smtClean="0"/>
              <a:t>→コクーンを形成</a:t>
            </a:r>
            <a:endParaRPr lang="en-US" altLang="ja-JP" dirty="0" smtClean="0"/>
          </a:p>
          <a:p>
            <a:endParaRPr lang="en-US" altLang="ja-JP" dirty="0"/>
          </a:p>
          <a:p>
            <a:r>
              <a:rPr lang="ja-JP" altLang="en-US" dirty="0" smtClean="0"/>
              <a:t>＊</a:t>
            </a:r>
            <a:r>
              <a:rPr lang="en-US" altLang="ja-JP" dirty="0" err="1" smtClean="0"/>
              <a:t>SNe</a:t>
            </a:r>
            <a:r>
              <a:rPr lang="en-US" altLang="ja-JP" dirty="0" smtClean="0"/>
              <a:t>, SNR(</a:t>
            </a:r>
            <a:r>
              <a:rPr lang="en-US" altLang="ja-JP" dirty="0" err="1" smtClean="0"/>
              <a:t>θ</a:t>
            </a:r>
            <a:r>
              <a:rPr lang="en-US" altLang="ja-JP" dirty="0" smtClean="0"/>
              <a:t> = 90°)</a:t>
            </a:r>
          </a:p>
          <a:p>
            <a:r>
              <a:rPr lang="ja-JP" altLang="en-US" dirty="0" smtClean="0"/>
              <a:t>イジェクタが等方的に広がる</a:t>
            </a:r>
            <a:r>
              <a:rPr lang="en-US" altLang="ja-JP" dirty="0" smtClean="0"/>
              <a:t>, </a:t>
            </a:r>
            <a:r>
              <a:rPr lang="ja-JP" altLang="en-US" dirty="0" smtClean="0"/>
              <a:t>点源爆発</a:t>
            </a:r>
            <a:endParaRPr lang="en-US" altLang="ja-JP" dirty="0" smtClean="0"/>
          </a:p>
          <a:p>
            <a:r>
              <a:rPr lang="ja-JP" altLang="en-US" dirty="0" smtClean="0"/>
              <a:t>→</a:t>
            </a:r>
            <a:r>
              <a:rPr lang="en-US" altLang="ja-JP" dirty="0" smtClean="0"/>
              <a:t>shock, shock</a:t>
            </a:r>
            <a:r>
              <a:rPr lang="ja-JP" altLang="en-US" dirty="0" smtClean="0"/>
              <a:t>を受けた物質は球状に　膨張する</a:t>
            </a:r>
            <a:endParaRPr lang="en-US" altLang="ja-JP" dirty="0" smtClean="0"/>
          </a:p>
          <a:p>
            <a:endParaRPr lang="en-US" altLang="ja-JP" dirty="0"/>
          </a:p>
        </p:txBody>
      </p:sp>
      <p:cxnSp>
        <p:nvCxnSpPr>
          <p:cNvPr id="8" name="直線コネクタ 7"/>
          <p:cNvCxnSpPr/>
          <p:nvPr/>
        </p:nvCxnSpPr>
        <p:spPr>
          <a:xfrm flipH="1" flipV="1">
            <a:off x="2604976" y="2036787"/>
            <a:ext cx="1" cy="40981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2604976" y="2056102"/>
            <a:ext cx="1282874" cy="407888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円弧 12"/>
          <p:cNvSpPr/>
          <p:nvPr/>
        </p:nvSpPr>
        <p:spPr>
          <a:xfrm rot="19247683">
            <a:off x="2479423" y="2844044"/>
            <a:ext cx="1179109" cy="1452066"/>
          </a:xfrm>
          <a:prstGeom prst="arc">
            <a:avLst/>
          </a:prstGeom>
          <a:ln w="38100">
            <a:solidFill>
              <a:srgbClr val="00206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テキスト ボックス 13"/>
          <p:cNvSpPr txBox="1"/>
          <p:nvPr/>
        </p:nvSpPr>
        <p:spPr>
          <a:xfrm>
            <a:off x="3660140" y="2929637"/>
            <a:ext cx="380232" cy="523220"/>
          </a:xfrm>
          <a:prstGeom prst="rect">
            <a:avLst/>
          </a:prstGeom>
          <a:solidFill>
            <a:schemeClr val="bg2"/>
          </a:solidFill>
          <a:ln>
            <a:solidFill>
              <a:srgbClr val="002060"/>
            </a:solidFill>
          </a:ln>
        </p:spPr>
        <p:txBody>
          <a:bodyPr wrap="none" rtlCol="0">
            <a:spAutoFit/>
          </a:bodyPr>
          <a:lstStyle/>
          <a:p>
            <a:r>
              <a:rPr kumimoji="1" lang="en-US" altLang="ja-JP" sz="2800" dirty="0" err="1" smtClean="0">
                <a:solidFill>
                  <a:srgbClr val="002060"/>
                </a:solidFill>
              </a:rPr>
              <a:t>θ</a:t>
            </a:r>
            <a:endParaRPr kumimoji="1" lang="ja-JP" altLang="en-US" sz="2800" dirty="0">
              <a:solidFill>
                <a:srgbClr val="002060"/>
              </a:solidFill>
            </a:endParaRPr>
          </a:p>
        </p:txBody>
      </p:sp>
      <p:sp>
        <p:nvSpPr>
          <p:cNvPr id="15" name="テキスト ボックス 14"/>
          <p:cNvSpPr txBox="1"/>
          <p:nvPr/>
        </p:nvSpPr>
        <p:spPr>
          <a:xfrm>
            <a:off x="5209953" y="4665865"/>
            <a:ext cx="3678866" cy="1846659"/>
          </a:xfrm>
          <a:prstGeom prst="rect">
            <a:avLst/>
          </a:prstGeom>
          <a:noFill/>
          <a:ln w="19050">
            <a:solidFill>
              <a:schemeClr val="accent1"/>
            </a:solidFill>
          </a:ln>
        </p:spPr>
        <p:txBody>
          <a:bodyPr wrap="square" rtlCol="0">
            <a:spAutoFit/>
          </a:bodyPr>
          <a:lstStyle/>
          <a:p>
            <a:pPr algn="ctr"/>
            <a:r>
              <a:rPr lang="ja-JP" altLang="en-US" sz="2400" dirty="0" smtClean="0"/>
              <a:t>ジェット構造</a:t>
            </a:r>
            <a:r>
              <a:rPr lang="en-US" altLang="ja-JP" sz="2400" dirty="0" smtClean="0"/>
              <a:t> </a:t>
            </a:r>
            <a:r>
              <a:rPr kumimoji="1" lang="en-US" altLang="ja-JP" sz="2400" dirty="0" err="1" smtClean="0"/>
              <a:t>v.s</a:t>
            </a:r>
            <a:r>
              <a:rPr kumimoji="1" lang="en-US" altLang="ja-JP" sz="2400" dirty="0" smtClean="0"/>
              <a:t>. </a:t>
            </a:r>
            <a:r>
              <a:rPr lang="ja-JP" altLang="en-US" sz="2400" dirty="0" smtClean="0"/>
              <a:t>球状</a:t>
            </a:r>
            <a:r>
              <a:rPr lang="ja-JP" altLang="en-US" sz="2400" dirty="0"/>
              <a:t>膨張</a:t>
            </a:r>
            <a:r>
              <a:rPr lang="en-US" altLang="ja-JP" sz="2400" dirty="0"/>
              <a:t> </a:t>
            </a:r>
            <a:endParaRPr kumimoji="1" lang="en-US" altLang="ja-JP" sz="2400" dirty="0" smtClean="0"/>
          </a:p>
          <a:p>
            <a:r>
              <a:rPr lang="ja-JP" altLang="en-US" dirty="0" smtClean="0"/>
              <a:t>ジェット</a:t>
            </a:r>
            <a:r>
              <a:rPr kumimoji="1" lang="ja-JP" altLang="en-US" dirty="0" smtClean="0"/>
              <a:t>に特有な構造</a:t>
            </a:r>
            <a:r>
              <a:rPr kumimoji="1" lang="en-US" altLang="ja-JP" dirty="0" smtClean="0"/>
              <a:t>(e.g., </a:t>
            </a:r>
            <a:r>
              <a:rPr kumimoji="1" lang="ja-JP" altLang="en-US" dirty="0" smtClean="0"/>
              <a:t>コクーン</a:t>
            </a:r>
            <a:r>
              <a:rPr kumimoji="1" lang="en-US" altLang="ja-JP" dirty="0" smtClean="0"/>
              <a:t>)</a:t>
            </a:r>
            <a:r>
              <a:rPr kumimoji="1" lang="ja-JP" altLang="en-US" dirty="0" smtClean="0"/>
              <a:t>が崩れる角度は</a:t>
            </a:r>
            <a:r>
              <a:rPr kumimoji="1" lang="en-US" altLang="ja-JP" dirty="0" smtClean="0"/>
              <a:t>?</a:t>
            </a:r>
          </a:p>
          <a:p>
            <a:endParaRPr kumimoji="1" lang="en-US" altLang="ja-JP" dirty="0" smtClean="0"/>
          </a:p>
          <a:p>
            <a:r>
              <a:rPr lang="en-US" altLang="ja-JP" dirty="0" smtClean="0"/>
              <a:t>1.) </a:t>
            </a:r>
            <a:r>
              <a:rPr lang="el-GR" altLang="ja-JP" dirty="0" smtClean="0"/>
              <a:t>θ</a:t>
            </a:r>
            <a:r>
              <a:rPr lang="en-US" altLang="ja-JP" dirty="0" smtClean="0"/>
              <a:t> = 10, 20, … , 80°</a:t>
            </a:r>
            <a:r>
              <a:rPr lang="ja-JP" altLang="en-US" dirty="0" smtClean="0"/>
              <a:t>、磁場</a:t>
            </a:r>
            <a:r>
              <a:rPr lang="en-US" altLang="ja-JP" dirty="0"/>
              <a:t>(</a:t>
            </a:r>
            <a:r>
              <a:rPr lang="en-US" altLang="ja-JP" dirty="0" err="1" smtClean="0"/>
              <a:t>B</a:t>
            </a:r>
            <a:r>
              <a:rPr lang="en-US" altLang="ja-JP" baseline="-25000" dirty="0" err="1" smtClean="0"/>
              <a:t>z</a:t>
            </a:r>
            <a:r>
              <a:rPr lang="en-US" altLang="ja-JP" dirty="0" smtClean="0"/>
              <a:t>)</a:t>
            </a:r>
            <a:r>
              <a:rPr lang="ja-JP" altLang="en-US" dirty="0" smtClean="0"/>
              <a:t>なし</a:t>
            </a:r>
            <a:endParaRPr lang="en-US" altLang="ja-JP" dirty="0" smtClean="0"/>
          </a:p>
          <a:p>
            <a:r>
              <a:rPr kumimoji="1" lang="en-US" altLang="ja-JP" dirty="0" smtClean="0"/>
              <a:t>2.) </a:t>
            </a:r>
            <a:r>
              <a:rPr lang="el-GR" altLang="ja-JP" dirty="0"/>
              <a:t>θ</a:t>
            </a:r>
            <a:r>
              <a:rPr lang="en-US" altLang="ja-JP" dirty="0"/>
              <a:t> = </a:t>
            </a:r>
            <a:r>
              <a:rPr lang="en-US" altLang="ja-JP" dirty="0" smtClean="0"/>
              <a:t>30°</a:t>
            </a:r>
            <a:r>
              <a:rPr lang="ja-JP" altLang="en-US" dirty="0" smtClean="0"/>
              <a:t>、</a:t>
            </a:r>
            <a:r>
              <a:rPr kumimoji="1" lang="ja-JP" altLang="en-US" dirty="0" smtClean="0"/>
              <a:t>磁場</a:t>
            </a:r>
            <a:r>
              <a:rPr kumimoji="1" lang="en-US" altLang="ja-JP" dirty="0" smtClean="0"/>
              <a:t>(</a:t>
            </a:r>
            <a:r>
              <a:rPr kumimoji="1" lang="en-US" altLang="ja-JP" dirty="0" err="1" smtClean="0"/>
              <a:t>B</a:t>
            </a:r>
            <a:r>
              <a:rPr kumimoji="1" lang="en-US" altLang="ja-JP" baseline="-25000" dirty="0" err="1" smtClean="0"/>
              <a:t>z</a:t>
            </a:r>
            <a:r>
              <a:rPr kumimoji="1" lang="en-US" altLang="ja-JP" dirty="0" smtClean="0"/>
              <a:t>)</a:t>
            </a:r>
            <a:r>
              <a:rPr lang="ja-JP" altLang="en-US" dirty="0" smtClean="0"/>
              <a:t>あり</a:t>
            </a:r>
            <a:endParaRPr kumimoji="1" lang="en-US" altLang="ja-JP" dirty="0" smtClean="0"/>
          </a:p>
        </p:txBody>
      </p:sp>
      <p:cxnSp>
        <p:nvCxnSpPr>
          <p:cNvPr id="16" name="直線コネクタ 15"/>
          <p:cNvCxnSpPr/>
          <p:nvPr/>
        </p:nvCxnSpPr>
        <p:spPr>
          <a:xfrm flipV="1">
            <a:off x="2718527" y="3463490"/>
            <a:ext cx="49636" cy="1213903"/>
          </a:xfrm>
          <a:prstGeom prst="line">
            <a:avLst/>
          </a:prstGeom>
          <a:ln w="190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2821257" y="3463490"/>
            <a:ext cx="220381" cy="1224537"/>
          </a:xfrm>
          <a:prstGeom prst="line">
            <a:avLst/>
          </a:prstGeom>
          <a:ln w="190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2905805" y="3570250"/>
            <a:ext cx="361874" cy="1149692"/>
          </a:xfrm>
          <a:prstGeom prst="line">
            <a:avLst/>
          </a:prstGeom>
          <a:ln w="190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71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5347" y="3866495"/>
            <a:ext cx="3135216" cy="2508487"/>
          </a:xfrm>
          <a:prstGeom prst="rect">
            <a:avLst/>
          </a:prstGeom>
        </p:spPr>
      </p:pic>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758" y="1490761"/>
            <a:ext cx="3296550" cy="2637570"/>
          </a:xfrm>
          <a:prstGeom prst="rect">
            <a:avLst/>
          </a:prstGeom>
        </p:spPr>
      </p:pic>
      <p:pic>
        <p:nvPicPr>
          <p:cNvPr id="16" name="図 15"/>
          <p:cNvPicPr>
            <a:picLocks noChangeAspect="1"/>
          </p:cNvPicPr>
          <p:nvPr/>
        </p:nvPicPr>
        <p:blipFill rotWithShape="1">
          <a:blip r:embed="rId4">
            <a:extLst>
              <a:ext uri="{28A0092B-C50C-407E-A947-70E740481C1C}">
                <a14:useLocalDpi xmlns:a14="http://schemas.microsoft.com/office/drawing/2010/main" val="0"/>
              </a:ext>
            </a:extLst>
          </a:blip>
          <a:srcRect l="8009" r="13278"/>
          <a:stretch/>
        </p:blipFill>
        <p:spPr>
          <a:xfrm>
            <a:off x="3364712" y="3806680"/>
            <a:ext cx="2536785" cy="2578578"/>
          </a:xfrm>
          <a:prstGeom prst="rect">
            <a:avLst/>
          </a:prstGeom>
        </p:spPr>
      </p:pic>
      <p:pic>
        <p:nvPicPr>
          <p:cNvPr id="13" name="図 12"/>
          <p:cNvPicPr>
            <a:picLocks noChangeAspect="1"/>
          </p:cNvPicPr>
          <p:nvPr/>
        </p:nvPicPr>
        <p:blipFill rotWithShape="1">
          <a:blip r:embed="rId5">
            <a:extLst>
              <a:ext uri="{28A0092B-C50C-407E-A947-70E740481C1C}">
                <a14:useLocalDpi xmlns:a14="http://schemas.microsoft.com/office/drawing/2010/main" val="0"/>
              </a:ext>
            </a:extLst>
          </a:blip>
          <a:srcRect l="9532" r="13548"/>
          <a:stretch/>
        </p:blipFill>
        <p:spPr>
          <a:xfrm>
            <a:off x="777347" y="3768168"/>
            <a:ext cx="2468291" cy="2567446"/>
          </a:xfrm>
          <a:prstGeom prst="rect">
            <a:avLst/>
          </a:prstGeom>
        </p:spPr>
      </p:pic>
      <p:pic>
        <p:nvPicPr>
          <p:cNvPr id="3" name="図 2"/>
          <p:cNvPicPr>
            <a:picLocks noChangeAspect="1"/>
          </p:cNvPicPr>
          <p:nvPr/>
        </p:nvPicPr>
        <p:blipFill rotWithShape="1">
          <a:blip r:embed="rId6">
            <a:extLst>
              <a:ext uri="{28A0092B-C50C-407E-A947-70E740481C1C}">
                <a14:useLocalDpi xmlns:a14="http://schemas.microsoft.com/office/drawing/2010/main" val="0"/>
              </a:ext>
            </a:extLst>
          </a:blip>
          <a:srcRect l="7260" r="14062"/>
          <a:stretch/>
        </p:blipFill>
        <p:spPr>
          <a:xfrm>
            <a:off x="679284" y="1490761"/>
            <a:ext cx="2581573" cy="2625320"/>
          </a:xfrm>
          <a:prstGeom prst="rect">
            <a:avLst/>
          </a:prstGeom>
        </p:spPr>
      </p:pic>
      <p:sp>
        <p:nvSpPr>
          <p:cNvPr id="2" name="タイトル 1"/>
          <p:cNvSpPr>
            <a:spLocks noGrp="1"/>
          </p:cNvSpPr>
          <p:nvPr>
            <p:ph type="title"/>
          </p:nvPr>
        </p:nvSpPr>
        <p:spPr>
          <a:xfrm>
            <a:off x="628649" y="0"/>
            <a:ext cx="7886700" cy="1325563"/>
          </a:xfrm>
        </p:spPr>
        <p:txBody>
          <a:bodyPr>
            <a:normAutofit/>
          </a:bodyPr>
          <a:lstStyle/>
          <a:p>
            <a:r>
              <a:rPr lang="ja-JP" altLang="en-US" sz="3600" dirty="0"/>
              <a:t>ジェット</a:t>
            </a:r>
            <a:r>
              <a:rPr lang="ja-JP" altLang="en-US" sz="3600" dirty="0" smtClean="0"/>
              <a:t>の噴出角</a:t>
            </a:r>
            <a:r>
              <a:rPr lang="en-US" altLang="ja-JP" sz="3600" dirty="0"/>
              <a:t>(</a:t>
            </a:r>
            <a:r>
              <a:rPr lang="en-US" altLang="ja-JP" sz="3600" dirty="0" err="1"/>
              <a:t>θ</a:t>
            </a:r>
            <a:r>
              <a:rPr lang="en-US" altLang="ja-JP" sz="3600" dirty="0"/>
              <a:t>)</a:t>
            </a:r>
            <a:r>
              <a:rPr lang="ja-JP" altLang="en-US" sz="3600" dirty="0"/>
              <a:t>を変えた</a:t>
            </a:r>
            <a:r>
              <a:rPr lang="ja-JP" altLang="en-US" sz="3600" dirty="0" smtClean="0"/>
              <a:t>とき</a:t>
            </a:r>
            <a:r>
              <a:rPr lang="en-US" altLang="ja-JP" sz="3600" dirty="0" smtClean="0"/>
              <a:t/>
            </a:r>
            <a:br>
              <a:rPr lang="en-US" altLang="ja-JP" sz="3600" dirty="0" smtClean="0"/>
            </a:br>
            <a:r>
              <a:rPr lang="en-US" altLang="ja-JP" sz="2800" dirty="0" smtClean="0"/>
              <a:t>1.) </a:t>
            </a:r>
            <a:r>
              <a:rPr lang="en-US" altLang="ja-JP" sz="2800" dirty="0" err="1" smtClean="0"/>
              <a:t>θ</a:t>
            </a:r>
            <a:r>
              <a:rPr lang="en-US" altLang="ja-JP" sz="2800" dirty="0" smtClean="0"/>
              <a:t>=10, 30, 40°</a:t>
            </a:r>
            <a:r>
              <a:rPr lang="ja-JP" altLang="en-US" sz="2800" dirty="0" smtClean="0"/>
              <a:t>、磁場なし</a:t>
            </a:r>
            <a:endParaRPr kumimoji="1" lang="ja-JP" altLang="en-US" sz="2800" dirty="0"/>
          </a:p>
        </p:txBody>
      </p:sp>
      <p:sp>
        <p:nvSpPr>
          <p:cNvPr id="5" name="テキスト ボックス 4"/>
          <p:cNvSpPr txBox="1"/>
          <p:nvPr/>
        </p:nvSpPr>
        <p:spPr>
          <a:xfrm>
            <a:off x="1323865" y="1266134"/>
            <a:ext cx="1561646" cy="369332"/>
          </a:xfrm>
          <a:prstGeom prst="rect">
            <a:avLst/>
          </a:prstGeom>
          <a:noFill/>
        </p:spPr>
        <p:txBody>
          <a:bodyPr wrap="none" rtlCol="0">
            <a:spAutoFit/>
          </a:bodyPr>
          <a:lstStyle/>
          <a:p>
            <a:r>
              <a:rPr kumimoji="1" lang="en-US" altLang="ja-JP" dirty="0" err="1" smtClean="0"/>
              <a:t>θ</a:t>
            </a:r>
            <a:r>
              <a:rPr kumimoji="1" lang="en-US" altLang="ja-JP" dirty="0" smtClean="0"/>
              <a:t> = 10°(t=41)</a:t>
            </a:r>
            <a:endParaRPr kumimoji="1" lang="ja-JP" altLang="en-US" dirty="0"/>
          </a:p>
        </p:txBody>
      </p:sp>
      <p:sp>
        <p:nvSpPr>
          <p:cNvPr id="6" name="テキスト ボックス 5"/>
          <p:cNvSpPr txBox="1"/>
          <p:nvPr/>
        </p:nvSpPr>
        <p:spPr>
          <a:xfrm>
            <a:off x="1308943" y="6335614"/>
            <a:ext cx="1566454" cy="369332"/>
          </a:xfrm>
          <a:prstGeom prst="rect">
            <a:avLst/>
          </a:prstGeom>
          <a:noFill/>
        </p:spPr>
        <p:txBody>
          <a:bodyPr wrap="none" rtlCol="0">
            <a:spAutoFit/>
          </a:bodyPr>
          <a:lstStyle/>
          <a:p>
            <a:r>
              <a:rPr lang="ja-JP" altLang="en-US" dirty="0" smtClean="0"/>
              <a:t>→ジェット構造</a:t>
            </a:r>
            <a:endParaRPr kumimoji="1" lang="ja-JP" altLang="en-US" dirty="0"/>
          </a:p>
        </p:txBody>
      </p:sp>
      <p:sp>
        <p:nvSpPr>
          <p:cNvPr id="9" name="テキスト ボックス 8"/>
          <p:cNvSpPr txBox="1"/>
          <p:nvPr/>
        </p:nvSpPr>
        <p:spPr>
          <a:xfrm>
            <a:off x="6225062" y="6385258"/>
            <a:ext cx="2765501" cy="338554"/>
          </a:xfrm>
          <a:prstGeom prst="rect">
            <a:avLst/>
          </a:prstGeom>
          <a:noFill/>
        </p:spPr>
        <p:txBody>
          <a:bodyPr wrap="none" rtlCol="0">
            <a:spAutoFit/>
          </a:bodyPr>
          <a:lstStyle/>
          <a:p>
            <a:r>
              <a:rPr lang="ja-JP" altLang="en-US" sz="1600" dirty="0" smtClean="0"/>
              <a:t>→速度成分の減少が見られる</a:t>
            </a:r>
            <a:endParaRPr lang="en-US" altLang="ja-JP" sz="1600" dirty="0" smtClean="0"/>
          </a:p>
        </p:txBody>
      </p:sp>
      <p:sp>
        <p:nvSpPr>
          <p:cNvPr id="11" name="テキスト ボックス 10"/>
          <p:cNvSpPr txBox="1"/>
          <p:nvPr/>
        </p:nvSpPr>
        <p:spPr>
          <a:xfrm>
            <a:off x="3925812" y="6335614"/>
            <a:ext cx="1566454" cy="369332"/>
          </a:xfrm>
          <a:prstGeom prst="rect">
            <a:avLst/>
          </a:prstGeom>
          <a:noFill/>
        </p:spPr>
        <p:txBody>
          <a:bodyPr wrap="none" rtlCol="0">
            <a:spAutoFit/>
          </a:bodyPr>
          <a:lstStyle/>
          <a:p>
            <a:r>
              <a:rPr lang="ja-JP" altLang="en-US" smtClean="0"/>
              <a:t>→ジェット構造</a:t>
            </a:r>
            <a:endParaRPr kumimoji="1" lang="ja-JP" altLang="en-US" dirty="0"/>
          </a:p>
        </p:txBody>
      </p:sp>
      <p:sp>
        <p:nvSpPr>
          <p:cNvPr id="12" name="テキスト ボックス 11"/>
          <p:cNvSpPr txBox="1"/>
          <p:nvPr/>
        </p:nvSpPr>
        <p:spPr>
          <a:xfrm>
            <a:off x="6642132" y="1266134"/>
            <a:ext cx="1561646" cy="369332"/>
          </a:xfrm>
          <a:prstGeom prst="rect">
            <a:avLst/>
          </a:prstGeom>
          <a:noFill/>
        </p:spPr>
        <p:txBody>
          <a:bodyPr wrap="none" rtlCol="0">
            <a:spAutoFit/>
          </a:bodyPr>
          <a:lstStyle/>
          <a:p>
            <a:r>
              <a:rPr kumimoji="1" lang="en-US" altLang="ja-JP" dirty="0" err="1" smtClean="0"/>
              <a:t>θ</a:t>
            </a:r>
            <a:r>
              <a:rPr kumimoji="1" lang="en-US" altLang="ja-JP" dirty="0" smtClean="0"/>
              <a:t> = 40°(t=80)</a:t>
            </a:r>
            <a:endParaRPr kumimoji="1" lang="ja-JP" altLang="en-US" dirty="0"/>
          </a:p>
        </p:txBody>
      </p:sp>
      <p:pic>
        <p:nvPicPr>
          <p:cNvPr id="17" name="図 16"/>
          <p:cNvPicPr>
            <a:picLocks noChangeAspect="1"/>
          </p:cNvPicPr>
          <p:nvPr/>
        </p:nvPicPr>
        <p:blipFill rotWithShape="1">
          <a:blip r:embed="rId7">
            <a:extLst>
              <a:ext uri="{28A0092B-C50C-407E-A947-70E740481C1C}">
                <a14:useLocalDpi xmlns:a14="http://schemas.microsoft.com/office/drawing/2010/main" val="0"/>
              </a:ext>
            </a:extLst>
          </a:blip>
          <a:srcRect l="7501" r="14828"/>
          <a:stretch/>
        </p:blipFill>
        <p:spPr>
          <a:xfrm>
            <a:off x="3358920" y="1501037"/>
            <a:ext cx="2511646" cy="2587310"/>
          </a:xfrm>
          <a:prstGeom prst="rect">
            <a:avLst/>
          </a:prstGeom>
        </p:spPr>
      </p:pic>
      <p:sp>
        <p:nvSpPr>
          <p:cNvPr id="8" name="テキスト ボックス 7"/>
          <p:cNvSpPr txBox="1"/>
          <p:nvPr/>
        </p:nvSpPr>
        <p:spPr>
          <a:xfrm>
            <a:off x="3938295" y="1266134"/>
            <a:ext cx="1561646" cy="369332"/>
          </a:xfrm>
          <a:prstGeom prst="rect">
            <a:avLst/>
          </a:prstGeom>
          <a:noFill/>
        </p:spPr>
        <p:txBody>
          <a:bodyPr wrap="none" rtlCol="0">
            <a:spAutoFit/>
          </a:bodyPr>
          <a:lstStyle/>
          <a:p>
            <a:r>
              <a:rPr kumimoji="1" lang="en-US" altLang="ja-JP" dirty="0" err="1" smtClean="0"/>
              <a:t>θ</a:t>
            </a:r>
            <a:r>
              <a:rPr kumimoji="1" lang="en-US" altLang="ja-JP" dirty="0" smtClean="0"/>
              <a:t> = </a:t>
            </a:r>
            <a:r>
              <a:rPr lang="en-US" altLang="ja-JP" dirty="0"/>
              <a:t>3</a:t>
            </a:r>
            <a:r>
              <a:rPr kumimoji="1" lang="en-US" altLang="ja-JP" dirty="0" smtClean="0"/>
              <a:t>0°(t=41)</a:t>
            </a:r>
            <a:endParaRPr kumimoji="1" lang="ja-JP" altLang="en-US" dirty="0"/>
          </a:p>
        </p:txBody>
      </p:sp>
      <p:sp>
        <p:nvSpPr>
          <p:cNvPr id="14" name="テキスト ボックス 13"/>
          <p:cNvSpPr txBox="1"/>
          <p:nvPr/>
        </p:nvSpPr>
        <p:spPr>
          <a:xfrm>
            <a:off x="92597" y="2662177"/>
            <a:ext cx="646331" cy="369332"/>
          </a:xfrm>
          <a:prstGeom prst="rect">
            <a:avLst/>
          </a:prstGeom>
          <a:noFill/>
        </p:spPr>
        <p:txBody>
          <a:bodyPr wrap="none" rtlCol="0">
            <a:spAutoFit/>
          </a:bodyPr>
          <a:lstStyle/>
          <a:p>
            <a:r>
              <a:rPr kumimoji="1" lang="ja-JP" altLang="en-US" smtClean="0"/>
              <a:t>密度</a:t>
            </a:r>
            <a:endParaRPr kumimoji="1" lang="ja-JP" altLang="en-US"/>
          </a:p>
        </p:txBody>
      </p:sp>
      <p:sp>
        <p:nvSpPr>
          <p:cNvPr id="20" name="テキスト ボックス 19"/>
          <p:cNvSpPr txBox="1"/>
          <p:nvPr/>
        </p:nvSpPr>
        <p:spPr>
          <a:xfrm>
            <a:off x="65615" y="4413145"/>
            <a:ext cx="985618" cy="584775"/>
          </a:xfrm>
          <a:prstGeom prst="rect">
            <a:avLst/>
          </a:prstGeom>
          <a:noFill/>
        </p:spPr>
        <p:txBody>
          <a:bodyPr wrap="square" rtlCol="0">
            <a:spAutoFit/>
          </a:bodyPr>
          <a:lstStyle/>
          <a:p>
            <a:r>
              <a:rPr lang="en-US" altLang="ja-JP" sz="1600" dirty="0" err="1" smtClean="0"/>
              <a:t>θ</a:t>
            </a:r>
            <a:r>
              <a:rPr lang="en-US" altLang="ja-JP" sz="1600" dirty="0" smtClean="0"/>
              <a:t>=0</a:t>
            </a:r>
            <a:r>
              <a:rPr lang="ja-JP" altLang="en-US" sz="1600" dirty="0" smtClean="0"/>
              <a:t>方向の速度</a:t>
            </a:r>
            <a:endParaRPr kumimoji="1" lang="ja-JP" altLang="en-US" sz="1600" dirty="0"/>
          </a:p>
        </p:txBody>
      </p:sp>
    </p:spTree>
    <p:extLst>
      <p:ext uri="{BB962C8B-B14F-4D97-AF65-F5344CB8AC3E}">
        <p14:creationId xmlns:p14="http://schemas.microsoft.com/office/powerpoint/2010/main" val="449388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2">
            <a:extLst>
              <a:ext uri="{28A0092B-C50C-407E-A947-70E740481C1C}">
                <a14:useLocalDpi xmlns:a14="http://schemas.microsoft.com/office/drawing/2010/main" val="0"/>
              </a:ext>
            </a:extLst>
          </a:blip>
          <a:srcRect l="7460" r="13774"/>
          <a:stretch/>
        </p:blipFill>
        <p:spPr>
          <a:xfrm>
            <a:off x="300941" y="3845556"/>
            <a:ext cx="2817245" cy="2861747"/>
          </a:xfrm>
          <a:prstGeom prst="rect">
            <a:avLst/>
          </a:prstGeom>
        </p:spPr>
      </p:pic>
      <p:pic>
        <p:nvPicPr>
          <p:cNvPr id="18" name="図 17"/>
          <p:cNvPicPr>
            <a:picLocks noChangeAspect="1"/>
          </p:cNvPicPr>
          <p:nvPr/>
        </p:nvPicPr>
        <p:blipFill rotWithShape="1">
          <a:blip r:embed="rId3">
            <a:extLst>
              <a:ext uri="{28A0092B-C50C-407E-A947-70E740481C1C}">
                <a14:useLocalDpi xmlns:a14="http://schemas.microsoft.com/office/drawing/2010/main" val="0"/>
              </a:ext>
            </a:extLst>
          </a:blip>
          <a:srcRect l="7501" r="14828"/>
          <a:stretch/>
        </p:blipFill>
        <p:spPr>
          <a:xfrm>
            <a:off x="353577" y="1325563"/>
            <a:ext cx="2711971" cy="2793670"/>
          </a:xfrm>
          <a:prstGeom prst="rect">
            <a:avLst/>
          </a:prstGeom>
        </p:spPr>
      </p:pic>
      <p:sp>
        <p:nvSpPr>
          <p:cNvPr id="15" name="タイトル 1"/>
          <p:cNvSpPr txBox="1">
            <a:spLocks/>
          </p:cNvSpPr>
          <p:nvPr/>
        </p:nvSpPr>
        <p:spPr>
          <a:xfrm>
            <a:off x="628649"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600" dirty="0" smtClean="0"/>
              <a:t>2.) </a:t>
            </a:r>
            <a:r>
              <a:rPr lang="en-US" altLang="ja-JP" sz="3600" dirty="0" err="1"/>
              <a:t>θ</a:t>
            </a:r>
            <a:r>
              <a:rPr lang="en-US" altLang="ja-JP" sz="3600" dirty="0"/>
              <a:t>=30</a:t>
            </a:r>
            <a:r>
              <a:rPr lang="en-US" altLang="ja-JP" sz="3600" dirty="0" smtClean="0"/>
              <a:t>°</a:t>
            </a:r>
            <a:r>
              <a:rPr lang="ja-JP" altLang="en-US" sz="3600" dirty="0" smtClean="0"/>
              <a:t>、磁場あり</a:t>
            </a:r>
            <a:endParaRPr lang="ja-JP" altLang="en-US" sz="3600" dirty="0"/>
          </a:p>
        </p:txBody>
      </p:sp>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l="8239" r="13208"/>
          <a:stretch/>
        </p:blipFill>
        <p:spPr>
          <a:xfrm>
            <a:off x="3118184" y="3818175"/>
            <a:ext cx="2836512" cy="2889128"/>
          </a:xfrm>
          <a:prstGeom prst="rect">
            <a:avLst/>
          </a:prstGeom>
        </p:spPr>
      </p:pic>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l="5712"/>
          <a:stretch/>
        </p:blipFill>
        <p:spPr>
          <a:xfrm>
            <a:off x="5832428" y="3871379"/>
            <a:ext cx="3311572" cy="2810099"/>
          </a:xfrm>
          <a:prstGeom prst="rect">
            <a:avLst/>
          </a:prstGeom>
        </p:spPr>
      </p:pic>
      <p:sp>
        <p:nvSpPr>
          <p:cNvPr id="7" name="テキスト ボックス 6"/>
          <p:cNvSpPr txBox="1"/>
          <p:nvPr/>
        </p:nvSpPr>
        <p:spPr>
          <a:xfrm>
            <a:off x="1009140" y="1154254"/>
            <a:ext cx="1048685" cy="369332"/>
          </a:xfrm>
          <a:prstGeom prst="rect">
            <a:avLst/>
          </a:prstGeom>
          <a:noFill/>
        </p:spPr>
        <p:txBody>
          <a:bodyPr wrap="none" rtlCol="0">
            <a:spAutoFit/>
          </a:bodyPr>
          <a:lstStyle/>
          <a:p>
            <a:r>
              <a:rPr kumimoji="1" lang="en-US" altLang="ja-JP" dirty="0" smtClean="0"/>
              <a:t>β=</a:t>
            </a:r>
            <a:r>
              <a:rPr lang="ja-JP" altLang="en-US" dirty="0" smtClean="0"/>
              <a:t>∞</a:t>
            </a:r>
            <a:r>
              <a:rPr lang="en-US" altLang="ja-JP" dirty="0" smtClean="0"/>
              <a:t> (41)</a:t>
            </a:r>
            <a:endParaRPr kumimoji="1" lang="ja-JP" altLang="en-US" dirty="0"/>
          </a:p>
        </p:txBody>
      </p:sp>
      <p:pic>
        <p:nvPicPr>
          <p:cNvPr id="19" name="図 18"/>
          <p:cNvPicPr>
            <a:picLocks noChangeAspect="1"/>
          </p:cNvPicPr>
          <p:nvPr/>
        </p:nvPicPr>
        <p:blipFill rotWithShape="1">
          <a:blip r:embed="rId6">
            <a:extLst>
              <a:ext uri="{28A0092B-C50C-407E-A947-70E740481C1C}">
                <a14:useLocalDpi xmlns:a14="http://schemas.microsoft.com/office/drawing/2010/main" val="0"/>
              </a:ext>
            </a:extLst>
          </a:blip>
          <a:srcRect l="8774" r="14703"/>
          <a:stretch/>
        </p:blipFill>
        <p:spPr>
          <a:xfrm>
            <a:off x="3195774" y="1378767"/>
            <a:ext cx="2687017" cy="2809472"/>
          </a:xfrm>
          <a:prstGeom prst="rect">
            <a:avLst/>
          </a:prstGeom>
        </p:spPr>
      </p:pic>
      <p:sp>
        <p:nvSpPr>
          <p:cNvPr id="4" name="テキスト ボックス 3"/>
          <p:cNvSpPr txBox="1"/>
          <p:nvPr/>
        </p:nvSpPr>
        <p:spPr>
          <a:xfrm>
            <a:off x="3933042" y="1154254"/>
            <a:ext cx="1277914" cy="369332"/>
          </a:xfrm>
          <a:prstGeom prst="rect">
            <a:avLst/>
          </a:prstGeom>
          <a:noFill/>
        </p:spPr>
        <p:txBody>
          <a:bodyPr wrap="none" rtlCol="0">
            <a:spAutoFit/>
          </a:bodyPr>
          <a:lstStyle/>
          <a:p>
            <a:r>
              <a:rPr kumimoji="1" lang="en-US" altLang="ja-JP" dirty="0" smtClean="0"/>
              <a:t>β=10 (t=40)</a:t>
            </a:r>
            <a:endParaRPr kumimoji="1" lang="ja-JP" altLang="en-US" dirty="0"/>
          </a:p>
        </p:txBody>
      </p:sp>
      <p:pic>
        <p:nvPicPr>
          <p:cNvPr id="20" name="図 19"/>
          <p:cNvPicPr>
            <a:picLocks noChangeAspect="1"/>
          </p:cNvPicPr>
          <p:nvPr/>
        </p:nvPicPr>
        <p:blipFill rotWithShape="1">
          <a:blip r:embed="rId7">
            <a:extLst>
              <a:ext uri="{28A0092B-C50C-407E-A947-70E740481C1C}">
                <a14:useLocalDpi xmlns:a14="http://schemas.microsoft.com/office/drawing/2010/main" val="0"/>
              </a:ext>
            </a:extLst>
          </a:blip>
          <a:srcRect l="8774"/>
          <a:stretch/>
        </p:blipFill>
        <p:spPr>
          <a:xfrm>
            <a:off x="5954696" y="1402691"/>
            <a:ext cx="3162816" cy="2773973"/>
          </a:xfrm>
          <a:prstGeom prst="rect">
            <a:avLst/>
          </a:prstGeom>
        </p:spPr>
      </p:pic>
      <p:sp>
        <p:nvSpPr>
          <p:cNvPr id="21" name="テキスト ボックス 20"/>
          <p:cNvSpPr txBox="1"/>
          <p:nvPr/>
        </p:nvSpPr>
        <p:spPr>
          <a:xfrm>
            <a:off x="6951314" y="247282"/>
            <a:ext cx="2013693" cy="830997"/>
          </a:xfrm>
          <a:prstGeom prst="rect">
            <a:avLst/>
          </a:prstGeom>
          <a:noFill/>
          <a:ln>
            <a:solidFill>
              <a:schemeClr val="accent1"/>
            </a:solidFill>
          </a:ln>
        </p:spPr>
        <p:txBody>
          <a:bodyPr wrap="none" rtlCol="0">
            <a:spAutoFit/>
          </a:bodyPr>
          <a:lstStyle/>
          <a:p>
            <a:r>
              <a:rPr kumimoji="1" lang="ja-JP" altLang="en-US" sz="1600" dirty="0" smtClean="0"/>
              <a:t>プラズマ</a:t>
            </a:r>
            <a:r>
              <a:rPr lang="ja-JP" altLang="en-US" sz="1600" dirty="0" smtClean="0"/>
              <a:t>ベータ</a:t>
            </a:r>
            <a:endParaRPr lang="en-US" altLang="ja-JP" sz="1600" dirty="0" smtClean="0"/>
          </a:p>
          <a:p>
            <a:r>
              <a:rPr kumimoji="1" lang="en-US" altLang="ja-JP" sz="1600" dirty="0" smtClean="0"/>
              <a:t>β = (</a:t>
            </a:r>
            <a:r>
              <a:rPr kumimoji="1" lang="ja-JP" altLang="en-US" sz="1600" dirty="0" smtClean="0"/>
              <a:t>ガス圧</a:t>
            </a:r>
            <a:r>
              <a:rPr kumimoji="1" lang="en-US" altLang="ja-JP" sz="1600" dirty="0" smtClean="0"/>
              <a:t>)/(</a:t>
            </a:r>
            <a:r>
              <a:rPr kumimoji="1" lang="ja-JP" altLang="en-US" sz="1600" dirty="0" smtClean="0"/>
              <a:t>磁気圧</a:t>
            </a:r>
            <a:r>
              <a:rPr kumimoji="1" lang="en-US" altLang="ja-JP" sz="1600" dirty="0" smtClean="0"/>
              <a:t>)</a:t>
            </a:r>
          </a:p>
          <a:p>
            <a:r>
              <a:rPr kumimoji="1" lang="en-US" altLang="ja-JP" sz="1600" dirty="0" smtClean="0"/>
              <a:t>   = </a:t>
            </a:r>
            <a:r>
              <a:rPr kumimoji="1" lang="en-US" altLang="ja-JP" sz="1600" dirty="0" err="1" smtClean="0"/>
              <a:t>Pgas</a:t>
            </a:r>
            <a:r>
              <a:rPr kumimoji="1" lang="en-US" altLang="ja-JP" sz="1600" dirty="0" smtClean="0"/>
              <a:t> / 0.5B</a:t>
            </a:r>
            <a:r>
              <a:rPr kumimoji="1" lang="en-US" altLang="ja-JP" sz="1600" baseline="30000" dirty="0" smtClean="0"/>
              <a:t>2</a:t>
            </a:r>
            <a:endParaRPr kumimoji="1" lang="ja-JP" altLang="en-US" sz="1600" baseline="30000" dirty="0"/>
          </a:p>
        </p:txBody>
      </p:sp>
      <p:sp>
        <p:nvSpPr>
          <p:cNvPr id="22" name="テキスト ボックス 21"/>
          <p:cNvSpPr txBox="1"/>
          <p:nvPr/>
        </p:nvSpPr>
        <p:spPr>
          <a:xfrm>
            <a:off x="-8383" y="1893152"/>
            <a:ext cx="646331" cy="369332"/>
          </a:xfrm>
          <a:prstGeom prst="rect">
            <a:avLst/>
          </a:prstGeom>
          <a:noFill/>
        </p:spPr>
        <p:txBody>
          <a:bodyPr wrap="none" rtlCol="0">
            <a:spAutoFit/>
          </a:bodyPr>
          <a:lstStyle/>
          <a:p>
            <a:r>
              <a:rPr kumimoji="1" lang="ja-JP" altLang="en-US" smtClean="0"/>
              <a:t>密度</a:t>
            </a:r>
            <a:endParaRPr kumimoji="1" lang="ja-JP" altLang="en-US"/>
          </a:p>
        </p:txBody>
      </p:sp>
      <p:sp>
        <p:nvSpPr>
          <p:cNvPr id="23" name="テキスト ボックス 22"/>
          <p:cNvSpPr txBox="1"/>
          <p:nvPr/>
        </p:nvSpPr>
        <p:spPr>
          <a:xfrm>
            <a:off x="14774" y="4290542"/>
            <a:ext cx="572333" cy="1569660"/>
          </a:xfrm>
          <a:prstGeom prst="rect">
            <a:avLst/>
          </a:prstGeom>
          <a:noFill/>
        </p:spPr>
        <p:txBody>
          <a:bodyPr wrap="square" rtlCol="0">
            <a:spAutoFit/>
          </a:bodyPr>
          <a:lstStyle/>
          <a:p>
            <a:r>
              <a:rPr lang="en-US" altLang="ja-JP" sz="1600" dirty="0" err="1" smtClean="0"/>
              <a:t>θ</a:t>
            </a:r>
            <a:r>
              <a:rPr lang="en-US" altLang="ja-JP" sz="1600" dirty="0" smtClean="0"/>
              <a:t>=0</a:t>
            </a:r>
            <a:r>
              <a:rPr lang="ja-JP" altLang="en-US" sz="1600" dirty="0" smtClean="0"/>
              <a:t>方向の速度</a:t>
            </a:r>
            <a:endParaRPr kumimoji="1" lang="ja-JP" altLang="en-US" sz="1600" dirty="0"/>
          </a:p>
        </p:txBody>
      </p:sp>
      <p:sp>
        <p:nvSpPr>
          <p:cNvPr id="5" name="テキスト ボックス 4"/>
          <p:cNvSpPr txBox="1"/>
          <p:nvPr/>
        </p:nvSpPr>
        <p:spPr>
          <a:xfrm>
            <a:off x="7086173" y="1140897"/>
            <a:ext cx="1160895" cy="369332"/>
          </a:xfrm>
          <a:prstGeom prst="rect">
            <a:avLst/>
          </a:prstGeom>
          <a:noFill/>
        </p:spPr>
        <p:txBody>
          <a:bodyPr wrap="none" rtlCol="0">
            <a:spAutoFit/>
          </a:bodyPr>
          <a:lstStyle/>
          <a:p>
            <a:r>
              <a:rPr kumimoji="1" lang="en-US" altLang="ja-JP" dirty="0" smtClean="0"/>
              <a:t>β=3 (t=20)</a:t>
            </a:r>
            <a:endParaRPr kumimoji="1" lang="ja-JP" altLang="en-US" dirty="0"/>
          </a:p>
        </p:txBody>
      </p:sp>
    </p:spTree>
    <p:extLst>
      <p:ext uri="{BB962C8B-B14F-4D97-AF65-F5344CB8AC3E}">
        <p14:creationId xmlns:p14="http://schemas.microsoft.com/office/powerpoint/2010/main" val="1520687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03441"/>
            <a:ext cx="9144000" cy="1325563"/>
          </a:xfrm>
        </p:spPr>
        <p:txBody>
          <a:bodyPr/>
          <a:lstStyle/>
          <a:p>
            <a:pPr algn="ctr"/>
            <a:r>
              <a:rPr kumimoji="1" lang="ja-JP" altLang="en-US" dirty="0" smtClean="0"/>
              <a:t>磁場配位と強度</a:t>
            </a:r>
            <a:endParaRPr kumimoji="1" lang="ja-JP" altLang="en-US" dirty="0"/>
          </a:p>
        </p:txBody>
      </p:sp>
    </p:spTree>
    <p:extLst>
      <p:ext uri="{BB962C8B-B14F-4D97-AF65-F5344CB8AC3E}">
        <p14:creationId xmlns:p14="http://schemas.microsoft.com/office/powerpoint/2010/main" val="3377444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80600" y="109143"/>
            <a:ext cx="2932800" cy="461665"/>
          </a:xfrm>
          <a:prstGeom prst="rect">
            <a:avLst/>
          </a:prstGeom>
          <a:noFill/>
        </p:spPr>
        <p:txBody>
          <a:bodyPr wrap="square" rtlCol="0">
            <a:spAutoFit/>
          </a:bodyPr>
          <a:lstStyle/>
          <a:p>
            <a:pPr algn="ctr"/>
            <a:r>
              <a:rPr lang="ja-JP" altLang="en-US" sz="2400" b="1" dirty="0" smtClean="0"/>
              <a:t>トロ</a:t>
            </a:r>
            <a:r>
              <a:rPr kumimoji="1" lang="ja-JP" altLang="en-US" sz="2400" b="1" dirty="0" smtClean="0"/>
              <a:t>イダル磁場</a:t>
            </a:r>
            <a:endParaRPr kumimoji="1" lang="ja-JP" altLang="en-US" sz="2400" b="1" dirty="0"/>
          </a:p>
        </p:txBody>
      </p:sp>
      <mc:AlternateContent xmlns:mc="http://schemas.openxmlformats.org/markup-compatibility/2006" xmlns:a14="http://schemas.microsoft.com/office/drawing/2010/main">
        <mc:Choice Requires="a14">
          <p:sp>
            <p:nvSpPr>
              <p:cNvPr id="7" name="コンテンツ プレースホルダー 2"/>
              <p:cNvSpPr txBox="1">
                <a:spLocks/>
              </p:cNvSpPr>
              <p:nvPr/>
            </p:nvSpPr>
            <p:spPr>
              <a:xfrm>
                <a:off x="485594" y="508746"/>
                <a:ext cx="1766208" cy="572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14:m>
                  <m:oMath xmlns:m="http://schemas.openxmlformats.org/officeDocument/2006/math">
                    <m:r>
                      <a:rPr lang="en-US" altLang="ja-JP" sz="2000" i="1" smtClean="0">
                        <a:latin typeface="Cambria Math" charset="0"/>
                        <a:ea typeface="Cambria Math" charset="0"/>
                        <a:cs typeface="Cambria Math" charset="0"/>
                      </a:rPr>
                      <m:t>𝛽</m:t>
                    </m:r>
                    <m:r>
                      <a:rPr lang="en-US" altLang="ja-JP" sz="2000" b="0" i="1" smtClean="0">
                        <a:latin typeface="Cambria Math" charset="0"/>
                        <a:ea typeface="Cambria Math" charset="0"/>
                        <a:cs typeface="Cambria Math" charset="0"/>
                      </a:rPr>
                      <m:t>=100</m:t>
                    </m:r>
                  </m:oMath>
                </a14:m>
                <a:r>
                  <a:rPr lang="en-US" altLang="ja-JP" sz="2000" b="0" dirty="0" smtClean="0">
                    <a:ea typeface="Cambria Math" charset="0"/>
                    <a:cs typeface="Cambria Math" charset="0"/>
                  </a:rPr>
                  <a:t>, 2D</a:t>
                </a:r>
              </a:p>
            </p:txBody>
          </p:sp>
        </mc:Choice>
        <mc:Fallback xmlns="">
          <p:sp>
            <p:nvSpPr>
              <p:cNvPr id="7" name="コンテンツ プレースホルダー 2"/>
              <p:cNvSpPr txBox="1">
                <a:spLocks noRot="1" noChangeAspect="1" noMove="1" noResize="1" noEditPoints="1" noAdjustHandles="1" noChangeArrowheads="1" noChangeShapeType="1" noTextEdit="1"/>
              </p:cNvSpPr>
              <p:nvPr/>
            </p:nvSpPr>
            <p:spPr>
              <a:xfrm>
                <a:off x="485594" y="508746"/>
                <a:ext cx="1766208" cy="572802"/>
              </a:xfrm>
              <a:prstGeom prst="rect">
                <a:avLst/>
              </a:prstGeom>
              <a:blipFill rotWithShape="0">
                <a:blip r:embed="rId8"/>
                <a:stretch>
                  <a:fillRect l="-3114" t="-10638" r="-20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コンテンツ プレースホルダー 2"/>
              <p:cNvSpPr txBox="1">
                <a:spLocks/>
              </p:cNvSpPr>
              <p:nvPr/>
            </p:nvSpPr>
            <p:spPr>
              <a:xfrm>
                <a:off x="6204788" y="475599"/>
                <a:ext cx="1766208" cy="572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14:m>
                  <m:oMath xmlns:m="http://schemas.openxmlformats.org/officeDocument/2006/math">
                    <m:r>
                      <a:rPr lang="en-US" altLang="ja-JP" sz="2000" i="1" smtClean="0">
                        <a:latin typeface="Cambria Math" charset="0"/>
                        <a:ea typeface="Cambria Math" charset="0"/>
                        <a:cs typeface="Cambria Math" charset="0"/>
                      </a:rPr>
                      <m:t>𝛽</m:t>
                    </m:r>
                    <m:r>
                      <a:rPr lang="en-US" altLang="ja-JP" sz="2000" b="0" i="1" smtClean="0">
                        <a:latin typeface="Cambria Math" charset="0"/>
                        <a:ea typeface="Cambria Math" charset="0"/>
                        <a:cs typeface="Cambria Math" charset="0"/>
                      </a:rPr>
                      <m:t>=100</m:t>
                    </m:r>
                  </m:oMath>
                </a14:m>
                <a:r>
                  <a:rPr lang="en-US" altLang="ja-JP" sz="2000" b="0" dirty="0" smtClean="0">
                    <a:ea typeface="Cambria Math" charset="0"/>
                    <a:cs typeface="Cambria Math" charset="0"/>
                  </a:rPr>
                  <a:t>, 3D</a:t>
                </a:r>
              </a:p>
            </p:txBody>
          </p:sp>
        </mc:Choice>
        <mc:Fallback xmlns="">
          <p:sp>
            <p:nvSpPr>
              <p:cNvPr id="8" name="コンテンツ プレースホルダー 2"/>
              <p:cNvSpPr txBox="1">
                <a:spLocks noRot="1" noChangeAspect="1" noMove="1" noResize="1" noEditPoints="1" noAdjustHandles="1" noChangeArrowheads="1" noChangeShapeType="1" noTextEdit="1"/>
              </p:cNvSpPr>
              <p:nvPr/>
            </p:nvSpPr>
            <p:spPr>
              <a:xfrm>
                <a:off x="6204788" y="475599"/>
                <a:ext cx="1766208" cy="572802"/>
              </a:xfrm>
              <a:prstGeom prst="rect">
                <a:avLst/>
              </a:prstGeom>
              <a:blipFill rotWithShape="0">
                <a:blip r:embed="rId9"/>
                <a:stretch>
                  <a:fillRect l="-3103" t="-10638" r="-1724"/>
                </a:stretch>
              </a:blipFill>
            </p:spPr>
            <p:txBody>
              <a:bodyPr/>
              <a:lstStyle/>
              <a:p>
                <a:r>
                  <a:rPr lang="ja-JP" altLang="en-US">
                    <a:noFill/>
                  </a:rPr>
                  <a:t> </a:t>
                </a:r>
              </a:p>
            </p:txBody>
          </p:sp>
        </mc:Fallback>
      </mc:AlternateContent>
      <p:sp>
        <p:nvSpPr>
          <p:cNvPr id="9" name="テキスト ボックス 8"/>
          <p:cNvSpPr txBox="1"/>
          <p:nvPr/>
        </p:nvSpPr>
        <p:spPr>
          <a:xfrm>
            <a:off x="1342152" y="6214396"/>
            <a:ext cx="6459696" cy="369332"/>
          </a:xfrm>
          <a:prstGeom prst="rect">
            <a:avLst/>
          </a:prstGeom>
          <a:noFill/>
          <a:ln>
            <a:solidFill>
              <a:srgbClr val="FF0000"/>
            </a:solidFill>
          </a:ln>
        </p:spPr>
        <p:txBody>
          <a:bodyPr wrap="square" rtlCol="0">
            <a:spAutoFit/>
          </a:bodyPr>
          <a:lstStyle/>
          <a:p>
            <a:pPr marL="285750" indent="-285750">
              <a:buFont typeface="Arial" charset="0"/>
              <a:buChar char="•"/>
            </a:pPr>
            <a:r>
              <a:rPr kumimoji="1" lang="en-US" altLang="ja-JP" dirty="0" smtClean="0"/>
              <a:t>3</a:t>
            </a:r>
            <a:r>
              <a:rPr kumimoji="1" lang="ja-JP" altLang="en-US" dirty="0" smtClean="0"/>
              <a:t>次元では中心軸をまたげるので、ジェットが左右に揺れている</a:t>
            </a:r>
            <a:endParaRPr kumimoji="1" lang="ja-JP" altLang="en-US" dirty="0"/>
          </a:p>
        </p:txBody>
      </p:sp>
      <p:pic>
        <p:nvPicPr>
          <p:cNvPr id="2" name="beta=100_2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4240" y="910579"/>
            <a:ext cx="5573386" cy="4916689"/>
          </a:xfrm>
          <a:prstGeom prst="rect">
            <a:avLst/>
          </a:prstGeom>
        </p:spPr>
      </p:pic>
      <p:pic>
        <p:nvPicPr>
          <p:cNvPr id="3" name="beta=100_3d.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113400" y="967326"/>
            <a:ext cx="2322677" cy="4904186"/>
          </a:xfrm>
          <a:prstGeom prst="rect">
            <a:avLst/>
          </a:prstGeom>
        </p:spPr>
      </p:pic>
    </p:spTree>
    <p:extLst>
      <p:ext uri="{BB962C8B-B14F-4D97-AF65-F5344CB8AC3E}">
        <p14:creationId xmlns:p14="http://schemas.microsoft.com/office/powerpoint/2010/main" val="422591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 fill="hold"/>
                                        <p:tgtEl>
                                          <p:spTgt spid="2"/>
                                        </p:tgtEl>
                                      </p:cBhvr>
                                    </p:cmd>
                                  </p:childTnLst>
                                </p:cTn>
                              </p:par>
                            </p:childTnLst>
                          </p:cTn>
                        </p:par>
                        <p:par>
                          <p:cTn id="7" fill="hold">
                            <p:stCondLst>
                              <p:cond delay="2550"/>
                            </p:stCondLst>
                            <p:childTnLst>
                              <p:par>
                                <p:cTn id="8" presetID="1" presetClass="mediacall" presetSubtype="0" fill="hold" nodeType="afterEffect">
                                  <p:stCondLst>
                                    <p:cond delay="0"/>
                                  </p:stCondLst>
                                  <p:childTnLst>
                                    <p:cmd type="call" cmd="playFrom(0.0)">
                                      <p:cBhvr>
                                        <p:cTn id="9" dur="3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90" y="1152529"/>
            <a:ext cx="2880000" cy="4061679"/>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890" y="1152529"/>
            <a:ext cx="2880000" cy="4061679"/>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400" y="1152529"/>
            <a:ext cx="2880000" cy="4041334"/>
          </a:xfrm>
          <a:prstGeom prst="rect">
            <a:avLst/>
          </a:prstGeom>
        </p:spPr>
      </p:pic>
      <mc:AlternateContent xmlns:mc="http://schemas.openxmlformats.org/markup-compatibility/2006" xmlns:a14="http://schemas.microsoft.com/office/drawing/2010/main">
        <mc:Choice Requires="a14">
          <p:sp>
            <p:nvSpPr>
              <p:cNvPr id="7" name="コンテンツ プレースホルダー 2"/>
              <p:cNvSpPr txBox="1">
                <a:spLocks/>
              </p:cNvSpPr>
              <p:nvPr/>
            </p:nvSpPr>
            <p:spPr>
              <a:xfrm>
                <a:off x="1027308" y="769869"/>
                <a:ext cx="1369164" cy="572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14:m>
                  <m:oMath xmlns:m="http://schemas.openxmlformats.org/officeDocument/2006/math">
                    <m:r>
                      <a:rPr lang="en-US" altLang="ja-JP" sz="2000" i="1" smtClean="0">
                        <a:latin typeface="Cambria Math" charset="0"/>
                        <a:ea typeface="Cambria Math" charset="0"/>
                        <a:cs typeface="Cambria Math" charset="0"/>
                      </a:rPr>
                      <m:t>𝛽</m:t>
                    </m:r>
                    <m:r>
                      <a:rPr lang="en-US" altLang="ja-JP" sz="2000" b="0" i="1" smtClean="0">
                        <a:latin typeface="Cambria Math" charset="0"/>
                        <a:ea typeface="Cambria Math" charset="0"/>
                        <a:cs typeface="Cambria Math" charset="0"/>
                      </a:rPr>
                      <m:t>=1</m:t>
                    </m:r>
                  </m:oMath>
                </a14:m>
                <a:endParaRPr lang="en-US" altLang="ja-JP" sz="2000" b="0" dirty="0" smtClean="0">
                  <a:ea typeface="Cambria Math" charset="0"/>
                  <a:cs typeface="Cambria Math" charset="0"/>
                </a:endParaRPr>
              </a:p>
            </p:txBody>
          </p:sp>
        </mc:Choice>
        <mc:Fallback xmlns="">
          <p:sp>
            <p:nvSpPr>
              <p:cNvPr id="7" name="コンテンツ プレースホルダー 2"/>
              <p:cNvSpPr txBox="1">
                <a:spLocks noRot="1" noChangeAspect="1" noMove="1" noResize="1" noEditPoints="1" noAdjustHandles="1" noChangeArrowheads="1" noChangeShapeType="1" noTextEdit="1"/>
              </p:cNvSpPr>
              <p:nvPr/>
            </p:nvSpPr>
            <p:spPr>
              <a:xfrm>
                <a:off x="1027308" y="769869"/>
                <a:ext cx="1369164" cy="572802"/>
              </a:xfrm>
              <a:prstGeom prst="rect">
                <a:avLst/>
              </a:prstGeom>
              <a:blipFill rotWithShape="0">
                <a:blip r:embed="rId5"/>
                <a:stretch>
                  <a:fillRect l="-4018" t="-8511"/>
                </a:stretch>
              </a:blipFill>
            </p:spPr>
            <p:txBody>
              <a:bodyPr/>
              <a:lstStyle/>
              <a:p>
                <a:r>
                  <a:rPr lang="ja-JP" altLang="en-US">
                    <a:noFill/>
                  </a:rPr>
                  <a:t> </a:t>
                </a:r>
              </a:p>
            </p:txBody>
          </p:sp>
        </mc:Fallback>
      </mc:AlternateContent>
      <p:sp>
        <p:nvSpPr>
          <p:cNvPr id="8" name="テキスト ボックス 7"/>
          <p:cNvSpPr txBox="1"/>
          <p:nvPr/>
        </p:nvSpPr>
        <p:spPr>
          <a:xfrm>
            <a:off x="3180600" y="109143"/>
            <a:ext cx="2932800" cy="461665"/>
          </a:xfrm>
          <a:prstGeom prst="rect">
            <a:avLst/>
          </a:prstGeom>
          <a:noFill/>
        </p:spPr>
        <p:txBody>
          <a:bodyPr wrap="square" rtlCol="0">
            <a:spAutoFit/>
          </a:bodyPr>
          <a:lstStyle/>
          <a:p>
            <a:pPr algn="ctr"/>
            <a:r>
              <a:rPr lang="ja-JP" altLang="en-US" sz="2400" b="1" dirty="0" smtClean="0"/>
              <a:t>ジェット</a:t>
            </a:r>
            <a:r>
              <a:rPr kumimoji="1" lang="ja-JP" altLang="en-US" sz="2400" b="1" dirty="0" smtClean="0"/>
              <a:t>速度の比較</a:t>
            </a:r>
            <a:endParaRPr kumimoji="1" lang="ja-JP" altLang="en-US" sz="2400" b="1" dirty="0"/>
          </a:p>
        </p:txBody>
      </p:sp>
      <mc:AlternateContent xmlns:mc="http://schemas.openxmlformats.org/markup-compatibility/2006" xmlns:a14="http://schemas.microsoft.com/office/drawing/2010/main">
        <mc:Choice Requires="a14">
          <p:sp>
            <p:nvSpPr>
              <p:cNvPr id="9" name="コンテンツ プレースホルダー 2"/>
              <p:cNvSpPr txBox="1">
                <a:spLocks/>
              </p:cNvSpPr>
              <p:nvPr/>
            </p:nvSpPr>
            <p:spPr>
              <a:xfrm>
                <a:off x="3907308" y="772822"/>
                <a:ext cx="1369164" cy="572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14:m>
                  <m:oMath xmlns:m="http://schemas.openxmlformats.org/officeDocument/2006/math">
                    <m:r>
                      <a:rPr lang="en-US" altLang="ja-JP" sz="2000" i="1" smtClean="0">
                        <a:latin typeface="Cambria Math" charset="0"/>
                        <a:ea typeface="Cambria Math" charset="0"/>
                        <a:cs typeface="Cambria Math" charset="0"/>
                      </a:rPr>
                      <m:t>𝛽</m:t>
                    </m:r>
                    <m:r>
                      <a:rPr lang="en-US" altLang="ja-JP" sz="2000" b="0" i="1" smtClean="0">
                        <a:latin typeface="Cambria Math" charset="0"/>
                        <a:ea typeface="Cambria Math" charset="0"/>
                        <a:cs typeface="Cambria Math" charset="0"/>
                      </a:rPr>
                      <m:t>=100</m:t>
                    </m:r>
                  </m:oMath>
                </a14:m>
                <a:endParaRPr lang="en-US" altLang="ja-JP" sz="2000" b="0" dirty="0" smtClean="0">
                  <a:ea typeface="Cambria Math" charset="0"/>
                  <a:cs typeface="Cambria Math" charset="0"/>
                </a:endParaRPr>
              </a:p>
            </p:txBody>
          </p:sp>
        </mc:Choice>
        <mc:Fallback xmlns="">
          <p:sp>
            <p:nvSpPr>
              <p:cNvPr id="9" name="コンテンツ プレースホルダー 2"/>
              <p:cNvSpPr txBox="1">
                <a:spLocks noRot="1" noChangeAspect="1" noMove="1" noResize="1" noEditPoints="1" noAdjustHandles="1" noChangeArrowheads="1" noChangeShapeType="1" noTextEdit="1"/>
              </p:cNvSpPr>
              <p:nvPr/>
            </p:nvSpPr>
            <p:spPr>
              <a:xfrm>
                <a:off x="3907308" y="772822"/>
                <a:ext cx="1369164" cy="572802"/>
              </a:xfrm>
              <a:prstGeom prst="rect">
                <a:avLst/>
              </a:prstGeom>
              <a:blipFill rotWithShape="0">
                <a:blip r:embed="rId6"/>
                <a:stretch>
                  <a:fillRect l="-4000" t="-95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コンテンツ プレースホルダー 2"/>
              <p:cNvSpPr txBox="1">
                <a:spLocks/>
              </p:cNvSpPr>
              <p:nvPr/>
            </p:nvSpPr>
            <p:spPr>
              <a:xfrm>
                <a:off x="6656252" y="757527"/>
                <a:ext cx="1794296" cy="572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14:m>
                  <m:oMath xmlns:m="http://schemas.openxmlformats.org/officeDocument/2006/math">
                    <m:r>
                      <a:rPr lang="en-US" altLang="ja-JP" sz="2000" i="1" smtClean="0">
                        <a:latin typeface="Cambria Math" charset="0"/>
                        <a:ea typeface="Cambria Math" charset="0"/>
                        <a:cs typeface="Cambria Math" charset="0"/>
                      </a:rPr>
                      <m:t>𝛽</m:t>
                    </m:r>
                    <m:r>
                      <a:rPr lang="en-US" altLang="ja-JP" sz="2000" b="0" i="1" smtClean="0">
                        <a:latin typeface="Cambria Math" charset="0"/>
                        <a:ea typeface="Cambria Math" charset="0"/>
                        <a:cs typeface="Cambria Math" charset="0"/>
                      </a:rPr>
                      <m:t>=100</m:t>
                    </m:r>
                  </m:oMath>
                </a14:m>
                <a:r>
                  <a:rPr lang="en-US" altLang="ja-JP" sz="2000" b="0" dirty="0" smtClean="0">
                    <a:ea typeface="Cambria Math" charset="0"/>
                    <a:cs typeface="Cambria Math" charset="0"/>
                  </a:rPr>
                  <a:t>,</a:t>
                </a:r>
                <a:r>
                  <a:rPr lang="en-US" altLang="ja-JP" sz="2000" dirty="0" smtClean="0">
                    <a:ea typeface="Cambria Math" charset="0"/>
                    <a:cs typeface="Cambria Math" charset="0"/>
                  </a:rPr>
                  <a:t> </a:t>
                </a:r>
                <a:r>
                  <a:rPr lang="en-US" altLang="ja-JP" sz="2000" b="0" dirty="0" smtClean="0">
                    <a:ea typeface="Cambria Math" charset="0"/>
                    <a:cs typeface="Cambria Math" charset="0"/>
                  </a:rPr>
                  <a:t>3D</a:t>
                </a:r>
              </a:p>
            </p:txBody>
          </p:sp>
        </mc:Choice>
        <mc:Fallback xmlns="">
          <p:sp>
            <p:nvSpPr>
              <p:cNvPr id="10" name="コンテンツ プレースホルダー 2"/>
              <p:cNvSpPr txBox="1">
                <a:spLocks noRot="1" noChangeAspect="1" noMove="1" noResize="1" noEditPoints="1" noAdjustHandles="1" noChangeArrowheads="1" noChangeShapeType="1" noTextEdit="1"/>
              </p:cNvSpPr>
              <p:nvPr/>
            </p:nvSpPr>
            <p:spPr>
              <a:xfrm>
                <a:off x="6656252" y="757527"/>
                <a:ext cx="1794296" cy="572802"/>
              </a:xfrm>
              <a:prstGeom prst="rect">
                <a:avLst/>
              </a:prstGeom>
              <a:blipFill rotWithShape="0">
                <a:blip r:embed="rId7"/>
                <a:stretch>
                  <a:fillRect l="-3061" t="-10638" r="-340"/>
                </a:stretch>
              </a:blipFill>
            </p:spPr>
            <p:txBody>
              <a:bodyPr/>
              <a:lstStyle/>
              <a:p>
                <a:r>
                  <a:rPr lang="ja-JP" altLang="en-US">
                    <a:noFill/>
                  </a:rPr>
                  <a:t> </a:t>
                </a:r>
              </a:p>
            </p:txBody>
          </p:sp>
        </mc:Fallback>
      </mc:AlternateContent>
      <p:sp>
        <p:nvSpPr>
          <p:cNvPr id="11" name="テキスト ボックス 10"/>
          <p:cNvSpPr txBox="1"/>
          <p:nvPr/>
        </p:nvSpPr>
        <p:spPr>
          <a:xfrm>
            <a:off x="1050744" y="5426597"/>
            <a:ext cx="7420156" cy="1200329"/>
          </a:xfrm>
          <a:prstGeom prst="rect">
            <a:avLst/>
          </a:prstGeom>
          <a:noFill/>
          <a:ln>
            <a:solidFill>
              <a:srgbClr val="FF0000"/>
            </a:solidFill>
          </a:ln>
        </p:spPr>
        <p:txBody>
          <a:bodyPr wrap="square" rtlCol="0">
            <a:spAutoFit/>
          </a:bodyPr>
          <a:lstStyle/>
          <a:p>
            <a:pPr marL="285750" indent="-285750">
              <a:buFont typeface="Arial" charset="0"/>
              <a:buChar char="•"/>
            </a:pPr>
            <a:r>
              <a:rPr kumimoji="1" lang="ja-JP" altLang="en-US" dirty="0" smtClean="0"/>
              <a:t>磁気張力でジェットが圧縮されるため、低</a:t>
            </a:r>
            <a:r>
              <a:rPr kumimoji="1" lang="en-US" altLang="ja-JP" dirty="0" smtClean="0"/>
              <a:t>β</a:t>
            </a:r>
            <a:r>
              <a:rPr kumimoji="1" lang="ja-JP" altLang="en-US" dirty="0" smtClean="0"/>
              <a:t>のほうがジェット速度が速い</a:t>
            </a:r>
            <a:endParaRPr kumimoji="1" lang="en-US" altLang="ja-JP" dirty="0" smtClean="0"/>
          </a:p>
          <a:p>
            <a:pPr marL="285750" indent="-285750">
              <a:buFont typeface="Arial" charset="0"/>
              <a:buChar char="•"/>
            </a:pPr>
            <a:r>
              <a:rPr lang="ja-JP" altLang="en-US" dirty="0" smtClean="0"/>
              <a:t>２次元ではジェット先端にガスが溜まり、また膨張により密度が下がるので伝搬速度が下がるが、３次元ではガスが逃げられるため、１次元に近い結果が得られた</a:t>
            </a:r>
            <a:endParaRPr kumimoji="1" lang="ja-JP" altLang="en-US" dirty="0"/>
          </a:p>
        </p:txBody>
      </p:sp>
    </p:spTree>
    <p:extLst>
      <p:ext uri="{BB962C8B-B14F-4D97-AF65-F5344CB8AC3E}">
        <p14:creationId xmlns:p14="http://schemas.microsoft.com/office/powerpoint/2010/main" val="249833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22612"/>
            <a:ext cx="3600000" cy="3176087"/>
          </a:xfrm>
          <a:prstGeom prst="rect">
            <a:avLst/>
          </a:prstGeom>
        </p:spPr>
      </p:pic>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3400" y="628891"/>
            <a:ext cx="1980000" cy="3042035"/>
          </a:xfrm>
          <a:prstGeom prst="rect">
            <a:avLst/>
          </a:prstGeom>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08" y="3511420"/>
            <a:ext cx="3600000" cy="3176086"/>
          </a:xfrm>
          <a:prstGeom prst="rect">
            <a:avLst/>
          </a:prstGeom>
        </p:spPr>
      </p:pic>
      <mc:AlternateContent xmlns:mc="http://schemas.openxmlformats.org/markup-compatibility/2006" xmlns:a14="http://schemas.microsoft.com/office/drawing/2010/main">
        <mc:Choice Requires="a14">
          <p:sp>
            <p:nvSpPr>
              <p:cNvPr id="9" name="コンテンツ プレースホルダー 2"/>
              <p:cNvSpPr txBox="1">
                <a:spLocks/>
              </p:cNvSpPr>
              <p:nvPr/>
            </p:nvSpPr>
            <p:spPr>
              <a:xfrm>
                <a:off x="311104" y="3429000"/>
                <a:ext cx="1534264" cy="572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14:m>
                  <m:oMath xmlns:m="http://schemas.openxmlformats.org/officeDocument/2006/math">
                    <m:r>
                      <a:rPr lang="en-US" altLang="ja-JP" sz="2000" i="1" smtClean="0">
                        <a:latin typeface="Cambria Math" charset="0"/>
                        <a:ea typeface="Cambria Math" charset="0"/>
                        <a:cs typeface="Cambria Math" charset="0"/>
                      </a:rPr>
                      <m:t>𝛽</m:t>
                    </m:r>
                    <m:r>
                      <a:rPr lang="en-US" altLang="ja-JP" sz="2000" b="0" i="1" smtClean="0">
                        <a:latin typeface="Cambria Math" charset="0"/>
                        <a:ea typeface="Cambria Math" charset="0"/>
                        <a:cs typeface="Cambria Math" charset="0"/>
                      </a:rPr>
                      <m:t>=100</m:t>
                    </m:r>
                  </m:oMath>
                </a14:m>
                <a:endParaRPr lang="en-US" altLang="ja-JP" sz="2000" dirty="0" smtClean="0"/>
              </a:p>
            </p:txBody>
          </p:sp>
        </mc:Choice>
        <mc:Fallback xmlns="">
          <p:sp>
            <p:nvSpPr>
              <p:cNvPr id="9" name="コンテンツ プレースホルダー 2"/>
              <p:cNvSpPr txBox="1">
                <a:spLocks noRot="1" noChangeAspect="1" noMove="1" noResize="1" noEditPoints="1" noAdjustHandles="1" noChangeArrowheads="1" noChangeShapeType="1" noTextEdit="1"/>
              </p:cNvSpPr>
              <p:nvPr/>
            </p:nvSpPr>
            <p:spPr>
              <a:xfrm>
                <a:off x="311104" y="3429000"/>
                <a:ext cx="1534264" cy="572802"/>
              </a:xfrm>
              <a:prstGeom prst="rect">
                <a:avLst/>
              </a:prstGeom>
              <a:blipFill rotWithShape="0">
                <a:blip r:embed="rId6"/>
                <a:stretch>
                  <a:fillRect l="-3571" t="-96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コンテンツ プレースホルダー 2"/>
              <p:cNvSpPr txBox="1">
                <a:spLocks/>
              </p:cNvSpPr>
              <p:nvPr/>
            </p:nvSpPr>
            <p:spPr>
              <a:xfrm>
                <a:off x="393654" y="413250"/>
                <a:ext cx="1369164" cy="572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14:m>
                  <m:oMath xmlns:m="http://schemas.openxmlformats.org/officeDocument/2006/math">
                    <m:r>
                      <a:rPr lang="en-US" altLang="ja-JP" sz="2000" i="1" smtClean="0">
                        <a:latin typeface="Cambria Math" charset="0"/>
                        <a:ea typeface="Cambria Math" charset="0"/>
                        <a:cs typeface="Cambria Math" charset="0"/>
                      </a:rPr>
                      <m:t>𝛽</m:t>
                    </m:r>
                    <m:r>
                      <a:rPr lang="en-US" altLang="ja-JP" sz="2000" b="0" i="1" smtClean="0">
                        <a:latin typeface="Cambria Math" charset="0"/>
                        <a:ea typeface="Cambria Math" charset="0"/>
                        <a:cs typeface="Cambria Math" charset="0"/>
                      </a:rPr>
                      <m:t>=3</m:t>
                    </m:r>
                  </m:oMath>
                </a14:m>
                <a:endParaRPr lang="en-US" altLang="ja-JP" sz="2000" dirty="0" smtClean="0"/>
              </a:p>
            </p:txBody>
          </p:sp>
        </mc:Choice>
        <mc:Fallback xmlns="">
          <p:sp>
            <p:nvSpPr>
              <p:cNvPr id="10" name="コンテンツ プレースホルダー 2"/>
              <p:cNvSpPr txBox="1">
                <a:spLocks noRot="1" noChangeAspect="1" noMove="1" noResize="1" noEditPoints="1" noAdjustHandles="1" noChangeArrowheads="1" noChangeShapeType="1" noTextEdit="1"/>
              </p:cNvSpPr>
              <p:nvPr/>
            </p:nvSpPr>
            <p:spPr>
              <a:xfrm>
                <a:off x="393654" y="413250"/>
                <a:ext cx="1369164" cy="572802"/>
              </a:xfrm>
              <a:prstGeom prst="rect">
                <a:avLst/>
              </a:prstGeom>
              <a:blipFill rotWithShape="0">
                <a:blip r:embed="rId7"/>
                <a:stretch>
                  <a:fillRect l="-4018" t="-95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6389672" y="2110655"/>
                <a:ext cx="2565400" cy="175432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charset="0"/>
                  <a:buChar char="•"/>
                </a:pPr>
                <a14:m>
                  <m:oMath xmlns:m="http://schemas.openxmlformats.org/officeDocument/2006/math">
                    <m:r>
                      <a:rPr kumimoji="1" lang="ja-JP" altLang="en-US" i="1" smtClean="0">
                        <a:latin typeface="Cambria Math" charset="0"/>
                        <a:ea typeface="Cambria Math" charset="0"/>
                        <a:cs typeface="Cambria Math" charset="0"/>
                      </a:rPr>
                      <m:t>𝛽</m:t>
                    </m:r>
                    <m:r>
                      <a:rPr kumimoji="1" lang="en-US" altLang="ja-JP" b="0" i="1" smtClean="0">
                        <a:latin typeface="Cambria Math" charset="0"/>
                        <a:ea typeface="Cambria Math" charset="0"/>
                        <a:cs typeface="Cambria Math" charset="0"/>
                      </a:rPr>
                      <m:t>=3</m:t>
                    </m:r>
                  </m:oMath>
                </a14:m>
                <a:r>
                  <a:rPr kumimoji="1" lang="ja-JP" altLang="en-US" dirty="0" smtClean="0"/>
                  <a:t>では</a:t>
                </a:r>
                <a14:m>
                  <m:oMath xmlns:m="http://schemas.openxmlformats.org/officeDocument/2006/math">
                    <m:r>
                      <a:rPr lang="ja-JP" altLang="en-US" i="1">
                        <a:latin typeface="Cambria Math" charset="0"/>
                        <a:ea typeface="Cambria Math" charset="0"/>
                        <a:cs typeface="Cambria Math" charset="0"/>
                      </a:rPr>
                      <m:t>𝛽</m:t>
                    </m:r>
                    <m:r>
                      <a:rPr lang="en-US" altLang="ja-JP" i="1">
                        <a:latin typeface="Cambria Math" charset="0"/>
                        <a:ea typeface="Cambria Math" charset="0"/>
                        <a:cs typeface="Cambria Math" charset="0"/>
                      </a:rPr>
                      <m:t>=</m:t>
                    </m:r>
                    <m:r>
                      <a:rPr lang="en-US" altLang="ja-JP" b="0" i="0" smtClean="0">
                        <a:latin typeface="Cambria Math" charset="0"/>
                        <a:ea typeface="Cambria Math" charset="0"/>
                        <a:cs typeface="Cambria Math" charset="0"/>
                      </a:rPr>
                      <m:t>100</m:t>
                    </m:r>
                  </m:oMath>
                </a14:m>
                <a:r>
                  <a:rPr kumimoji="1" lang="ja-JP" altLang="en-US" dirty="0" smtClean="0"/>
                  <a:t>より磁気圧が強く</a:t>
                </a:r>
                <a:r>
                  <a:rPr lang="ja-JP" altLang="en-US" dirty="0" smtClean="0"/>
                  <a:t>ジェット</a:t>
                </a:r>
                <a:r>
                  <a:rPr kumimoji="1" lang="ja-JP" altLang="en-US" dirty="0" smtClean="0"/>
                  <a:t>が細い</a:t>
                </a:r>
                <a:endParaRPr kumimoji="1" lang="en-US" altLang="ja-JP" dirty="0" smtClean="0"/>
              </a:p>
              <a:p>
                <a:pPr marL="285750" indent="-285750">
                  <a:buFont typeface="Arial" charset="0"/>
                  <a:buChar char="•"/>
                </a:pPr>
                <a:r>
                  <a:rPr lang="ja-JP" altLang="en-US" dirty="0" smtClean="0"/>
                  <a:t>ジェット</a:t>
                </a:r>
                <a:r>
                  <a:rPr kumimoji="1" lang="ja-JP" altLang="en-US" dirty="0" smtClean="0"/>
                  <a:t>速度には大きな違いはない→磁気圧の寄与は小さい？</a:t>
                </a:r>
                <a:endParaRPr kumimoji="1" lang="en-US" altLang="ja-JP" dirty="0" smtClean="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389672" y="2110655"/>
                <a:ext cx="2565400" cy="1754326"/>
              </a:xfrm>
              <a:prstGeom prst="rect">
                <a:avLst/>
              </a:prstGeom>
              <a:blipFill rotWithShape="0">
                <a:blip r:embed="rId8"/>
                <a:stretch>
                  <a:fillRect l="-1182" t="-2069" b="-3103"/>
                </a:stretch>
              </a:blipFill>
              <a:ln>
                <a:solidFill>
                  <a:srgbClr val="FF0000"/>
                </a:solidFill>
              </a:ln>
            </p:spPr>
            <p:txBody>
              <a:bodyPr/>
              <a:lstStyle/>
              <a:p>
                <a:r>
                  <a:rPr lang="ja-JP" altLang="en-US">
                    <a:noFill/>
                  </a:rPr>
                  <a:t> </a:t>
                </a:r>
              </a:p>
            </p:txBody>
          </p:sp>
        </mc:Fallback>
      </mc:AlternateContent>
      <p:sp>
        <p:nvSpPr>
          <p:cNvPr id="5" name="テキスト ボックス 4"/>
          <p:cNvSpPr txBox="1"/>
          <p:nvPr/>
        </p:nvSpPr>
        <p:spPr>
          <a:xfrm>
            <a:off x="3180600" y="109143"/>
            <a:ext cx="2932800" cy="461665"/>
          </a:xfrm>
          <a:prstGeom prst="rect">
            <a:avLst/>
          </a:prstGeom>
          <a:noFill/>
        </p:spPr>
        <p:txBody>
          <a:bodyPr wrap="square" rtlCol="0">
            <a:spAutoFit/>
          </a:bodyPr>
          <a:lstStyle/>
          <a:p>
            <a:pPr algn="ctr"/>
            <a:r>
              <a:rPr kumimoji="1" lang="ja-JP" altLang="en-US" sz="2400" b="1" dirty="0" smtClean="0"/>
              <a:t>ポロイダル磁場</a:t>
            </a:r>
            <a:endParaRPr kumimoji="1" lang="ja-JP" altLang="en-US" sz="2400" b="1" dirty="0"/>
          </a:p>
        </p:txBody>
      </p:sp>
      <p:pic>
        <p:nvPicPr>
          <p:cNvPr id="6" name="図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2754" y="3613485"/>
            <a:ext cx="2108850" cy="3240000"/>
          </a:xfrm>
          <a:prstGeom prst="rect">
            <a:avLst/>
          </a:prstGeom>
        </p:spPr>
      </p:pic>
    </p:spTree>
    <p:extLst>
      <p:ext uri="{BB962C8B-B14F-4D97-AF65-F5344CB8AC3E}">
        <p14:creationId xmlns:p14="http://schemas.microsoft.com/office/powerpoint/2010/main" val="3627157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宇宙ジェットとは</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コンパクト天体から双方向に高速のプラズマジェットが噴出する現象</a:t>
            </a:r>
            <a:endParaRPr kumimoji="1" lang="ja-JP" altLang="en-US" dirty="0"/>
          </a:p>
        </p:txBody>
      </p:sp>
      <p:sp>
        <p:nvSpPr>
          <p:cNvPr id="4" name="テキスト ボックス 3"/>
          <p:cNvSpPr txBox="1"/>
          <p:nvPr/>
        </p:nvSpPr>
        <p:spPr>
          <a:xfrm>
            <a:off x="573463" y="3187988"/>
            <a:ext cx="2421757" cy="1200329"/>
          </a:xfrm>
          <a:prstGeom prst="rect">
            <a:avLst/>
          </a:prstGeom>
          <a:noFill/>
          <a:ln>
            <a:solidFill>
              <a:schemeClr val="tx1"/>
            </a:solidFill>
          </a:ln>
        </p:spPr>
        <p:txBody>
          <a:bodyPr wrap="none" rtlCol="0">
            <a:spAutoFit/>
          </a:bodyPr>
          <a:lstStyle/>
          <a:p>
            <a:r>
              <a:rPr kumimoji="1" lang="ja-JP" altLang="en-US" dirty="0" smtClean="0"/>
              <a:t>ジェットが見られる天体</a:t>
            </a:r>
            <a:endParaRPr kumimoji="1" lang="en-US" altLang="ja-JP" dirty="0" smtClean="0"/>
          </a:p>
          <a:p>
            <a:r>
              <a:rPr lang="ja-JP" altLang="en-US" dirty="0" smtClean="0"/>
              <a:t>・</a:t>
            </a:r>
            <a:r>
              <a:rPr lang="en-US" altLang="ja-JP" dirty="0" smtClean="0"/>
              <a:t>AGN</a:t>
            </a:r>
          </a:p>
          <a:p>
            <a:r>
              <a:rPr kumimoji="1" lang="ja-JP" altLang="en-US" dirty="0" smtClean="0"/>
              <a:t>・マイクロクエーサー</a:t>
            </a:r>
            <a:endParaRPr kumimoji="1" lang="en-US" altLang="ja-JP" dirty="0" smtClean="0"/>
          </a:p>
          <a:p>
            <a:r>
              <a:rPr lang="ja-JP" altLang="en-US" dirty="0" smtClean="0"/>
              <a:t>・原始星</a:t>
            </a:r>
            <a:endParaRPr kumimoji="1" lang="en-US" altLang="ja-JP" dirty="0" smtClean="0"/>
          </a:p>
        </p:txBody>
      </p:sp>
      <p:sp>
        <p:nvSpPr>
          <p:cNvPr id="8" name="テキスト ボックス 7"/>
          <p:cNvSpPr txBox="1"/>
          <p:nvPr/>
        </p:nvSpPr>
        <p:spPr>
          <a:xfrm>
            <a:off x="1186154" y="5281703"/>
            <a:ext cx="6484467" cy="1200329"/>
          </a:xfrm>
          <a:prstGeom prst="rect">
            <a:avLst/>
          </a:prstGeom>
          <a:noFill/>
        </p:spPr>
        <p:txBody>
          <a:bodyPr wrap="none" rtlCol="0">
            <a:spAutoFit/>
          </a:bodyPr>
          <a:lstStyle/>
          <a:p>
            <a:r>
              <a:rPr lang="ja-JP" altLang="en-US" sz="2400" b="1" dirty="0" smtClean="0"/>
              <a:t>ジェットの研究意義</a:t>
            </a:r>
            <a:endParaRPr lang="en-US" altLang="ja-JP" sz="2400" b="1" dirty="0"/>
          </a:p>
          <a:p>
            <a:r>
              <a:rPr lang="ja-JP" altLang="en-US" sz="2400" dirty="0" smtClean="0"/>
              <a:t>ジェットの形状・性質　→　コアや星間物質の情報</a:t>
            </a:r>
            <a:endParaRPr lang="en-US" altLang="ja-JP" sz="2400" dirty="0" smtClean="0"/>
          </a:p>
          <a:p>
            <a:r>
              <a:rPr lang="ja-JP" altLang="en-US" sz="2400" dirty="0"/>
              <a:t>　</a:t>
            </a:r>
            <a:r>
              <a:rPr lang="ja-JP" altLang="en-US" sz="2400" dirty="0" smtClean="0"/>
              <a:t>　　　　　　　　　　　　　　　宇宙線の起源</a:t>
            </a:r>
            <a:endParaRPr lang="en-US" altLang="ja-JP" sz="2400" dirty="0" smtClean="0"/>
          </a:p>
        </p:txBody>
      </p:sp>
      <p:pic>
        <p:nvPicPr>
          <p:cNvPr id="1028" name="Picture 4" descr="\\cunas2\home6\aghx0059\win_home\Desktop\酒見\0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290" y="2755251"/>
            <a:ext cx="4294315" cy="2065802"/>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4091408" y="4821053"/>
            <a:ext cx="3864078" cy="261610"/>
          </a:xfrm>
          <a:prstGeom prst="rect">
            <a:avLst/>
          </a:prstGeom>
        </p:spPr>
        <p:txBody>
          <a:bodyPr wrap="square">
            <a:spAutoFit/>
          </a:bodyPr>
          <a:lstStyle/>
          <a:p>
            <a:r>
              <a:rPr lang="en-US" altLang="ja-JP" sz="1100" dirty="0" smtClean="0"/>
              <a:t>( </a:t>
            </a:r>
            <a:r>
              <a:rPr lang="en-US" altLang="ja-JP" sz="1100" dirty="0" smtClean="0">
                <a:hlinkClick r:id="rId3"/>
              </a:rPr>
              <a:t>http</a:t>
            </a:r>
            <a:r>
              <a:rPr lang="en-US" altLang="ja-JP" sz="1100" dirty="0">
                <a:hlinkClick r:id="rId3"/>
              </a:rPr>
              <a:t>://</a:t>
            </a:r>
            <a:r>
              <a:rPr lang="en-US" altLang="ja-JP" sz="1100" dirty="0" smtClean="0">
                <a:hlinkClick r:id="rId3"/>
              </a:rPr>
              <a:t>www.isas.jaxa.jp/ISASnews/No.251/chap4-03.html</a:t>
            </a:r>
            <a:r>
              <a:rPr lang="en-US" altLang="ja-JP" sz="1100" dirty="0" smtClean="0"/>
              <a:t> </a:t>
            </a:r>
            <a:r>
              <a:rPr lang="ja-JP" altLang="en-US" sz="1100" dirty="0" smtClean="0"/>
              <a:t>より</a:t>
            </a:r>
            <a:r>
              <a:rPr lang="en-US" altLang="ja-JP" sz="1100" dirty="0" smtClean="0"/>
              <a:t>)</a:t>
            </a:r>
            <a:endParaRPr lang="ja-JP" altLang="en-US" sz="1100" dirty="0"/>
          </a:p>
        </p:txBody>
      </p:sp>
    </p:spTree>
    <p:extLst>
      <p:ext uri="{BB962C8B-B14F-4D97-AF65-F5344CB8AC3E}">
        <p14:creationId xmlns:p14="http://schemas.microsoft.com/office/powerpoint/2010/main" val="232657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46727"/>
            <a:ext cx="1583608" cy="572802"/>
          </a:xfrm>
        </p:spPr>
        <p:txBody>
          <a:bodyPr>
            <a:normAutofit fontScale="85000" lnSpcReduction="10000"/>
          </a:bodyPr>
          <a:lstStyle/>
          <a:p>
            <a:r>
              <a:rPr kumimoji="1" lang="en-US" altLang="ja-JP" dirty="0" smtClean="0"/>
              <a:t>MUSCL</a:t>
            </a:r>
            <a:endParaRPr kumimoji="1" lang="ja-JP" altLang="en-US" dirty="0"/>
          </a:p>
        </p:txBody>
      </p:sp>
      <p:sp>
        <p:nvSpPr>
          <p:cNvPr id="4" name="コンテンツ プレースホルダー 2"/>
          <p:cNvSpPr txBox="1">
            <a:spLocks/>
          </p:cNvSpPr>
          <p:nvPr/>
        </p:nvSpPr>
        <p:spPr>
          <a:xfrm>
            <a:off x="5130799" y="146727"/>
            <a:ext cx="1454983" cy="572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smtClean="0"/>
              <a:t>MP5</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816" y="639858"/>
            <a:ext cx="3960000" cy="3493695"/>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18" y="639858"/>
            <a:ext cx="3960000" cy="3493697"/>
          </a:xfrm>
          <a:prstGeom prst="rect">
            <a:avLst/>
          </a:prstGeom>
        </p:spPr>
      </p:pic>
      <p:cxnSp>
        <p:nvCxnSpPr>
          <p:cNvPr id="8" name="直線コネクタ 7"/>
          <p:cNvCxnSpPr/>
          <p:nvPr/>
        </p:nvCxnSpPr>
        <p:spPr>
          <a:xfrm>
            <a:off x="4572000" y="433128"/>
            <a:ext cx="0" cy="607260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202" y="4053883"/>
            <a:ext cx="3240000" cy="2804117"/>
          </a:xfrm>
          <a:prstGeom prst="rect">
            <a:avLst/>
          </a:prstGeom>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816" y="4053882"/>
            <a:ext cx="3240000" cy="2804117"/>
          </a:xfrm>
          <a:prstGeom prst="rect">
            <a:avLst/>
          </a:prstGeom>
        </p:spPr>
      </p:pic>
    </p:spTree>
    <p:extLst>
      <p:ext uri="{BB962C8B-B14F-4D97-AF65-F5344CB8AC3E}">
        <p14:creationId xmlns:p14="http://schemas.microsoft.com/office/powerpoint/2010/main" val="1592603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a:t>
            </a:r>
            <a:endParaRPr kumimoji="1" lang="ja-JP" altLang="en-US" dirty="0"/>
          </a:p>
        </p:txBody>
      </p:sp>
      <p:sp>
        <p:nvSpPr>
          <p:cNvPr id="3" name="コンテンツ プレースホルダー 2"/>
          <p:cNvSpPr>
            <a:spLocks noGrp="1"/>
          </p:cNvSpPr>
          <p:nvPr>
            <p:ph idx="1"/>
          </p:nvPr>
        </p:nvSpPr>
        <p:spPr/>
        <p:txBody>
          <a:bodyPr>
            <a:normAutofit fontScale="55000" lnSpcReduction="20000"/>
          </a:bodyPr>
          <a:lstStyle/>
          <a:p>
            <a:pPr marL="0" indent="0">
              <a:buNone/>
            </a:pPr>
            <a:r>
              <a:rPr lang="ja-JP" altLang="en-US" dirty="0" smtClean="0"/>
              <a:t>・ジェットと</a:t>
            </a:r>
            <a:r>
              <a:rPr lang="en-US" altLang="ja-JP" dirty="0" smtClean="0"/>
              <a:t>ambient</a:t>
            </a:r>
            <a:r>
              <a:rPr lang="ja-JP" altLang="en-US" dirty="0" smtClean="0"/>
              <a:t>の密度　（酒見）</a:t>
            </a:r>
            <a:endParaRPr lang="en-US" altLang="ja-JP" dirty="0" smtClean="0"/>
          </a:p>
          <a:p>
            <a:pPr marL="0" indent="0">
              <a:buNone/>
            </a:pPr>
            <a:r>
              <a:rPr lang="ja-JP" altLang="en-US" dirty="0" smtClean="0"/>
              <a:t>　・</a:t>
            </a:r>
            <a:r>
              <a:rPr lang="ja-JP" altLang="en-US" dirty="0"/>
              <a:t>密度比を大きくするほど</a:t>
            </a:r>
            <a:r>
              <a:rPr lang="ja-JP" altLang="en-US" dirty="0" smtClean="0"/>
              <a:t>ジェットヘッドの伝搬速度</a:t>
            </a:r>
            <a:r>
              <a:rPr lang="ja-JP" altLang="en-US" dirty="0"/>
              <a:t>が</a:t>
            </a:r>
            <a:r>
              <a:rPr lang="ja-JP" altLang="en-US" dirty="0" smtClean="0"/>
              <a:t>増加する</a:t>
            </a:r>
            <a:endParaRPr lang="en-US" altLang="ja-JP" dirty="0"/>
          </a:p>
          <a:p>
            <a:pPr marL="0" indent="0">
              <a:buNone/>
            </a:pPr>
            <a:r>
              <a:rPr lang="ja-JP" altLang="en-US" dirty="0" smtClean="0"/>
              <a:t>　・</a:t>
            </a:r>
            <a:r>
              <a:rPr lang="ja-JP" altLang="en-US" dirty="0"/>
              <a:t>密度比が同じになるようにパラメータを</a:t>
            </a:r>
            <a:r>
              <a:rPr lang="ja-JP" altLang="en-US" dirty="0" smtClean="0"/>
              <a:t>変えたもの</a:t>
            </a:r>
            <a:r>
              <a:rPr lang="ja-JP" altLang="en-US" dirty="0"/>
              <a:t>は</a:t>
            </a:r>
            <a:r>
              <a:rPr lang="ja-JP" altLang="en-US" dirty="0" smtClean="0"/>
              <a:t>同じよう</a:t>
            </a:r>
            <a:r>
              <a:rPr lang="ja-JP" altLang="en-US" dirty="0"/>
              <a:t>にふるまう</a:t>
            </a:r>
            <a:endParaRPr lang="en-US" altLang="ja-JP" dirty="0"/>
          </a:p>
          <a:p>
            <a:pPr marL="0" indent="0">
              <a:buNone/>
            </a:pPr>
            <a:endParaRPr kumimoji="1" lang="en-US" altLang="ja-JP" dirty="0" smtClean="0"/>
          </a:p>
          <a:p>
            <a:pPr marL="0" indent="0">
              <a:buNone/>
            </a:pPr>
            <a:r>
              <a:rPr lang="ja-JP" altLang="en-US" dirty="0" smtClean="0"/>
              <a:t>・</a:t>
            </a:r>
            <a:r>
              <a:rPr lang="ja-JP" altLang="en-US" dirty="0"/>
              <a:t>ジェット速度　（</a:t>
            </a:r>
            <a:r>
              <a:rPr lang="ja-JP" altLang="en-US" dirty="0" smtClean="0"/>
              <a:t>渡辺</a:t>
            </a:r>
            <a:r>
              <a:rPr lang="ja-JP" altLang="en-US" dirty="0"/>
              <a:t>）</a:t>
            </a:r>
            <a:endParaRPr lang="en-US" altLang="ja-JP" dirty="0"/>
          </a:p>
          <a:p>
            <a:pPr marL="0" indent="0">
              <a:buNone/>
            </a:pPr>
            <a:r>
              <a:rPr kumimoji="1" lang="ja-JP" altLang="en-US" dirty="0" smtClean="0"/>
              <a:t>　・超音速ではジェットヘッドでのショックの形成がみられ、亜音速ではショックの形成が見られなかった。</a:t>
            </a:r>
            <a:endParaRPr kumimoji="1" lang="en-US" altLang="ja-JP" smtClean="0"/>
          </a:p>
          <a:p>
            <a:pPr marL="0" indent="0">
              <a:buNone/>
            </a:pPr>
            <a:endParaRPr kumimoji="1" lang="en-US" altLang="ja-JP" dirty="0"/>
          </a:p>
          <a:p>
            <a:pPr marL="0" indent="0">
              <a:buNone/>
            </a:pPr>
            <a:r>
              <a:rPr lang="ja-JP" altLang="en-US" dirty="0" smtClean="0"/>
              <a:t>・ジェットの噴出角度　（辻</a:t>
            </a:r>
            <a:r>
              <a:rPr lang="ja-JP" altLang="en-US" dirty="0" smtClean="0"/>
              <a:t>）</a:t>
            </a:r>
            <a:endParaRPr lang="en-US" altLang="ja-JP" dirty="0" smtClean="0"/>
          </a:p>
          <a:p>
            <a:pPr marL="0" indent="0">
              <a:buNone/>
            </a:pPr>
            <a:r>
              <a:rPr lang="ja-JP" altLang="en-US" dirty="0" smtClean="0"/>
              <a:t>　・噴出</a:t>
            </a:r>
            <a:r>
              <a:rPr lang="ja-JP" altLang="en-US" dirty="0"/>
              <a:t>角</a:t>
            </a:r>
            <a:r>
              <a:rPr lang="en-US" altLang="ja-JP" dirty="0"/>
              <a:t>(θ)〜30°</a:t>
            </a:r>
            <a:r>
              <a:rPr lang="ja-JP" altLang="en-US" dirty="0"/>
              <a:t>からジェット構造は崩れていく</a:t>
            </a:r>
            <a:endParaRPr lang="en-US" altLang="ja-JP" dirty="0"/>
          </a:p>
          <a:p>
            <a:pPr marL="0" indent="0">
              <a:buNone/>
            </a:pPr>
            <a:r>
              <a:rPr lang="ja-JP" altLang="en-US" dirty="0" smtClean="0"/>
              <a:t>　・磁場</a:t>
            </a:r>
            <a:r>
              <a:rPr lang="ja-JP" altLang="en-US" dirty="0"/>
              <a:t>があると、磁気張力によりコクーンが収縮される</a:t>
            </a:r>
          </a:p>
          <a:p>
            <a:pPr marL="0" indent="0">
              <a:buNone/>
            </a:pPr>
            <a:endParaRPr kumimoji="1" lang="en-US" altLang="ja-JP" dirty="0"/>
          </a:p>
          <a:p>
            <a:pPr marL="0" indent="0">
              <a:buNone/>
            </a:pPr>
            <a:r>
              <a:rPr lang="ja-JP" altLang="en-US" dirty="0" smtClean="0"/>
              <a:t>・磁場強度、形状（岩本</a:t>
            </a:r>
            <a:r>
              <a:rPr lang="ja-JP" altLang="en-US" dirty="0" smtClean="0"/>
              <a:t>）</a:t>
            </a:r>
            <a:endParaRPr lang="en-US" altLang="ja-JP" dirty="0" smtClean="0"/>
          </a:p>
          <a:p>
            <a:pPr marL="0" indent="0">
              <a:buNone/>
            </a:pPr>
            <a:r>
              <a:rPr lang="ja-JP" altLang="en-US" dirty="0" smtClean="0"/>
              <a:t>　・</a:t>
            </a:r>
            <a:r>
              <a:rPr kumimoji="1" lang="ja-JP" altLang="en-US" dirty="0" smtClean="0"/>
              <a:t>トロイダル</a:t>
            </a:r>
            <a:r>
              <a:rPr lang="ja-JP" altLang="en-US" dirty="0" smtClean="0"/>
              <a:t>磁場では、低</a:t>
            </a:r>
            <a:r>
              <a:rPr lang="en-US" altLang="ja-JP" dirty="0" smtClean="0"/>
              <a:t>β</a:t>
            </a:r>
            <a:r>
              <a:rPr lang="ja-JP" altLang="en-US" dirty="0" err="1" smtClean="0"/>
              <a:t>ほど</a:t>
            </a:r>
            <a:r>
              <a:rPr lang="ja-JP" altLang="en-US" dirty="0" smtClean="0"/>
              <a:t>磁気張力で圧縮</a:t>
            </a:r>
            <a:r>
              <a:rPr lang="ja-JP" altLang="en-US" dirty="0"/>
              <a:t>され</a:t>
            </a:r>
            <a:r>
              <a:rPr lang="ja-JP" altLang="en-US" dirty="0" smtClean="0"/>
              <a:t>、１次元の解析から見積もった　　　　</a:t>
            </a:r>
            <a:endParaRPr lang="en-US" altLang="ja-JP" dirty="0" smtClean="0"/>
          </a:p>
          <a:p>
            <a:pPr marL="0" indent="0">
              <a:buNone/>
            </a:pPr>
            <a:r>
              <a:rPr lang="ja-JP" altLang="en-US" dirty="0" smtClean="0"/>
              <a:t>　　伝搬速度に近づく</a:t>
            </a:r>
            <a:endParaRPr lang="en-US" altLang="ja-JP" dirty="0" smtClean="0"/>
          </a:p>
          <a:p>
            <a:pPr marL="0" indent="0">
              <a:buNone/>
            </a:pPr>
            <a:r>
              <a:rPr lang="ja-JP" altLang="en-US" dirty="0" smtClean="0"/>
              <a:t>　・ポロイダル磁場では、磁気圧の効果はあまり見られなかった</a:t>
            </a:r>
            <a:endParaRPr kumimoji="1" lang="en-US" altLang="ja-JP" dirty="0" smtClean="0"/>
          </a:p>
        </p:txBody>
      </p:sp>
    </p:spTree>
    <p:extLst>
      <p:ext uri="{BB962C8B-B14F-4D97-AF65-F5344CB8AC3E}">
        <p14:creationId xmlns:p14="http://schemas.microsoft.com/office/powerpoint/2010/main" val="3005047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Parameter Survey</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dirty="0" smtClean="0"/>
              <a:t>・ジェットと</a:t>
            </a:r>
            <a:r>
              <a:rPr lang="en-US" altLang="ja-JP" dirty="0" smtClean="0"/>
              <a:t>ambient</a:t>
            </a:r>
            <a:r>
              <a:rPr lang="ja-JP" altLang="en-US" dirty="0" smtClean="0"/>
              <a:t>の密度　（酒見）</a:t>
            </a:r>
            <a:endParaRPr lang="en-US" altLang="ja-JP" dirty="0" smtClean="0"/>
          </a:p>
          <a:p>
            <a:pPr marL="0" indent="0">
              <a:buNone/>
            </a:pPr>
            <a:endParaRPr kumimoji="1" lang="en-US" altLang="ja-JP" dirty="0" smtClean="0"/>
          </a:p>
          <a:p>
            <a:pPr marL="0" indent="0">
              <a:buNone/>
            </a:pPr>
            <a:r>
              <a:rPr lang="ja-JP" altLang="en-US" dirty="0" smtClean="0"/>
              <a:t>・</a:t>
            </a:r>
            <a:r>
              <a:rPr lang="ja-JP" altLang="en-US" dirty="0"/>
              <a:t>ジェット速度　（</a:t>
            </a:r>
            <a:r>
              <a:rPr lang="ja-JP" altLang="en-US" dirty="0" smtClean="0"/>
              <a:t>渡辺</a:t>
            </a:r>
            <a:r>
              <a:rPr lang="ja-JP" altLang="en-US" dirty="0"/>
              <a:t>）</a:t>
            </a:r>
            <a:endParaRPr lang="en-US" altLang="ja-JP" dirty="0"/>
          </a:p>
          <a:p>
            <a:pPr marL="0" indent="0">
              <a:buNone/>
            </a:pPr>
            <a:endParaRPr kumimoji="1" lang="en-US" altLang="ja-JP" dirty="0"/>
          </a:p>
          <a:p>
            <a:pPr marL="0" indent="0">
              <a:buNone/>
            </a:pPr>
            <a:r>
              <a:rPr lang="ja-JP" altLang="en-US" dirty="0" smtClean="0"/>
              <a:t>・ジェットの噴出角度　（辻）</a:t>
            </a:r>
            <a:endParaRPr lang="en-US" altLang="ja-JP" dirty="0" smtClean="0"/>
          </a:p>
          <a:p>
            <a:pPr marL="0" indent="0">
              <a:buNone/>
            </a:pPr>
            <a:endParaRPr kumimoji="1" lang="en-US" altLang="ja-JP" dirty="0"/>
          </a:p>
          <a:p>
            <a:pPr marL="0" indent="0">
              <a:buNone/>
            </a:pPr>
            <a:r>
              <a:rPr lang="ja-JP" altLang="en-US" dirty="0" smtClean="0"/>
              <a:t>・磁場強度、形状（岩本）</a:t>
            </a:r>
            <a:endParaRPr kumimoji="1" lang="en-US" altLang="ja-JP" dirty="0" smtClean="0"/>
          </a:p>
        </p:txBody>
      </p:sp>
    </p:spTree>
    <p:extLst>
      <p:ext uri="{BB962C8B-B14F-4D97-AF65-F5344CB8AC3E}">
        <p14:creationId xmlns:p14="http://schemas.microsoft.com/office/powerpoint/2010/main" val="2339823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03441"/>
            <a:ext cx="9144000" cy="1325563"/>
          </a:xfrm>
        </p:spPr>
        <p:txBody>
          <a:bodyPr/>
          <a:lstStyle/>
          <a:p>
            <a:pPr algn="ctr"/>
            <a:r>
              <a:rPr lang="ja-JP" altLang="en-US" dirty="0" smtClean="0"/>
              <a:t>ジェット</a:t>
            </a:r>
            <a:r>
              <a:rPr lang="ja-JP" altLang="en-US" dirty="0" smtClean="0"/>
              <a:t>と</a:t>
            </a:r>
            <a:r>
              <a:rPr lang="en-US" altLang="ja-JP" dirty="0" smtClean="0"/>
              <a:t>ambient</a:t>
            </a:r>
            <a:r>
              <a:rPr lang="ja-JP" altLang="en-US" dirty="0" smtClean="0"/>
              <a:t>の密度</a:t>
            </a:r>
            <a:endParaRPr kumimoji="1" lang="ja-JP" altLang="en-US" dirty="0"/>
          </a:p>
        </p:txBody>
      </p:sp>
    </p:spTree>
    <p:extLst>
      <p:ext uri="{BB962C8B-B14F-4D97-AF65-F5344CB8AC3E}">
        <p14:creationId xmlns:p14="http://schemas.microsoft.com/office/powerpoint/2010/main" val="4085541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ジェットの構造</a:t>
            </a:r>
            <a:endParaRPr kumimoji="1" lang="ja-JP" altLang="en-US" dirty="0"/>
          </a:p>
        </p:txBody>
      </p:sp>
      <p:pic>
        <p:nvPicPr>
          <p:cNvPr id="2050" name="Picture 2" descr="\\cunas2\home6\aghx0059\win_home\Desktop\酒見\image\jet.png\jet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417638"/>
            <a:ext cx="5334000" cy="492171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p:cNvCxnSpPr/>
          <p:nvPr/>
        </p:nvCxnSpPr>
        <p:spPr>
          <a:xfrm>
            <a:off x="2164702" y="3247054"/>
            <a:ext cx="15862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3750906" y="3247053"/>
            <a:ext cx="886408" cy="335902"/>
          </a:xfrm>
          <a:prstGeom prst="line">
            <a:avLst/>
          </a:prstGeom>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763806" y="3076450"/>
            <a:ext cx="1400896" cy="338554"/>
          </a:xfrm>
          <a:prstGeom prst="rect">
            <a:avLst/>
          </a:prstGeom>
          <a:noFill/>
        </p:spPr>
        <p:txBody>
          <a:bodyPr wrap="none" rtlCol="0">
            <a:spAutoFit/>
          </a:bodyPr>
          <a:lstStyle/>
          <a:p>
            <a:r>
              <a:rPr kumimoji="1" lang="en-US" altLang="ja-JP" sz="1600" dirty="0" smtClean="0"/>
              <a:t>Forward shock</a:t>
            </a:r>
            <a:endParaRPr kumimoji="1" lang="ja-JP" altLang="en-US" sz="1600" dirty="0"/>
          </a:p>
        </p:txBody>
      </p:sp>
      <p:cxnSp>
        <p:nvCxnSpPr>
          <p:cNvPr id="12" name="直線コネクタ 11"/>
          <p:cNvCxnSpPr/>
          <p:nvPr/>
        </p:nvCxnSpPr>
        <p:spPr>
          <a:xfrm flipV="1">
            <a:off x="2164702" y="3880063"/>
            <a:ext cx="2472612" cy="1"/>
          </a:xfrm>
          <a:prstGeom prst="line">
            <a:avLst/>
          </a:prstGeom>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787915" y="3710786"/>
            <a:ext cx="1362361" cy="338554"/>
          </a:xfrm>
          <a:prstGeom prst="rect">
            <a:avLst/>
          </a:prstGeom>
          <a:noFill/>
        </p:spPr>
        <p:txBody>
          <a:bodyPr wrap="none" rtlCol="0">
            <a:spAutoFit/>
          </a:bodyPr>
          <a:lstStyle/>
          <a:p>
            <a:r>
              <a:rPr kumimoji="1" lang="en-US" altLang="ja-JP" sz="1600" dirty="0" smtClean="0"/>
              <a:t>Reverse shock</a:t>
            </a:r>
            <a:endParaRPr kumimoji="1" lang="ja-JP" altLang="en-US" sz="1600" dirty="0"/>
          </a:p>
        </p:txBody>
      </p:sp>
      <p:cxnSp>
        <p:nvCxnSpPr>
          <p:cNvPr id="16" name="直線コネクタ 15"/>
          <p:cNvCxnSpPr/>
          <p:nvPr/>
        </p:nvCxnSpPr>
        <p:spPr>
          <a:xfrm>
            <a:off x="2164702" y="2556588"/>
            <a:ext cx="1586204" cy="18661"/>
          </a:xfrm>
          <a:prstGeom prst="line">
            <a:avLst/>
          </a:prstGeom>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1252594" y="2387311"/>
            <a:ext cx="897682" cy="338554"/>
          </a:xfrm>
          <a:prstGeom prst="rect">
            <a:avLst/>
          </a:prstGeom>
          <a:noFill/>
        </p:spPr>
        <p:txBody>
          <a:bodyPr wrap="none" rtlCol="0">
            <a:spAutoFit/>
          </a:bodyPr>
          <a:lstStyle/>
          <a:p>
            <a:r>
              <a:rPr kumimoji="1" lang="en-US" altLang="ja-JP" sz="1600" dirty="0" smtClean="0"/>
              <a:t>Ambient</a:t>
            </a:r>
            <a:endParaRPr kumimoji="1" lang="ja-JP" altLang="en-US" sz="1600" dirty="0"/>
          </a:p>
        </p:txBody>
      </p:sp>
      <p:cxnSp>
        <p:nvCxnSpPr>
          <p:cNvPr id="19" name="直線コネクタ 18"/>
          <p:cNvCxnSpPr/>
          <p:nvPr/>
        </p:nvCxnSpPr>
        <p:spPr>
          <a:xfrm flipV="1">
            <a:off x="2164702" y="4544008"/>
            <a:ext cx="1772816" cy="9331"/>
          </a:xfrm>
          <a:prstGeom prst="line">
            <a:avLst/>
          </a:prstGeom>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547464" y="4374731"/>
            <a:ext cx="1617238" cy="338554"/>
          </a:xfrm>
          <a:prstGeom prst="rect">
            <a:avLst/>
          </a:prstGeom>
          <a:noFill/>
        </p:spPr>
        <p:txBody>
          <a:bodyPr wrap="none" rtlCol="0">
            <a:spAutoFit/>
          </a:bodyPr>
          <a:lstStyle/>
          <a:p>
            <a:r>
              <a:rPr kumimoji="1" lang="en-US" altLang="ja-JP" sz="1600" dirty="0" smtClean="0"/>
              <a:t>Shocked ambient</a:t>
            </a:r>
            <a:endParaRPr kumimoji="1" lang="ja-JP" altLang="en-US" sz="1600" dirty="0"/>
          </a:p>
        </p:txBody>
      </p:sp>
      <p:cxnSp>
        <p:nvCxnSpPr>
          <p:cNvPr id="23" name="直線コネクタ 22"/>
          <p:cNvCxnSpPr/>
          <p:nvPr/>
        </p:nvCxnSpPr>
        <p:spPr>
          <a:xfrm>
            <a:off x="5234471" y="3250789"/>
            <a:ext cx="1567544"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6802015" y="3067119"/>
            <a:ext cx="1302216" cy="338554"/>
          </a:xfrm>
          <a:prstGeom prst="rect">
            <a:avLst/>
          </a:prstGeom>
          <a:noFill/>
        </p:spPr>
        <p:txBody>
          <a:bodyPr wrap="none" rtlCol="0">
            <a:spAutoFit/>
          </a:bodyPr>
          <a:lstStyle/>
          <a:p>
            <a:r>
              <a:rPr lang="en-US" altLang="ja-JP" sz="1600" dirty="0" smtClean="0"/>
              <a:t>Contact disco</a:t>
            </a:r>
            <a:endParaRPr kumimoji="1" lang="ja-JP" altLang="en-US" sz="1600" dirty="0"/>
          </a:p>
        </p:txBody>
      </p:sp>
      <p:cxnSp>
        <p:nvCxnSpPr>
          <p:cNvPr id="26" name="直線コネクタ 25"/>
          <p:cNvCxnSpPr/>
          <p:nvPr/>
        </p:nvCxnSpPr>
        <p:spPr>
          <a:xfrm>
            <a:off x="4926563" y="4544008"/>
            <a:ext cx="1875452"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a:off x="6807142" y="4374731"/>
            <a:ext cx="812915" cy="338554"/>
          </a:xfrm>
          <a:prstGeom prst="rect">
            <a:avLst/>
          </a:prstGeom>
          <a:noFill/>
        </p:spPr>
        <p:txBody>
          <a:bodyPr wrap="none" rtlCol="0">
            <a:spAutoFit/>
          </a:bodyPr>
          <a:lstStyle/>
          <a:p>
            <a:r>
              <a:rPr kumimoji="1" lang="en-US" altLang="ja-JP" sz="1600" dirty="0" smtClean="0"/>
              <a:t>Cocoon</a:t>
            </a:r>
            <a:endParaRPr kumimoji="1" lang="ja-JP" altLang="en-US" sz="1600" dirty="0"/>
          </a:p>
        </p:txBody>
      </p:sp>
      <p:cxnSp>
        <p:nvCxnSpPr>
          <p:cNvPr id="31" name="直線コネクタ 30"/>
          <p:cNvCxnSpPr/>
          <p:nvPr/>
        </p:nvCxnSpPr>
        <p:spPr>
          <a:xfrm flipH="1">
            <a:off x="4683967" y="3266653"/>
            <a:ext cx="550505" cy="474390"/>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052" name="テキスト ボックス 2051"/>
              <p:cNvSpPr txBox="1"/>
              <p:nvPr/>
            </p:nvSpPr>
            <p:spPr>
              <a:xfrm>
                <a:off x="7453123" y="581113"/>
                <a:ext cx="1149033" cy="2353593"/>
              </a:xfrm>
              <a:prstGeom prst="rect">
                <a:avLst/>
              </a:prstGeom>
              <a:noFill/>
              <a:ln>
                <a:solidFill>
                  <a:schemeClr val="tx1"/>
                </a:solidFill>
              </a:ln>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kumimoji="1" lang="en-US" altLang="ja-JP" sz="1400" i="1" smtClean="0">
                              <a:latin typeface="Cambria Math"/>
                            </a:rPr>
                          </m:ctrlPr>
                        </m:sSubPr>
                        <m:e>
                          <m:r>
                            <a:rPr kumimoji="1" lang="ja-JP" altLang="en-US" sz="1400" i="1" smtClean="0">
                              <a:latin typeface="Cambria Math"/>
                            </a:rPr>
                            <m:t>𝜌</m:t>
                          </m:r>
                        </m:e>
                        <m:sub>
                          <m:r>
                            <a:rPr kumimoji="1" lang="en-US" altLang="ja-JP" sz="1400" b="0" i="1" smtClean="0">
                              <a:latin typeface="Cambria Math"/>
                            </a:rPr>
                            <m:t>𝑎𝑚𝑏</m:t>
                          </m:r>
                        </m:sub>
                      </m:sSub>
                      <m:r>
                        <a:rPr kumimoji="1" lang="en-US" altLang="ja-JP" sz="1400" b="0" i="1" smtClean="0">
                          <a:latin typeface="Cambria Math"/>
                        </a:rPr>
                        <m:t>=1</m:t>
                      </m:r>
                    </m:oMath>
                  </m:oMathPara>
                </a14:m>
                <a:endParaRPr kumimoji="1" lang="en-US" altLang="ja-JP" sz="1400" b="0" dirty="0" smtClean="0"/>
              </a:p>
              <a:p>
                <a14:m>
                  <m:oMathPara xmlns:m="http://schemas.openxmlformats.org/officeDocument/2006/math">
                    <m:oMathParaPr>
                      <m:jc m:val="centerGroup"/>
                    </m:oMathParaPr>
                    <m:oMath xmlns:m="http://schemas.openxmlformats.org/officeDocument/2006/math">
                      <m:sSub>
                        <m:sSubPr>
                          <m:ctrlPr>
                            <a:rPr kumimoji="1" lang="en-US" altLang="ja-JP" sz="1400" i="1" smtClean="0">
                              <a:latin typeface="Cambria Math"/>
                            </a:rPr>
                          </m:ctrlPr>
                        </m:sSubPr>
                        <m:e>
                          <m:r>
                            <a:rPr kumimoji="1" lang="en-US" altLang="ja-JP" sz="1400" b="0" i="1" smtClean="0">
                              <a:latin typeface="Cambria Math"/>
                            </a:rPr>
                            <m:t>𝑝</m:t>
                          </m:r>
                        </m:e>
                        <m:sub>
                          <m:r>
                            <a:rPr kumimoji="1" lang="en-US" altLang="ja-JP" sz="1400" b="0" i="1" smtClean="0">
                              <a:latin typeface="Cambria Math"/>
                            </a:rPr>
                            <m:t>𝑎𝑚𝑏</m:t>
                          </m:r>
                        </m:sub>
                      </m:sSub>
                      <m:r>
                        <a:rPr kumimoji="1" lang="en-US" altLang="ja-JP" sz="1400" b="0" i="1" smtClean="0">
                          <a:latin typeface="Cambria Math"/>
                        </a:rPr>
                        <m:t>=</m:t>
                      </m:r>
                      <m:f>
                        <m:fPr>
                          <m:ctrlPr>
                            <a:rPr kumimoji="1" lang="en-US" altLang="ja-JP" sz="1400" b="0" i="1" smtClean="0">
                              <a:latin typeface="Cambria Math"/>
                            </a:rPr>
                          </m:ctrlPr>
                        </m:fPr>
                        <m:num>
                          <m:r>
                            <a:rPr kumimoji="1" lang="en-US" altLang="ja-JP" sz="1400" b="0" i="1" smtClean="0">
                              <a:latin typeface="Cambria Math"/>
                            </a:rPr>
                            <m:t>1</m:t>
                          </m:r>
                        </m:num>
                        <m:den>
                          <m:r>
                            <a:rPr kumimoji="1" lang="ja-JP" altLang="en-US" sz="1400" b="0" i="1" smtClean="0">
                              <a:latin typeface="Cambria Math"/>
                            </a:rPr>
                            <m:t>𝛾</m:t>
                          </m:r>
                        </m:den>
                      </m:f>
                    </m:oMath>
                  </m:oMathPara>
                </a14:m>
                <a:endParaRPr kumimoji="1" lang="en-US" altLang="ja-JP" sz="1400" b="0" dirty="0" smtClean="0"/>
              </a:p>
              <a:p>
                <a14:m>
                  <m:oMathPara xmlns:m="http://schemas.openxmlformats.org/officeDocument/2006/math">
                    <m:oMathParaPr>
                      <m:jc m:val="centerGroup"/>
                    </m:oMathParaPr>
                    <m:oMath xmlns:m="http://schemas.openxmlformats.org/officeDocument/2006/math">
                      <m:sSub>
                        <m:sSubPr>
                          <m:ctrlPr>
                            <a:rPr kumimoji="1" lang="en-US" altLang="ja-JP" sz="1400" i="1" smtClean="0">
                              <a:latin typeface="Cambria Math"/>
                            </a:rPr>
                          </m:ctrlPr>
                        </m:sSubPr>
                        <m:e>
                          <m:r>
                            <a:rPr kumimoji="1" lang="en-US" altLang="ja-JP" sz="1400" b="0" i="1" smtClean="0">
                              <a:latin typeface="Cambria Math"/>
                            </a:rPr>
                            <m:t>𝑐</m:t>
                          </m:r>
                        </m:e>
                        <m:sub>
                          <m:r>
                            <a:rPr kumimoji="1" lang="en-US" altLang="ja-JP" sz="1400" b="0" i="1" smtClean="0">
                              <a:latin typeface="Cambria Math"/>
                            </a:rPr>
                            <m:t>𝑠</m:t>
                          </m:r>
                          <m:r>
                            <a:rPr kumimoji="1" lang="en-US" altLang="ja-JP" sz="1400" b="0" i="1" smtClean="0">
                              <a:latin typeface="Cambria Math"/>
                            </a:rPr>
                            <m:t>,</m:t>
                          </m:r>
                          <m:r>
                            <a:rPr kumimoji="1" lang="en-US" altLang="ja-JP" sz="1400" b="0" i="1" smtClean="0">
                              <a:latin typeface="Cambria Math"/>
                            </a:rPr>
                            <m:t>𝑎𝑚𝑏</m:t>
                          </m:r>
                        </m:sub>
                      </m:sSub>
                      <m:r>
                        <a:rPr kumimoji="1" lang="en-US" altLang="ja-JP" sz="1400" b="0" i="1" smtClean="0">
                          <a:latin typeface="Cambria Math"/>
                        </a:rPr>
                        <m:t>=1</m:t>
                      </m:r>
                    </m:oMath>
                  </m:oMathPara>
                </a14:m>
                <a:endParaRPr kumimoji="1" lang="en-US" altLang="ja-JP" sz="1400" b="0" dirty="0" smtClean="0"/>
              </a:p>
              <a:p>
                <a:pPr/>
                <a14:m>
                  <m:oMathPara xmlns:m="http://schemas.openxmlformats.org/officeDocument/2006/math">
                    <m:oMathParaPr>
                      <m:jc m:val="centerGroup"/>
                    </m:oMathParaPr>
                    <m:oMath xmlns:m="http://schemas.openxmlformats.org/officeDocument/2006/math">
                      <m:sSub>
                        <m:sSubPr>
                          <m:ctrlPr>
                            <a:rPr lang="en-US" altLang="ja-JP" sz="1400" i="1">
                              <a:latin typeface="Cambria Math"/>
                            </a:rPr>
                          </m:ctrlPr>
                        </m:sSubPr>
                        <m:e>
                          <m:r>
                            <a:rPr lang="ja-JP" altLang="en-US" sz="1400" i="1">
                              <a:latin typeface="Cambria Math"/>
                            </a:rPr>
                            <m:t>𝜌</m:t>
                          </m:r>
                        </m:e>
                        <m:sub>
                          <m:r>
                            <a:rPr lang="en-US" altLang="ja-JP" sz="1400" b="0" i="1" smtClean="0">
                              <a:latin typeface="Cambria Math"/>
                            </a:rPr>
                            <m:t>𝑗𝑒𝑡</m:t>
                          </m:r>
                        </m:sub>
                      </m:sSub>
                      <m:r>
                        <a:rPr lang="en-US" altLang="ja-JP" sz="1400" i="1">
                          <a:latin typeface="Cambria Math"/>
                        </a:rPr>
                        <m:t>=</m:t>
                      </m:r>
                      <m:r>
                        <a:rPr lang="en-US" altLang="ja-JP" sz="1400" b="0" i="1" smtClean="0">
                          <a:latin typeface="Cambria Math"/>
                        </a:rPr>
                        <m:t>0.</m:t>
                      </m:r>
                      <m:r>
                        <a:rPr lang="en-US" altLang="ja-JP" sz="1400" i="1">
                          <a:latin typeface="Cambria Math"/>
                        </a:rPr>
                        <m:t>1</m:t>
                      </m:r>
                    </m:oMath>
                  </m:oMathPara>
                </a14:m>
                <a:endParaRPr lang="en-US" altLang="ja-JP" sz="1400" dirty="0"/>
              </a:p>
              <a:p>
                <a:pPr/>
                <a14:m>
                  <m:oMathPara xmlns:m="http://schemas.openxmlformats.org/officeDocument/2006/math">
                    <m:oMathParaPr>
                      <m:jc m:val="centerGroup"/>
                    </m:oMathParaPr>
                    <m:oMath xmlns:m="http://schemas.openxmlformats.org/officeDocument/2006/math">
                      <m:sSub>
                        <m:sSubPr>
                          <m:ctrlPr>
                            <a:rPr lang="en-US" altLang="ja-JP" sz="1400" i="1">
                              <a:latin typeface="Cambria Math"/>
                            </a:rPr>
                          </m:ctrlPr>
                        </m:sSubPr>
                        <m:e>
                          <m:r>
                            <a:rPr lang="en-US" altLang="ja-JP" sz="1400" i="1">
                              <a:latin typeface="Cambria Math"/>
                            </a:rPr>
                            <m:t>𝑝</m:t>
                          </m:r>
                        </m:e>
                        <m:sub>
                          <m:r>
                            <a:rPr lang="en-US" altLang="ja-JP" sz="1400" b="0" i="1" smtClean="0">
                              <a:latin typeface="Cambria Math"/>
                            </a:rPr>
                            <m:t>𝑗𝑒𝑡</m:t>
                          </m:r>
                        </m:sub>
                      </m:sSub>
                      <m:r>
                        <a:rPr lang="en-US" altLang="ja-JP" sz="1400" i="1">
                          <a:latin typeface="Cambria Math"/>
                        </a:rPr>
                        <m:t>=</m:t>
                      </m:r>
                      <m:f>
                        <m:fPr>
                          <m:ctrlPr>
                            <a:rPr lang="en-US" altLang="ja-JP" sz="1400" i="1">
                              <a:latin typeface="Cambria Math"/>
                            </a:rPr>
                          </m:ctrlPr>
                        </m:fPr>
                        <m:num>
                          <m:r>
                            <a:rPr lang="en-US" altLang="ja-JP" sz="1400" i="1">
                              <a:latin typeface="Cambria Math"/>
                            </a:rPr>
                            <m:t>1</m:t>
                          </m:r>
                        </m:num>
                        <m:den>
                          <m:r>
                            <a:rPr lang="ja-JP" altLang="en-US" sz="1400" i="1">
                              <a:latin typeface="Cambria Math"/>
                            </a:rPr>
                            <m:t>𝛾</m:t>
                          </m:r>
                        </m:den>
                      </m:f>
                    </m:oMath>
                  </m:oMathPara>
                </a14:m>
                <a:endParaRPr lang="en-US" altLang="ja-JP" sz="1400" dirty="0"/>
              </a:p>
              <a:p>
                <a:pPr/>
                <a14:m>
                  <m:oMathPara xmlns:m="http://schemas.openxmlformats.org/officeDocument/2006/math">
                    <m:oMathParaPr>
                      <m:jc m:val="centerGroup"/>
                    </m:oMathParaPr>
                    <m:oMath xmlns:m="http://schemas.openxmlformats.org/officeDocument/2006/math">
                      <m:sSub>
                        <m:sSubPr>
                          <m:ctrlPr>
                            <a:rPr lang="en-US" altLang="ja-JP" sz="1400" i="1">
                              <a:latin typeface="Cambria Math"/>
                            </a:rPr>
                          </m:ctrlPr>
                        </m:sSubPr>
                        <m:e>
                          <m:r>
                            <a:rPr lang="en-US" altLang="ja-JP" sz="1400" i="1">
                              <a:latin typeface="Cambria Math"/>
                            </a:rPr>
                            <m:t>𝑐</m:t>
                          </m:r>
                        </m:e>
                        <m:sub>
                          <m:r>
                            <a:rPr lang="en-US" altLang="ja-JP" sz="1400" i="1">
                              <a:latin typeface="Cambria Math"/>
                            </a:rPr>
                            <m:t>𝑠</m:t>
                          </m:r>
                          <m:r>
                            <a:rPr lang="en-US" altLang="ja-JP" sz="1400" i="1">
                              <a:latin typeface="Cambria Math"/>
                            </a:rPr>
                            <m:t>,</m:t>
                          </m:r>
                          <m:r>
                            <a:rPr lang="en-US" altLang="ja-JP" sz="1400" b="0" i="1" smtClean="0">
                              <a:latin typeface="Cambria Math"/>
                            </a:rPr>
                            <m:t>𝑗𝑒𝑡</m:t>
                          </m:r>
                        </m:sub>
                      </m:sSub>
                      <m:r>
                        <a:rPr lang="en-US" altLang="ja-JP" sz="1400" i="1">
                          <a:latin typeface="Cambria Math"/>
                        </a:rPr>
                        <m:t>=</m:t>
                      </m:r>
                      <m:rad>
                        <m:radPr>
                          <m:degHide m:val="on"/>
                          <m:ctrlPr>
                            <a:rPr lang="en-US" altLang="ja-JP" sz="1400" i="1" smtClean="0">
                              <a:latin typeface="Cambria Math"/>
                            </a:rPr>
                          </m:ctrlPr>
                        </m:radPr>
                        <m:deg/>
                        <m:e>
                          <m:r>
                            <a:rPr lang="en-US" altLang="ja-JP" sz="1400" b="0" i="1" smtClean="0">
                              <a:latin typeface="Cambria Math"/>
                            </a:rPr>
                            <m:t>10</m:t>
                          </m:r>
                        </m:e>
                      </m:rad>
                    </m:oMath>
                  </m:oMathPara>
                </a14:m>
                <a:endParaRPr lang="en-US" altLang="ja-JP" sz="1400" dirty="0"/>
              </a:p>
              <a:p>
                <a14:m>
                  <m:oMathPara xmlns:m="http://schemas.openxmlformats.org/officeDocument/2006/math">
                    <m:oMathParaPr>
                      <m:jc m:val="centerGroup"/>
                    </m:oMathParaPr>
                    <m:oMath xmlns:m="http://schemas.openxmlformats.org/officeDocument/2006/math">
                      <m:sSub>
                        <m:sSubPr>
                          <m:ctrlPr>
                            <a:rPr kumimoji="1" lang="en-US" altLang="ja-JP" sz="1400" i="1" smtClean="0">
                              <a:latin typeface="Cambria Math"/>
                            </a:rPr>
                          </m:ctrlPr>
                        </m:sSubPr>
                        <m:e>
                          <m:r>
                            <a:rPr kumimoji="1" lang="en-US" altLang="ja-JP" sz="1400" b="0" i="1" smtClean="0">
                              <a:latin typeface="Cambria Math"/>
                            </a:rPr>
                            <m:t>𝑣</m:t>
                          </m:r>
                        </m:e>
                        <m:sub>
                          <m:r>
                            <a:rPr kumimoji="1" lang="en-US" altLang="ja-JP" sz="1400" b="0" i="1" smtClean="0">
                              <a:latin typeface="Cambria Math"/>
                            </a:rPr>
                            <m:t>𝑧</m:t>
                          </m:r>
                          <m:r>
                            <a:rPr kumimoji="1" lang="en-US" altLang="ja-JP" sz="1400" b="0" i="1" smtClean="0">
                              <a:latin typeface="Cambria Math"/>
                            </a:rPr>
                            <m:t>,</m:t>
                          </m:r>
                          <m:r>
                            <a:rPr kumimoji="1" lang="en-US" altLang="ja-JP" sz="1400" b="0" i="1" smtClean="0">
                              <a:latin typeface="Cambria Math"/>
                            </a:rPr>
                            <m:t>𝑗𝑒𝑡</m:t>
                          </m:r>
                        </m:sub>
                      </m:sSub>
                      <m:r>
                        <a:rPr kumimoji="1" lang="en-US" altLang="ja-JP" sz="1400" b="0" i="1" smtClean="0">
                          <a:latin typeface="Cambria Math"/>
                        </a:rPr>
                        <m:t>=19</m:t>
                      </m:r>
                    </m:oMath>
                  </m:oMathPara>
                </a14:m>
                <a:endParaRPr kumimoji="1" lang="en-US" altLang="ja-JP" sz="1400" b="0" dirty="0" smtClean="0"/>
              </a:p>
              <a:p>
                <a14:m>
                  <m:oMathPara xmlns:m="http://schemas.openxmlformats.org/officeDocument/2006/math">
                    <m:oMathParaPr>
                      <m:jc m:val="centerGroup"/>
                    </m:oMathParaPr>
                    <m:oMath xmlns:m="http://schemas.openxmlformats.org/officeDocument/2006/math">
                      <m:r>
                        <a:rPr kumimoji="1" lang="ja-JP" altLang="en-US" sz="1400" i="1" smtClean="0">
                          <a:latin typeface="Cambria Math"/>
                        </a:rPr>
                        <m:t>𝛽</m:t>
                      </m:r>
                      <m:r>
                        <a:rPr kumimoji="1" lang="en-US" altLang="ja-JP" sz="1400" b="0" i="1" smtClean="0">
                          <a:latin typeface="Cambria Math"/>
                        </a:rPr>
                        <m:t>=100</m:t>
                      </m:r>
                    </m:oMath>
                  </m:oMathPara>
                </a14:m>
                <a:endParaRPr kumimoji="1" lang="ja-JP" altLang="en-US" sz="1400" dirty="0"/>
              </a:p>
            </p:txBody>
          </p:sp>
        </mc:Choice>
        <mc:Fallback>
          <p:sp>
            <p:nvSpPr>
              <p:cNvPr id="2052" name="テキスト ボックス 2051"/>
              <p:cNvSpPr txBox="1">
                <a:spLocks noRot="1" noChangeAspect="1" noMove="1" noResize="1" noEditPoints="1" noAdjustHandles="1" noChangeArrowheads="1" noChangeShapeType="1" noTextEdit="1"/>
              </p:cNvSpPr>
              <p:nvPr/>
            </p:nvSpPr>
            <p:spPr>
              <a:xfrm>
                <a:off x="7453123" y="581113"/>
                <a:ext cx="1149033" cy="2353593"/>
              </a:xfrm>
              <a:prstGeom prst="rect">
                <a:avLst/>
              </a:prstGeom>
              <a:blipFill rotWithShape="1">
                <a:blip r:embed="rId3"/>
                <a:stretch>
                  <a:fillRect/>
                </a:stretch>
              </a:blipFill>
              <a:ln>
                <a:solidFill>
                  <a:schemeClr val="tx1"/>
                </a:solidFill>
              </a:ln>
            </p:spPr>
            <p:txBody>
              <a:bodyPr/>
              <a:lstStyle/>
              <a:p>
                <a:r>
                  <a:rPr lang="ja-JP" altLang="en-US">
                    <a:noFill/>
                  </a:rPr>
                  <a:t> </a:t>
                </a:r>
              </a:p>
            </p:txBody>
          </p:sp>
        </mc:Fallback>
      </mc:AlternateContent>
    </p:spTree>
    <p:extLst>
      <p:ext uri="{BB962C8B-B14F-4D97-AF65-F5344CB8AC3E}">
        <p14:creationId xmlns:p14="http://schemas.microsoft.com/office/powerpoint/2010/main" val="2299915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l-GR" altLang="ja-JP" dirty="0" smtClean="0"/>
              <a:t>η</a:t>
            </a:r>
            <a:r>
              <a:rPr lang="ja-JP" altLang="en-US" dirty="0" smtClean="0"/>
              <a:t>による変化</a:t>
            </a:r>
            <a:endParaRPr kumimoji="1" lang="ja-JP" altLang="en-US" dirty="0"/>
          </a:p>
        </p:txBody>
      </p:sp>
      <mc:AlternateContent xmlns:mc="http://schemas.openxmlformats.org/markup-compatibility/2006">
        <mc:Choice xmlns:a14="http://schemas.microsoft.com/office/drawing/2010/main" Requires="a14">
          <p:sp>
            <p:nvSpPr>
              <p:cNvPr id="4" name="テキスト ボックス 3"/>
              <p:cNvSpPr txBox="1"/>
              <p:nvPr/>
            </p:nvSpPr>
            <p:spPr>
              <a:xfrm>
                <a:off x="6248904" y="1428131"/>
                <a:ext cx="2511329" cy="600805"/>
              </a:xfrm>
              <a:prstGeom prst="rect">
                <a:avLst/>
              </a:prstGeom>
              <a:noFill/>
              <a:ln>
                <a:solidFill>
                  <a:schemeClr val="tx1"/>
                </a:solidFill>
              </a:ln>
            </p:spPr>
            <p:txBody>
              <a:bodyPr wrap="none" rtlCol="0">
                <a:spAutoFit/>
              </a:bodyPr>
              <a:lstStyle/>
              <a:p>
                <a14:m>
                  <m:oMath xmlns:m="http://schemas.openxmlformats.org/officeDocument/2006/math">
                    <m:sSub>
                      <m:sSubPr>
                        <m:ctrlPr>
                          <a:rPr kumimoji="1" lang="en-US" altLang="ja-JP" sz="1100" i="1" smtClean="0">
                            <a:latin typeface="Cambria Math"/>
                          </a:rPr>
                        </m:ctrlPr>
                      </m:sSubPr>
                      <m:e>
                        <m:r>
                          <a:rPr kumimoji="1" lang="ja-JP" altLang="en-US" sz="1100" i="1" smtClean="0">
                            <a:latin typeface="Cambria Math"/>
                          </a:rPr>
                          <m:t>𝜌</m:t>
                        </m:r>
                      </m:e>
                      <m:sub>
                        <m:r>
                          <a:rPr kumimoji="1" lang="en-US" altLang="ja-JP" sz="1100" b="0" i="1" smtClean="0">
                            <a:latin typeface="Cambria Math"/>
                          </a:rPr>
                          <m:t>𝑗𝑒𝑡</m:t>
                        </m:r>
                      </m:sub>
                    </m:sSub>
                    <m:sSup>
                      <m:sSupPr>
                        <m:ctrlPr>
                          <a:rPr kumimoji="1" lang="en-US" altLang="ja-JP" sz="1100" i="1" smtClean="0">
                            <a:latin typeface="Cambria Math"/>
                          </a:rPr>
                        </m:ctrlPr>
                      </m:sSupPr>
                      <m:e>
                        <m:d>
                          <m:dPr>
                            <m:ctrlPr>
                              <a:rPr kumimoji="1" lang="en-US" altLang="ja-JP" sz="1100" i="1" smtClean="0">
                                <a:latin typeface="Cambria Math"/>
                              </a:rPr>
                            </m:ctrlPr>
                          </m:dPr>
                          <m:e>
                            <m:sSub>
                              <m:sSubPr>
                                <m:ctrlPr>
                                  <a:rPr kumimoji="1" lang="en-US" altLang="ja-JP" sz="1100" i="1" smtClean="0">
                                    <a:latin typeface="Cambria Math"/>
                                  </a:rPr>
                                </m:ctrlPr>
                              </m:sSubPr>
                              <m:e>
                                <m:r>
                                  <a:rPr kumimoji="1" lang="en-US" altLang="ja-JP" sz="1100" b="0" i="1" smtClean="0">
                                    <a:latin typeface="Cambria Math"/>
                                  </a:rPr>
                                  <m:t>𝑣</m:t>
                                </m:r>
                              </m:e>
                              <m:sub>
                                <m:r>
                                  <a:rPr kumimoji="1" lang="en-US" altLang="ja-JP" sz="1100" b="0" i="1" smtClean="0">
                                    <a:latin typeface="Cambria Math"/>
                                  </a:rPr>
                                  <m:t>𝑗𝑒𝑡</m:t>
                                </m:r>
                              </m:sub>
                            </m:sSub>
                            <m:r>
                              <a:rPr kumimoji="1" lang="en-US" altLang="ja-JP" sz="1100" b="0" i="1" smtClean="0">
                                <a:latin typeface="Cambria Math"/>
                              </a:rPr>
                              <m:t>−</m:t>
                            </m:r>
                            <m:sSub>
                              <m:sSubPr>
                                <m:ctrlPr>
                                  <a:rPr kumimoji="1" lang="en-US" altLang="ja-JP" sz="1100" b="0" i="1" smtClean="0">
                                    <a:latin typeface="Cambria Math"/>
                                  </a:rPr>
                                </m:ctrlPr>
                              </m:sSubPr>
                              <m:e>
                                <m:r>
                                  <a:rPr kumimoji="1" lang="en-US" altLang="ja-JP" sz="1100" b="0" i="1" smtClean="0">
                                    <a:latin typeface="Cambria Math"/>
                                  </a:rPr>
                                  <m:t>𝑣</m:t>
                                </m:r>
                              </m:e>
                              <m:sub>
                                <m:r>
                                  <a:rPr kumimoji="1" lang="en-US" altLang="ja-JP" sz="1100" b="0" i="1" smtClean="0">
                                    <a:latin typeface="Cambria Math"/>
                                  </a:rPr>
                                  <m:t>h</m:t>
                                </m:r>
                              </m:sub>
                            </m:sSub>
                          </m:e>
                        </m:d>
                      </m:e>
                      <m:sup>
                        <m:r>
                          <a:rPr kumimoji="1" lang="en-US" altLang="ja-JP" sz="1100" b="0" i="1" smtClean="0">
                            <a:latin typeface="Cambria Math"/>
                          </a:rPr>
                          <m:t>2</m:t>
                        </m:r>
                      </m:sup>
                    </m:sSup>
                  </m:oMath>
                </a14:m>
                <a:r>
                  <a:rPr kumimoji="1" lang="en-US" altLang="ja-JP" sz="1100" dirty="0" smtClean="0"/>
                  <a:t>+</a:t>
                </a:r>
                <a14:m>
                  <m:oMath xmlns:m="http://schemas.openxmlformats.org/officeDocument/2006/math">
                    <m:sSub>
                      <m:sSubPr>
                        <m:ctrlPr>
                          <a:rPr kumimoji="1" lang="en-US" altLang="ja-JP" sz="1100" i="1" dirty="0" smtClean="0">
                            <a:latin typeface="Cambria Math"/>
                          </a:rPr>
                        </m:ctrlPr>
                      </m:sSubPr>
                      <m:e>
                        <m:r>
                          <a:rPr kumimoji="1" lang="en-US" altLang="ja-JP" sz="1100" b="0" i="1" dirty="0" smtClean="0">
                            <a:latin typeface="Cambria Math"/>
                          </a:rPr>
                          <m:t>𝑃</m:t>
                        </m:r>
                      </m:e>
                      <m:sub>
                        <m:r>
                          <a:rPr kumimoji="1" lang="en-US" altLang="ja-JP" sz="1100" b="0" i="1" dirty="0" smtClean="0">
                            <a:latin typeface="Cambria Math"/>
                          </a:rPr>
                          <m:t>𝑗𝑒𝑡</m:t>
                        </m:r>
                      </m:sub>
                    </m:sSub>
                    <m:r>
                      <a:rPr kumimoji="1" lang="en-US" altLang="ja-JP" sz="1100" b="0" i="1" dirty="0" smtClean="0">
                        <a:latin typeface="Cambria Math"/>
                      </a:rPr>
                      <m:t>=</m:t>
                    </m:r>
                    <m:sSub>
                      <m:sSubPr>
                        <m:ctrlPr>
                          <a:rPr lang="en-US" altLang="ja-JP" sz="1100" i="1" smtClean="0">
                            <a:latin typeface="Cambria Math"/>
                          </a:rPr>
                        </m:ctrlPr>
                      </m:sSubPr>
                      <m:e>
                        <m:r>
                          <a:rPr lang="ja-JP" altLang="en-US" sz="1100" i="1">
                            <a:latin typeface="Cambria Math"/>
                          </a:rPr>
                          <m:t>𝜌</m:t>
                        </m:r>
                      </m:e>
                      <m:sub>
                        <m:r>
                          <a:rPr lang="en-US" altLang="ja-JP" sz="1100" b="0" i="1" smtClean="0">
                            <a:latin typeface="Cambria Math"/>
                          </a:rPr>
                          <m:t>𝑎𝑚𝑏</m:t>
                        </m:r>
                      </m:sub>
                    </m:sSub>
                    <m:sSup>
                      <m:sSupPr>
                        <m:ctrlPr>
                          <a:rPr lang="en-US" altLang="ja-JP" sz="1100" i="1" smtClean="0">
                            <a:latin typeface="Cambria Math"/>
                          </a:rPr>
                        </m:ctrlPr>
                      </m:sSupPr>
                      <m:e>
                        <m:sSub>
                          <m:sSubPr>
                            <m:ctrlPr>
                              <a:rPr lang="en-US" altLang="ja-JP" sz="1100" i="1">
                                <a:latin typeface="Cambria Math"/>
                              </a:rPr>
                            </m:ctrlPr>
                          </m:sSubPr>
                          <m:e>
                            <m:r>
                              <a:rPr lang="en-US" altLang="ja-JP" sz="1100" i="1">
                                <a:latin typeface="Cambria Math"/>
                              </a:rPr>
                              <m:t>𝑣</m:t>
                            </m:r>
                          </m:e>
                          <m:sub>
                            <m:r>
                              <a:rPr lang="en-US" altLang="ja-JP" sz="1100" i="1">
                                <a:latin typeface="Cambria Math"/>
                              </a:rPr>
                              <m:t>h</m:t>
                            </m:r>
                          </m:sub>
                        </m:sSub>
                      </m:e>
                      <m:sup>
                        <m:r>
                          <a:rPr lang="en-US" altLang="ja-JP" sz="1100" b="0" i="1" smtClean="0">
                            <a:latin typeface="Cambria Math"/>
                          </a:rPr>
                          <m:t>2</m:t>
                        </m:r>
                      </m:sup>
                    </m:sSup>
                    <m:r>
                      <m:rPr>
                        <m:nor/>
                      </m:rPr>
                      <a:rPr lang="en-US" altLang="ja-JP" sz="1100" dirty="0"/>
                      <m:t>+</m:t>
                    </m:r>
                    <m:sSub>
                      <m:sSubPr>
                        <m:ctrlPr>
                          <a:rPr lang="en-US" altLang="ja-JP" sz="1100" i="1" dirty="0">
                            <a:latin typeface="Cambria Math"/>
                          </a:rPr>
                        </m:ctrlPr>
                      </m:sSubPr>
                      <m:e>
                        <m:r>
                          <a:rPr lang="en-US" altLang="ja-JP" sz="1100" i="1" dirty="0">
                            <a:latin typeface="Cambria Math"/>
                          </a:rPr>
                          <m:t>𝑃</m:t>
                        </m:r>
                      </m:e>
                      <m:sub>
                        <m:r>
                          <a:rPr lang="en-US" altLang="ja-JP" sz="1100" b="0" i="1" dirty="0" smtClean="0">
                            <a:latin typeface="Cambria Math"/>
                          </a:rPr>
                          <m:t>𝑎𝑚𝑏</m:t>
                        </m:r>
                      </m:sub>
                    </m:sSub>
                  </m:oMath>
                </a14:m>
                <a:endParaRPr kumimoji="1" lang="en-US" altLang="ja-JP" sz="1100" dirty="0" smtClean="0"/>
              </a:p>
              <a:p>
                <a:r>
                  <a:rPr lang="ja-JP" altLang="en-US" sz="1100" dirty="0" smtClean="0"/>
                  <a:t>→ </a:t>
                </a:r>
                <a14:m>
                  <m:oMath xmlns:m="http://schemas.openxmlformats.org/officeDocument/2006/math">
                    <m:sSub>
                      <m:sSubPr>
                        <m:ctrlPr>
                          <a:rPr lang="en-US" altLang="ja-JP" sz="1100" i="1" smtClean="0">
                            <a:latin typeface="Cambria Math"/>
                          </a:rPr>
                        </m:ctrlPr>
                      </m:sSubPr>
                      <m:e>
                        <m:r>
                          <a:rPr lang="en-US" altLang="ja-JP" sz="1100" b="0" i="1" smtClean="0">
                            <a:latin typeface="Cambria Math"/>
                          </a:rPr>
                          <m:t>𝑣</m:t>
                        </m:r>
                      </m:e>
                      <m:sub>
                        <m:r>
                          <a:rPr lang="en-US" altLang="ja-JP" sz="1100" b="0" i="1" smtClean="0">
                            <a:latin typeface="Cambria Math"/>
                          </a:rPr>
                          <m:t>h</m:t>
                        </m:r>
                      </m:sub>
                    </m:sSub>
                    <m:r>
                      <a:rPr lang="en-US" altLang="ja-JP" sz="1100" b="0" i="1" smtClean="0">
                        <a:latin typeface="Cambria Math"/>
                      </a:rPr>
                      <m:t>=</m:t>
                    </m:r>
                    <m:f>
                      <m:fPr>
                        <m:ctrlPr>
                          <a:rPr lang="en-US" altLang="ja-JP" sz="1100" b="0" i="1" smtClean="0">
                            <a:latin typeface="Cambria Math"/>
                          </a:rPr>
                        </m:ctrlPr>
                      </m:fPr>
                      <m:num>
                        <m:rad>
                          <m:radPr>
                            <m:degHide m:val="on"/>
                            <m:ctrlPr>
                              <a:rPr lang="en-US" altLang="ja-JP" sz="1100" b="0" i="1" smtClean="0">
                                <a:latin typeface="Cambria Math"/>
                              </a:rPr>
                            </m:ctrlPr>
                          </m:radPr>
                          <m:deg/>
                          <m:e>
                            <m:r>
                              <a:rPr lang="en-US" altLang="ja-JP" sz="1100" b="0" i="1" smtClean="0">
                                <a:latin typeface="Cambria Math"/>
                              </a:rPr>
                              <m:t>𝜂</m:t>
                            </m:r>
                          </m:e>
                        </m:rad>
                      </m:num>
                      <m:den>
                        <m:r>
                          <a:rPr lang="en-US" altLang="ja-JP" sz="1100" b="0" i="1" smtClean="0">
                            <a:latin typeface="Cambria Math"/>
                          </a:rPr>
                          <m:t>1+</m:t>
                        </m:r>
                        <m:rad>
                          <m:radPr>
                            <m:degHide m:val="on"/>
                            <m:ctrlPr>
                              <a:rPr lang="en-US" altLang="ja-JP" sz="1100" b="0" i="1" smtClean="0">
                                <a:latin typeface="Cambria Math"/>
                              </a:rPr>
                            </m:ctrlPr>
                          </m:radPr>
                          <m:deg/>
                          <m:e>
                            <m:r>
                              <a:rPr lang="en-US" altLang="ja-JP" sz="1100" b="0" i="1" smtClean="0">
                                <a:latin typeface="Cambria Math"/>
                              </a:rPr>
                              <m:t>𝜂</m:t>
                            </m:r>
                          </m:e>
                        </m:rad>
                      </m:den>
                    </m:f>
                    <m:sSub>
                      <m:sSubPr>
                        <m:ctrlPr>
                          <a:rPr lang="en-US" altLang="ja-JP" sz="1100" b="0" i="1" smtClean="0">
                            <a:latin typeface="Cambria Math"/>
                          </a:rPr>
                        </m:ctrlPr>
                      </m:sSubPr>
                      <m:e>
                        <m:r>
                          <a:rPr lang="en-US" altLang="ja-JP" sz="1100" b="0" i="1" smtClean="0">
                            <a:latin typeface="Cambria Math"/>
                          </a:rPr>
                          <m:t>𝑣</m:t>
                        </m:r>
                      </m:e>
                      <m:sub>
                        <m:r>
                          <a:rPr lang="en-US" altLang="ja-JP" sz="1100" b="0" i="1" smtClean="0">
                            <a:latin typeface="Cambria Math"/>
                          </a:rPr>
                          <m:t>𝑗𝑒𝑡</m:t>
                        </m:r>
                      </m:sub>
                    </m:sSub>
                  </m:oMath>
                </a14:m>
                <a:r>
                  <a:rPr kumimoji="1" lang="ja-JP" altLang="en-US" sz="1100" dirty="0" smtClean="0"/>
                  <a:t>   </a:t>
                </a:r>
                <a:r>
                  <a:rPr lang="en-US" altLang="ja-JP" sz="1100" dirty="0" smtClean="0"/>
                  <a:t>, </a:t>
                </a:r>
                <a:r>
                  <a:rPr kumimoji="1" lang="en-US" altLang="ja-JP" sz="1100" dirty="0" smtClean="0"/>
                  <a:t>η=</a:t>
                </a:r>
                <a14:m>
                  <m:oMath xmlns:m="http://schemas.openxmlformats.org/officeDocument/2006/math">
                    <m:f>
                      <m:fPr>
                        <m:ctrlPr>
                          <a:rPr kumimoji="1" lang="en-US" altLang="ja-JP" sz="1100" i="1" smtClean="0">
                            <a:latin typeface="Cambria Math"/>
                          </a:rPr>
                        </m:ctrlPr>
                      </m:fPr>
                      <m:num>
                        <m:sSub>
                          <m:sSubPr>
                            <m:ctrlPr>
                              <a:rPr kumimoji="1" lang="en-US" altLang="ja-JP" sz="1100" i="1" smtClean="0">
                                <a:latin typeface="Cambria Math"/>
                              </a:rPr>
                            </m:ctrlPr>
                          </m:sSubPr>
                          <m:e>
                            <m:r>
                              <a:rPr kumimoji="1" lang="ja-JP" altLang="en-US" sz="1100" i="1" smtClean="0">
                                <a:latin typeface="Cambria Math"/>
                              </a:rPr>
                              <m:t>𝜌</m:t>
                            </m:r>
                          </m:e>
                          <m:sub>
                            <m:r>
                              <a:rPr kumimoji="1" lang="en-US" altLang="ja-JP" sz="1100" b="0" i="1" smtClean="0">
                                <a:latin typeface="Cambria Math"/>
                              </a:rPr>
                              <m:t>𝑗𝑒𝑡</m:t>
                            </m:r>
                          </m:sub>
                        </m:sSub>
                      </m:num>
                      <m:den>
                        <m:sSub>
                          <m:sSubPr>
                            <m:ctrlPr>
                              <a:rPr kumimoji="1" lang="en-US" altLang="ja-JP" sz="1100" i="1" smtClean="0">
                                <a:latin typeface="Cambria Math"/>
                              </a:rPr>
                            </m:ctrlPr>
                          </m:sSubPr>
                          <m:e>
                            <m:r>
                              <a:rPr kumimoji="1" lang="ja-JP" altLang="en-US" sz="1100" i="1" smtClean="0">
                                <a:latin typeface="Cambria Math"/>
                              </a:rPr>
                              <m:t>𝜌</m:t>
                            </m:r>
                          </m:e>
                          <m:sub>
                            <m:r>
                              <a:rPr kumimoji="1" lang="en-US" altLang="ja-JP" sz="1100" b="0" i="1" smtClean="0">
                                <a:latin typeface="Cambria Math"/>
                              </a:rPr>
                              <m:t>𝑎𝑚𝑏</m:t>
                            </m:r>
                          </m:sub>
                        </m:sSub>
                      </m:den>
                    </m:f>
                  </m:oMath>
                </a14:m>
                <a:endParaRPr kumimoji="1" lang="ja-JP" altLang="en-US" sz="1100" dirty="0"/>
              </a:p>
            </p:txBody>
          </p:sp>
        </mc:Choice>
        <mc:Fallback>
          <p:sp>
            <p:nvSpPr>
              <p:cNvPr id="4" name="テキスト ボックス 3"/>
              <p:cNvSpPr txBox="1">
                <a:spLocks noRot="1" noChangeAspect="1" noMove="1" noResize="1" noEditPoints="1" noAdjustHandles="1" noChangeArrowheads="1" noChangeShapeType="1" noTextEdit="1"/>
              </p:cNvSpPr>
              <p:nvPr/>
            </p:nvSpPr>
            <p:spPr>
              <a:xfrm>
                <a:off x="6248904" y="1428131"/>
                <a:ext cx="2511329" cy="600805"/>
              </a:xfrm>
              <a:prstGeom prst="rect">
                <a:avLst/>
              </a:prstGeom>
              <a:blipFill rotWithShape="1">
                <a:blip r:embed="rId2"/>
                <a:stretch>
                  <a:fillRect/>
                </a:stretch>
              </a:blipFill>
              <a:ln>
                <a:solidFill>
                  <a:schemeClr val="tx1"/>
                </a:solidFill>
              </a:ln>
            </p:spPr>
            <p:txBody>
              <a:bodyPr/>
              <a:lstStyle/>
              <a:p>
                <a:r>
                  <a:rPr lang="ja-JP" altLang="en-US">
                    <a:noFill/>
                  </a:rPr>
                  <a:t> </a:t>
                </a:r>
              </a:p>
            </p:txBody>
          </p:sp>
        </mc:Fallback>
      </mc:AlternateContent>
      <p:pic>
        <p:nvPicPr>
          <p:cNvPr id="3074" name="Picture 2" descr="\\cunas2\home6\aghx0059\win_home\Desktop\酒見\image\jet.png\jet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757" y="2227742"/>
            <a:ext cx="1306359" cy="205776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nas2\home6\aghx0059\win_home\Desktop\酒見\image\jet.png\color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0116" y="2437329"/>
            <a:ext cx="326221" cy="16385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nas2\home6\aghx0059\win_home\Desktop\酒見\image\jet.png\jet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27742"/>
            <a:ext cx="1566098" cy="188066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nas2\home6\aghx0059\win_home\Desktop\酒見\image\jet.png\jet0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26" y="4655971"/>
            <a:ext cx="1415846" cy="17649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nas2\home6\aghx0059\win_home\Desktop\酒見\image\jet.png\jet0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859" y="4655971"/>
            <a:ext cx="1320946" cy="176492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nas2\home6\aghx0059\win_home\Desktop\酒見\image\jet.png\jet0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7194" y="4655971"/>
            <a:ext cx="1269645" cy="176492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nas2\home6\aghx0059\win_home\Desktop\酒見\gnuplot\ro_ambconst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8889" y="2359068"/>
            <a:ext cx="4455111" cy="334133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413332" y="1960959"/>
            <a:ext cx="899605" cy="276999"/>
          </a:xfrm>
          <a:prstGeom prst="rect">
            <a:avLst/>
          </a:prstGeom>
          <a:noFill/>
          <a:ln>
            <a:solidFill>
              <a:schemeClr val="tx1"/>
            </a:solidFill>
          </a:ln>
        </p:spPr>
        <p:txBody>
          <a:bodyPr wrap="none" rtlCol="0">
            <a:spAutoFit/>
          </a:bodyPr>
          <a:lstStyle/>
          <a:p>
            <a:r>
              <a:rPr lang="en-US" altLang="ja-JP" sz="1200" dirty="0" smtClean="0"/>
              <a:t>η=0.1, t=17</a:t>
            </a:r>
            <a:endParaRPr kumimoji="1" lang="ja-JP" altLang="en-US" sz="1200" dirty="0"/>
          </a:p>
        </p:txBody>
      </p:sp>
      <p:sp>
        <p:nvSpPr>
          <p:cNvPr id="13" name="テキスト ボックス 12"/>
          <p:cNvSpPr txBox="1"/>
          <p:nvPr/>
        </p:nvSpPr>
        <p:spPr>
          <a:xfrm>
            <a:off x="656498" y="1960959"/>
            <a:ext cx="1056366" cy="276999"/>
          </a:xfrm>
          <a:prstGeom prst="rect">
            <a:avLst/>
          </a:prstGeom>
          <a:noFill/>
          <a:ln>
            <a:solidFill>
              <a:schemeClr val="tx1"/>
            </a:solidFill>
          </a:ln>
        </p:spPr>
        <p:txBody>
          <a:bodyPr wrap="square" rtlCol="0">
            <a:spAutoFit/>
          </a:bodyPr>
          <a:lstStyle/>
          <a:p>
            <a:r>
              <a:rPr lang="en-US" altLang="ja-JP" sz="1200" dirty="0" smtClean="0"/>
              <a:t>η=0.01, t=37</a:t>
            </a:r>
            <a:endParaRPr kumimoji="1" lang="ja-JP" altLang="en-US" sz="1200" dirty="0"/>
          </a:p>
        </p:txBody>
      </p:sp>
      <p:sp>
        <p:nvSpPr>
          <p:cNvPr id="14" name="テキスト ボックス 13"/>
          <p:cNvSpPr txBox="1"/>
          <p:nvPr/>
        </p:nvSpPr>
        <p:spPr>
          <a:xfrm>
            <a:off x="379587" y="4285508"/>
            <a:ext cx="805094" cy="276999"/>
          </a:xfrm>
          <a:prstGeom prst="rect">
            <a:avLst/>
          </a:prstGeom>
          <a:noFill/>
          <a:ln>
            <a:solidFill>
              <a:schemeClr val="tx1"/>
            </a:solidFill>
          </a:ln>
        </p:spPr>
        <p:txBody>
          <a:bodyPr wrap="square" rtlCol="0">
            <a:spAutoFit/>
          </a:bodyPr>
          <a:lstStyle/>
          <a:p>
            <a:r>
              <a:rPr lang="en-US" altLang="ja-JP" sz="1200" dirty="0" smtClean="0"/>
              <a:t>η=1, t=5</a:t>
            </a:r>
            <a:endParaRPr kumimoji="1" lang="ja-JP" altLang="en-US" sz="1200" dirty="0"/>
          </a:p>
        </p:txBody>
      </p:sp>
      <p:sp>
        <p:nvSpPr>
          <p:cNvPr id="15" name="テキスト ボックス 14"/>
          <p:cNvSpPr txBox="1"/>
          <p:nvPr/>
        </p:nvSpPr>
        <p:spPr>
          <a:xfrm>
            <a:off x="2010785" y="4276543"/>
            <a:ext cx="805094" cy="276999"/>
          </a:xfrm>
          <a:prstGeom prst="rect">
            <a:avLst/>
          </a:prstGeom>
          <a:noFill/>
          <a:ln>
            <a:solidFill>
              <a:schemeClr val="tx1"/>
            </a:solidFill>
          </a:ln>
        </p:spPr>
        <p:txBody>
          <a:bodyPr wrap="square" rtlCol="0">
            <a:spAutoFit/>
          </a:bodyPr>
          <a:lstStyle/>
          <a:p>
            <a:r>
              <a:rPr lang="en-US" altLang="ja-JP" sz="1200" dirty="0" smtClean="0"/>
              <a:t>η=10, t=3</a:t>
            </a:r>
            <a:endParaRPr kumimoji="1" lang="ja-JP" altLang="en-US" sz="1200" dirty="0"/>
          </a:p>
        </p:txBody>
      </p:sp>
      <p:sp>
        <p:nvSpPr>
          <p:cNvPr id="16" name="テキスト ボックス 15"/>
          <p:cNvSpPr txBox="1"/>
          <p:nvPr/>
        </p:nvSpPr>
        <p:spPr>
          <a:xfrm>
            <a:off x="3312937" y="4276542"/>
            <a:ext cx="1071115" cy="276999"/>
          </a:xfrm>
          <a:prstGeom prst="rect">
            <a:avLst/>
          </a:prstGeom>
          <a:noFill/>
          <a:ln>
            <a:solidFill>
              <a:schemeClr val="tx1"/>
            </a:solidFill>
          </a:ln>
        </p:spPr>
        <p:txBody>
          <a:bodyPr wrap="square" rtlCol="0">
            <a:spAutoFit/>
          </a:bodyPr>
          <a:lstStyle/>
          <a:p>
            <a:r>
              <a:rPr lang="en-US" altLang="ja-JP" sz="1200" dirty="0" smtClean="0"/>
              <a:t>η=100, t=2.5</a:t>
            </a:r>
            <a:endParaRPr kumimoji="1" lang="ja-JP" altLang="en-US" sz="1200" dirty="0"/>
          </a:p>
        </p:txBody>
      </p:sp>
    </p:spTree>
    <p:extLst>
      <p:ext uri="{BB962C8B-B14F-4D97-AF65-F5344CB8AC3E}">
        <p14:creationId xmlns:p14="http://schemas.microsoft.com/office/powerpoint/2010/main" val="2479935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η</a:t>
            </a:r>
            <a:r>
              <a:rPr lang="ja-JP" altLang="en-US" dirty="0" smtClean="0"/>
              <a:t>が等しい場合</a:t>
            </a:r>
            <a:endParaRPr kumimoji="1" lang="ja-JP" altLang="en-US" dirty="0"/>
          </a:p>
        </p:txBody>
      </p:sp>
      <p:pic>
        <p:nvPicPr>
          <p:cNvPr id="4098" name="Picture 2" descr="\\cunas2\home6\aghx0059\win_home\Desktop\酒見\image\jet01\ro00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523" y="1828846"/>
            <a:ext cx="1608066" cy="244859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nas2\home6\aghx0059\win_home\Desktop\酒見\image\jet04\ro00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589" y="1843799"/>
            <a:ext cx="1520824" cy="24336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nas2\home6\aghx0059\win_home\Desktop\酒見\image\jet02\ro00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992" y="4579349"/>
            <a:ext cx="1615597" cy="214121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nas2\home6\aghx0059\win_home\Desktop\酒見\image\jet03\ro001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893" y="4579349"/>
            <a:ext cx="1493520" cy="20805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nas2\home6\aghx0059\win_home\Desktop\酒見\gnuplot\eta_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1203" y="1783111"/>
            <a:ext cx="3993197" cy="243482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nas2\home6\aghx0059\win_home\Desktop\酒見\gnuplot\eta_1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1203" y="4202192"/>
            <a:ext cx="3993197" cy="245768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71503" y="1321445"/>
            <a:ext cx="1107996" cy="307777"/>
          </a:xfrm>
          <a:prstGeom prst="rect">
            <a:avLst/>
          </a:prstGeom>
          <a:noFill/>
          <a:ln>
            <a:solidFill>
              <a:schemeClr val="tx1"/>
            </a:solidFill>
          </a:ln>
        </p:spPr>
        <p:txBody>
          <a:bodyPr wrap="none" rtlCol="0">
            <a:spAutoFit/>
          </a:bodyPr>
          <a:lstStyle/>
          <a:p>
            <a:r>
              <a:rPr kumimoji="1" lang="en-US" altLang="ja-JP" sz="1400" dirty="0" smtClean="0"/>
              <a:t>η=0.01, t=22</a:t>
            </a:r>
            <a:endParaRPr kumimoji="1" lang="ja-JP" altLang="en-US" sz="1400" dirty="0"/>
          </a:p>
        </p:txBody>
      </p:sp>
      <p:sp>
        <p:nvSpPr>
          <p:cNvPr id="11" name="テキスト ボックス 10"/>
          <p:cNvSpPr txBox="1"/>
          <p:nvPr/>
        </p:nvSpPr>
        <p:spPr>
          <a:xfrm>
            <a:off x="77065" y="4064552"/>
            <a:ext cx="1063112" cy="307777"/>
          </a:xfrm>
          <a:prstGeom prst="rect">
            <a:avLst/>
          </a:prstGeom>
          <a:noFill/>
          <a:ln>
            <a:solidFill>
              <a:schemeClr val="tx1"/>
            </a:solidFill>
          </a:ln>
        </p:spPr>
        <p:txBody>
          <a:bodyPr wrap="none" rtlCol="0">
            <a:spAutoFit/>
          </a:bodyPr>
          <a:lstStyle/>
          <a:p>
            <a:r>
              <a:rPr kumimoji="1" lang="en-US" altLang="ja-JP" sz="1400" dirty="0" smtClean="0"/>
              <a:t>η=100, t=10</a:t>
            </a:r>
            <a:endParaRPr kumimoji="1" lang="ja-JP" altLang="en-US" sz="1400" dirty="0"/>
          </a:p>
        </p:txBody>
      </p:sp>
      <mc:AlternateContent xmlns:mc="http://schemas.openxmlformats.org/markup-compatibility/2006">
        <mc:Choice xmlns:a14="http://schemas.microsoft.com/office/drawing/2010/main" Requires="a14">
          <p:sp>
            <p:nvSpPr>
              <p:cNvPr id="5" name="テキスト ボックス 4"/>
              <p:cNvSpPr txBox="1"/>
              <p:nvPr/>
            </p:nvSpPr>
            <p:spPr>
              <a:xfrm>
                <a:off x="1177657" y="1691244"/>
                <a:ext cx="1392369" cy="258597"/>
              </a:xfrm>
              <a:prstGeom prst="rect">
                <a:avLst/>
              </a:prstGeom>
              <a:noFill/>
              <a:ln>
                <a:solidFill>
                  <a:schemeClr val="tx1"/>
                </a:solidFill>
              </a:ln>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kumimoji="1" lang="en-US" altLang="ja-JP" sz="1000" i="1" smtClean="0">
                              <a:latin typeface="Cambria Math"/>
                            </a:rPr>
                          </m:ctrlPr>
                        </m:sSubPr>
                        <m:e>
                          <m:r>
                            <a:rPr kumimoji="1" lang="ja-JP" altLang="en-US" sz="1000" i="1" smtClean="0">
                              <a:latin typeface="Cambria Math"/>
                            </a:rPr>
                            <m:t>𝜌</m:t>
                          </m:r>
                        </m:e>
                        <m:sub>
                          <m:r>
                            <a:rPr kumimoji="1" lang="en-US" altLang="ja-JP" sz="1000" b="0" i="1" smtClean="0">
                              <a:latin typeface="Cambria Math"/>
                            </a:rPr>
                            <m:t>𝑗𝑒𝑡</m:t>
                          </m:r>
                        </m:sub>
                      </m:sSub>
                      <m:r>
                        <a:rPr kumimoji="1" lang="en-US" altLang="ja-JP" sz="1000" b="0" i="1" smtClean="0">
                          <a:latin typeface="Cambria Math"/>
                        </a:rPr>
                        <m:t>=0.01, </m:t>
                      </m:r>
                      <m:sSub>
                        <m:sSubPr>
                          <m:ctrlPr>
                            <a:rPr kumimoji="1" lang="en-US" altLang="ja-JP" sz="1000" b="0" i="1" smtClean="0">
                              <a:latin typeface="Cambria Math"/>
                            </a:rPr>
                          </m:ctrlPr>
                        </m:sSubPr>
                        <m:e>
                          <m:r>
                            <a:rPr kumimoji="1" lang="ja-JP" altLang="en-US" sz="1000" b="0" i="1" smtClean="0">
                              <a:latin typeface="Cambria Math"/>
                            </a:rPr>
                            <m:t>𝜌</m:t>
                          </m:r>
                        </m:e>
                        <m:sub>
                          <m:r>
                            <a:rPr kumimoji="1" lang="en-US" altLang="ja-JP" sz="1000" b="0" i="1" smtClean="0">
                              <a:latin typeface="Cambria Math"/>
                            </a:rPr>
                            <m:t>𝑎𝑚𝑏</m:t>
                          </m:r>
                        </m:sub>
                      </m:sSub>
                      <m:r>
                        <a:rPr kumimoji="1" lang="en-US" altLang="ja-JP" sz="1000" b="0" i="1" smtClean="0">
                          <a:latin typeface="Cambria Math"/>
                        </a:rPr>
                        <m:t>=1</m:t>
                      </m:r>
                    </m:oMath>
                  </m:oMathPara>
                </a14:m>
                <a:endParaRPr kumimoji="1" lang="ja-JP" altLang="en-US" sz="1000" dirty="0"/>
              </a:p>
            </p:txBody>
          </p:sp>
        </mc:Choice>
        <mc:Fallback>
          <p:sp>
            <p:nvSpPr>
              <p:cNvPr id="5" name="テキスト ボックス 4"/>
              <p:cNvSpPr txBox="1">
                <a:spLocks noRot="1" noChangeAspect="1" noMove="1" noResize="1" noEditPoints="1" noAdjustHandles="1" noChangeArrowheads="1" noChangeShapeType="1" noTextEdit="1"/>
              </p:cNvSpPr>
              <p:nvPr/>
            </p:nvSpPr>
            <p:spPr>
              <a:xfrm>
                <a:off x="1177657" y="1691244"/>
                <a:ext cx="1392369" cy="258597"/>
              </a:xfrm>
              <a:prstGeom prst="rect">
                <a:avLst/>
              </a:prstGeom>
              <a:blipFill rotWithShape="1">
                <a:blip r:embed="rId8"/>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3" name="テキスト ボックス 12"/>
              <p:cNvSpPr txBox="1"/>
              <p:nvPr/>
            </p:nvSpPr>
            <p:spPr>
              <a:xfrm>
                <a:off x="2897600" y="1699547"/>
                <a:ext cx="1374222" cy="258597"/>
              </a:xfrm>
              <a:prstGeom prst="rect">
                <a:avLst/>
              </a:prstGeom>
              <a:noFill/>
              <a:ln>
                <a:solidFill>
                  <a:schemeClr val="tx1"/>
                </a:solidFill>
              </a:ln>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kumimoji="1" lang="en-US" altLang="ja-JP" sz="1000" i="1" smtClean="0">
                              <a:latin typeface="Cambria Math"/>
                            </a:rPr>
                          </m:ctrlPr>
                        </m:sSubPr>
                        <m:e>
                          <m:r>
                            <a:rPr kumimoji="1" lang="ja-JP" altLang="en-US" sz="1000" i="1" smtClean="0">
                              <a:latin typeface="Cambria Math"/>
                            </a:rPr>
                            <m:t>𝜌</m:t>
                          </m:r>
                        </m:e>
                        <m:sub>
                          <m:r>
                            <a:rPr kumimoji="1" lang="en-US" altLang="ja-JP" sz="1000" b="0" i="1" smtClean="0">
                              <a:latin typeface="Cambria Math"/>
                            </a:rPr>
                            <m:t>𝑗𝑒𝑡</m:t>
                          </m:r>
                        </m:sub>
                      </m:sSub>
                      <m:r>
                        <a:rPr kumimoji="1" lang="en-US" altLang="ja-JP" sz="1000" b="0" i="1" smtClean="0">
                          <a:latin typeface="Cambria Math"/>
                        </a:rPr>
                        <m:t>=0.1 </m:t>
                      </m:r>
                      <m:sSub>
                        <m:sSubPr>
                          <m:ctrlPr>
                            <a:rPr kumimoji="1" lang="en-US" altLang="ja-JP" sz="1000" b="0" i="1" smtClean="0">
                              <a:latin typeface="Cambria Math"/>
                            </a:rPr>
                          </m:ctrlPr>
                        </m:sSubPr>
                        <m:e>
                          <m:r>
                            <a:rPr kumimoji="1" lang="ja-JP" altLang="en-US" sz="1000" b="0" i="1" smtClean="0">
                              <a:latin typeface="Cambria Math"/>
                            </a:rPr>
                            <m:t>𝜌</m:t>
                          </m:r>
                        </m:e>
                        <m:sub>
                          <m:r>
                            <a:rPr kumimoji="1" lang="en-US" altLang="ja-JP" sz="1000" b="0" i="1" smtClean="0">
                              <a:latin typeface="Cambria Math"/>
                            </a:rPr>
                            <m:t>𝑎𝑚𝑏</m:t>
                          </m:r>
                        </m:sub>
                      </m:sSub>
                      <m:r>
                        <a:rPr kumimoji="1" lang="en-US" altLang="ja-JP" sz="1000" b="0" i="1" smtClean="0">
                          <a:latin typeface="Cambria Math"/>
                        </a:rPr>
                        <m:t>=10</m:t>
                      </m:r>
                    </m:oMath>
                  </m:oMathPara>
                </a14:m>
                <a:endParaRPr kumimoji="1" lang="ja-JP" altLang="en-US" sz="1000" dirty="0"/>
              </a:p>
            </p:txBody>
          </p:sp>
        </mc:Choice>
        <mc:Fallback>
          <p:sp>
            <p:nvSpPr>
              <p:cNvPr id="13" name="テキスト ボックス 12"/>
              <p:cNvSpPr txBox="1">
                <a:spLocks noRot="1" noChangeAspect="1" noMove="1" noResize="1" noEditPoints="1" noAdjustHandles="1" noChangeArrowheads="1" noChangeShapeType="1" noTextEdit="1"/>
              </p:cNvSpPr>
              <p:nvPr/>
            </p:nvSpPr>
            <p:spPr>
              <a:xfrm>
                <a:off x="2897600" y="1699547"/>
                <a:ext cx="1374222" cy="258597"/>
              </a:xfrm>
              <a:prstGeom prst="rect">
                <a:avLst/>
              </a:prstGeom>
              <a:blipFill rotWithShape="1">
                <a:blip r:embed="rId9"/>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4" name="テキスト ボックス 13"/>
              <p:cNvSpPr txBox="1"/>
              <p:nvPr/>
            </p:nvSpPr>
            <p:spPr>
              <a:xfrm>
                <a:off x="1233675" y="4371827"/>
                <a:ext cx="1395575" cy="258597"/>
              </a:xfrm>
              <a:prstGeom prst="rect">
                <a:avLst/>
              </a:prstGeom>
              <a:noFill/>
              <a:ln>
                <a:solidFill>
                  <a:schemeClr val="tx1"/>
                </a:solidFill>
              </a:ln>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kumimoji="1" lang="en-US" altLang="ja-JP" sz="1000" i="1" smtClean="0">
                              <a:latin typeface="Cambria Math"/>
                            </a:rPr>
                          </m:ctrlPr>
                        </m:sSubPr>
                        <m:e>
                          <m:r>
                            <a:rPr kumimoji="1" lang="ja-JP" altLang="en-US" sz="1000" i="1" smtClean="0">
                              <a:latin typeface="Cambria Math"/>
                            </a:rPr>
                            <m:t>𝜌</m:t>
                          </m:r>
                        </m:e>
                        <m:sub>
                          <m:r>
                            <a:rPr kumimoji="1" lang="en-US" altLang="ja-JP" sz="1000" b="0" i="1" smtClean="0">
                              <a:latin typeface="Cambria Math"/>
                            </a:rPr>
                            <m:t>𝑗𝑒𝑡</m:t>
                          </m:r>
                        </m:sub>
                      </m:sSub>
                      <m:r>
                        <a:rPr kumimoji="1" lang="en-US" altLang="ja-JP" sz="1000" b="0" i="1" smtClean="0">
                          <a:latin typeface="Cambria Math"/>
                        </a:rPr>
                        <m:t>=100 ,</m:t>
                      </m:r>
                      <m:sSub>
                        <m:sSubPr>
                          <m:ctrlPr>
                            <a:rPr kumimoji="1" lang="en-US" altLang="ja-JP" sz="1000" b="0" i="1" smtClean="0">
                              <a:latin typeface="Cambria Math"/>
                            </a:rPr>
                          </m:ctrlPr>
                        </m:sSubPr>
                        <m:e>
                          <m:r>
                            <a:rPr kumimoji="1" lang="ja-JP" altLang="en-US" sz="1000" b="0" i="1" smtClean="0">
                              <a:latin typeface="Cambria Math"/>
                            </a:rPr>
                            <m:t>𝜌</m:t>
                          </m:r>
                        </m:e>
                        <m:sub>
                          <m:r>
                            <a:rPr kumimoji="1" lang="en-US" altLang="ja-JP" sz="1000" b="0" i="1" smtClean="0">
                              <a:latin typeface="Cambria Math"/>
                            </a:rPr>
                            <m:t>𝑎𝑚𝑏</m:t>
                          </m:r>
                        </m:sub>
                      </m:sSub>
                      <m:r>
                        <a:rPr kumimoji="1" lang="en-US" altLang="ja-JP" sz="1000" b="0" i="1" smtClean="0">
                          <a:latin typeface="Cambria Math"/>
                        </a:rPr>
                        <m:t>=1</m:t>
                      </m:r>
                    </m:oMath>
                  </m:oMathPara>
                </a14:m>
                <a:endParaRPr kumimoji="1" lang="ja-JP" altLang="en-US" sz="1000" dirty="0"/>
              </a:p>
            </p:txBody>
          </p:sp>
        </mc:Choice>
        <mc:Fallback>
          <p:sp>
            <p:nvSpPr>
              <p:cNvPr id="14" name="テキスト ボックス 13"/>
              <p:cNvSpPr txBox="1">
                <a:spLocks noRot="1" noChangeAspect="1" noMove="1" noResize="1" noEditPoints="1" noAdjustHandles="1" noChangeArrowheads="1" noChangeShapeType="1" noTextEdit="1"/>
              </p:cNvSpPr>
              <p:nvPr/>
            </p:nvSpPr>
            <p:spPr>
              <a:xfrm>
                <a:off x="1233675" y="4371827"/>
                <a:ext cx="1395575" cy="258597"/>
              </a:xfrm>
              <a:prstGeom prst="rect">
                <a:avLst/>
              </a:prstGeom>
              <a:blipFill rotWithShape="1">
                <a:blip r:embed="rId10"/>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5" name="テキスト ボックス 14"/>
              <p:cNvSpPr txBox="1"/>
              <p:nvPr/>
            </p:nvSpPr>
            <p:spPr>
              <a:xfrm>
                <a:off x="2897600" y="4396417"/>
                <a:ext cx="1559081" cy="258597"/>
              </a:xfrm>
              <a:prstGeom prst="rect">
                <a:avLst/>
              </a:prstGeom>
              <a:noFill/>
              <a:ln>
                <a:solidFill>
                  <a:schemeClr val="tx1"/>
                </a:solidFill>
              </a:ln>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kumimoji="1" lang="en-US" altLang="ja-JP" sz="1000" i="1" smtClean="0">
                              <a:latin typeface="Cambria Math"/>
                            </a:rPr>
                          </m:ctrlPr>
                        </m:sSubPr>
                        <m:e>
                          <m:r>
                            <a:rPr kumimoji="1" lang="ja-JP" altLang="en-US" sz="1000" i="1" smtClean="0">
                              <a:latin typeface="Cambria Math"/>
                            </a:rPr>
                            <m:t>𝜌</m:t>
                          </m:r>
                        </m:e>
                        <m:sub>
                          <m:r>
                            <a:rPr kumimoji="1" lang="en-US" altLang="ja-JP" sz="1000" b="0" i="1" smtClean="0">
                              <a:latin typeface="Cambria Math"/>
                            </a:rPr>
                            <m:t>𝑗𝑒𝑡</m:t>
                          </m:r>
                        </m:sub>
                      </m:sSub>
                      <m:r>
                        <a:rPr kumimoji="1" lang="en-US" altLang="ja-JP" sz="1000" b="0" i="1" smtClean="0">
                          <a:latin typeface="Cambria Math"/>
                        </a:rPr>
                        <m:t>=0.1, </m:t>
                      </m:r>
                      <m:sSub>
                        <m:sSubPr>
                          <m:ctrlPr>
                            <a:rPr kumimoji="1" lang="en-US" altLang="ja-JP" sz="1000" b="0" i="1" smtClean="0">
                              <a:latin typeface="Cambria Math"/>
                            </a:rPr>
                          </m:ctrlPr>
                        </m:sSubPr>
                        <m:e>
                          <m:r>
                            <a:rPr kumimoji="1" lang="ja-JP" altLang="en-US" sz="1000" b="0" i="1" smtClean="0">
                              <a:latin typeface="Cambria Math"/>
                            </a:rPr>
                            <m:t>𝜌</m:t>
                          </m:r>
                        </m:e>
                        <m:sub>
                          <m:r>
                            <a:rPr kumimoji="1" lang="en-US" altLang="ja-JP" sz="1000" b="0" i="1" smtClean="0">
                              <a:latin typeface="Cambria Math"/>
                            </a:rPr>
                            <m:t>𝑎𝑚𝑏</m:t>
                          </m:r>
                        </m:sub>
                      </m:sSub>
                      <m:r>
                        <a:rPr kumimoji="1" lang="en-US" altLang="ja-JP" sz="1000" b="0" i="1" smtClean="0">
                          <a:latin typeface="Cambria Math"/>
                        </a:rPr>
                        <m:t>=0.001</m:t>
                      </m:r>
                    </m:oMath>
                  </m:oMathPara>
                </a14:m>
                <a:endParaRPr kumimoji="1" lang="ja-JP" altLang="en-US" sz="1000" dirty="0"/>
              </a:p>
            </p:txBody>
          </p:sp>
        </mc:Choice>
        <mc:Fallback>
          <p:sp>
            <p:nvSpPr>
              <p:cNvPr id="15" name="テキスト ボックス 14"/>
              <p:cNvSpPr txBox="1">
                <a:spLocks noRot="1" noChangeAspect="1" noMove="1" noResize="1" noEditPoints="1" noAdjustHandles="1" noChangeArrowheads="1" noChangeShapeType="1" noTextEdit="1"/>
              </p:cNvSpPr>
              <p:nvPr/>
            </p:nvSpPr>
            <p:spPr>
              <a:xfrm>
                <a:off x="2897600" y="4396417"/>
                <a:ext cx="1559081" cy="258597"/>
              </a:xfrm>
              <a:prstGeom prst="rect">
                <a:avLst/>
              </a:prstGeom>
              <a:blipFill rotWithShape="1">
                <a:blip r:embed="rId11"/>
                <a:stretch>
                  <a:fillRect/>
                </a:stretch>
              </a:blipFill>
              <a:ln>
                <a:solidFill>
                  <a:schemeClr val="tx1"/>
                </a:solidFill>
              </a:ln>
            </p:spPr>
            <p:txBody>
              <a:bodyPr/>
              <a:lstStyle/>
              <a:p>
                <a:r>
                  <a:rPr lang="ja-JP" altLang="en-US">
                    <a:noFill/>
                  </a:rPr>
                  <a:t> </a:t>
                </a:r>
              </a:p>
            </p:txBody>
          </p:sp>
        </mc:Fallback>
      </mc:AlternateContent>
    </p:spTree>
    <p:extLst>
      <p:ext uri="{BB962C8B-B14F-4D97-AF65-F5344CB8AC3E}">
        <p14:creationId xmlns:p14="http://schemas.microsoft.com/office/powerpoint/2010/main" val="3492421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331640" y="3068960"/>
            <a:ext cx="6400800" cy="1752600"/>
          </a:xfrm>
        </p:spPr>
        <p:txBody>
          <a:bodyPr/>
          <a:lstStyle/>
          <a:p>
            <a:r>
              <a:rPr lang="ja-JP" altLang="en-US" dirty="0" smtClean="0">
                <a:solidFill>
                  <a:schemeClr val="tx1"/>
                </a:solidFill>
              </a:rPr>
              <a:t>ジェット速度のパラメーターサーベイ</a:t>
            </a:r>
            <a:endParaRPr kumimoji="1" lang="ja-JP" altLang="en-US" dirty="0">
              <a:solidFill>
                <a:schemeClr val="tx1"/>
              </a:solidFill>
            </a:endParaRPr>
          </a:p>
        </p:txBody>
      </p:sp>
    </p:spTree>
    <p:extLst>
      <p:ext uri="{BB962C8B-B14F-4D97-AF65-F5344CB8AC3E}">
        <p14:creationId xmlns:p14="http://schemas.microsoft.com/office/powerpoint/2010/main" val="3090592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密度</a:t>
            </a:r>
            <a:r>
              <a:rPr lang="ja-JP" altLang="en-US" dirty="0"/>
              <a:t>分布</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196752"/>
            <a:ext cx="2426989" cy="2142816"/>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355500"/>
            <a:ext cx="3337459" cy="263352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4005064"/>
            <a:ext cx="3026916" cy="2441583"/>
          </a:xfrm>
          <a:prstGeom prst="rect">
            <a:avLst/>
          </a:prstGeom>
        </p:spPr>
      </p:pic>
      <p:sp>
        <p:nvSpPr>
          <p:cNvPr id="8" name="テキスト ボックス 7"/>
          <p:cNvSpPr txBox="1"/>
          <p:nvPr/>
        </p:nvSpPr>
        <p:spPr>
          <a:xfrm>
            <a:off x="1403648" y="3293368"/>
            <a:ext cx="1929118" cy="369332"/>
          </a:xfrm>
          <a:prstGeom prst="rect">
            <a:avLst/>
          </a:prstGeom>
          <a:noFill/>
          <a:ln>
            <a:solidFill>
              <a:schemeClr val="tx1"/>
            </a:solidFill>
          </a:ln>
        </p:spPr>
        <p:txBody>
          <a:bodyPr wrap="none" rtlCol="0">
            <a:spAutoFit/>
          </a:bodyPr>
          <a:lstStyle/>
          <a:p>
            <a:r>
              <a:rPr kumimoji="1" lang="en-US" altLang="ja-JP" dirty="0" err="1" smtClean="0"/>
              <a:t>Vjet</a:t>
            </a:r>
            <a:r>
              <a:rPr kumimoji="1" lang="en-US" altLang="ja-JP" dirty="0" smtClean="0"/>
              <a:t> = 1.5 (Vh</a:t>
            </a:r>
            <a:r>
              <a:rPr lang="en-US" altLang="ja-JP" dirty="0" smtClean="0"/>
              <a:t>~0.4)</a:t>
            </a:r>
            <a:endParaRPr kumimoji="1" lang="en-US" altLang="ja-JP" dirty="0" smtClean="0"/>
          </a:p>
        </p:txBody>
      </p:sp>
      <p:sp>
        <p:nvSpPr>
          <p:cNvPr id="11" name="テキスト ボックス 10"/>
          <p:cNvSpPr txBox="1"/>
          <p:nvPr/>
        </p:nvSpPr>
        <p:spPr>
          <a:xfrm>
            <a:off x="5580112" y="4120797"/>
            <a:ext cx="1598159" cy="369332"/>
          </a:xfrm>
          <a:prstGeom prst="rect">
            <a:avLst/>
          </a:prstGeom>
          <a:noFill/>
          <a:ln>
            <a:solidFill>
              <a:schemeClr val="tx1"/>
            </a:solidFill>
          </a:ln>
        </p:spPr>
        <p:txBody>
          <a:bodyPr wrap="square" rtlCol="0">
            <a:spAutoFit/>
          </a:bodyPr>
          <a:lstStyle/>
          <a:p>
            <a:r>
              <a:rPr lang="en-US" altLang="ja-JP" dirty="0" err="1" smtClean="0"/>
              <a:t>Vjet</a:t>
            </a:r>
            <a:r>
              <a:rPr lang="en-US" altLang="ja-JP" dirty="0" smtClean="0"/>
              <a:t> = 4 (Vh~1)</a:t>
            </a:r>
          </a:p>
        </p:txBody>
      </p:sp>
      <p:sp>
        <p:nvSpPr>
          <p:cNvPr id="12" name="テキスト ボックス 11"/>
          <p:cNvSpPr txBox="1"/>
          <p:nvPr/>
        </p:nvSpPr>
        <p:spPr>
          <a:xfrm>
            <a:off x="1763688" y="6432782"/>
            <a:ext cx="1641086" cy="369332"/>
          </a:xfrm>
          <a:prstGeom prst="rect">
            <a:avLst/>
          </a:prstGeom>
          <a:noFill/>
          <a:ln>
            <a:solidFill>
              <a:schemeClr val="tx1"/>
            </a:solidFill>
          </a:ln>
        </p:spPr>
        <p:txBody>
          <a:bodyPr wrap="square" rtlCol="0">
            <a:spAutoFit/>
          </a:bodyPr>
          <a:lstStyle/>
          <a:p>
            <a:r>
              <a:rPr lang="en-US" altLang="ja-JP" dirty="0" err="1" smtClean="0"/>
              <a:t>Vjet</a:t>
            </a:r>
            <a:r>
              <a:rPr lang="en-US" altLang="ja-JP" dirty="0" smtClean="0"/>
              <a:t> = 19(Vh~6)</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230" y="4589964"/>
            <a:ext cx="1778041" cy="62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220" y="5225855"/>
            <a:ext cx="1037208" cy="56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6346399" y="5322758"/>
            <a:ext cx="1075087" cy="369332"/>
          </a:xfrm>
          <a:prstGeom prst="rect">
            <a:avLst/>
          </a:prstGeom>
          <a:noFill/>
        </p:spPr>
        <p:txBody>
          <a:bodyPr wrap="square" rtlCol="0">
            <a:spAutoFit/>
          </a:bodyPr>
          <a:lstStyle/>
          <a:p>
            <a:r>
              <a:rPr kumimoji="1" lang="en-US" altLang="ja-JP" dirty="0" smtClean="0"/>
              <a:t>(=0.1)</a:t>
            </a:r>
          </a:p>
        </p:txBody>
      </p:sp>
      <p:sp>
        <p:nvSpPr>
          <p:cNvPr id="16" name="テキスト ボックス 15"/>
          <p:cNvSpPr txBox="1"/>
          <p:nvPr/>
        </p:nvSpPr>
        <p:spPr>
          <a:xfrm>
            <a:off x="5148064" y="5949280"/>
            <a:ext cx="2672526" cy="369332"/>
          </a:xfrm>
          <a:prstGeom prst="rect">
            <a:avLst/>
          </a:prstGeom>
          <a:noFill/>
        </p:spPr>
        <p:txBody>
          <a:bodyPr wrap="none" rtlCol="0">
            <a:spAutoFit/>
          </a:bodyPr>
          <a:lstStyle/>
          <a:p>
            <a:r>
              <a:rPr kumimoji="1" lang="en-US" altLang="ja-JP" dirty="0" smtClean="0"/>
              <a:t>1.5</a:t>
            </a:r>
            <a:r>
              <a:rPr kumimoji="1" lang="ja-JP" altLang="en-US" dirty="0" smtClean="0"/>
              <a:t>では衝撃波が生じない</a:t>
            </a:r>
            <a:endParaRPr kumimoji="1" lang="en-US" altLang="ja-JP" dirty="0" smtClean="0"/>
          </a:p>
        </p:txBody>
      </p:sp>
      <p:sp>
        <p:nvSpPr>
          <p:cNvPr id="17" name="テキスト ボックス 16"/>
          <p:cNvSpPr txBox="1"/>
          <p:nvPr/>
        </p:nvSpPr>
        <p:spPr>
          <a:xfrm>
            <a:off x="7516956" y="4716721"/>
            <a:ext cx="1656184" cy="369332"/>
          </a:xfrm>
          <a:prstGeom prst="rect">
            <a:avLst/>
          </a:prstGeom>
          <a:noFill/>
        </p:spPr>
        <p:txBody>
          <a:bodyPr wrap="square" rtlCol="0">
            <a:spAutoFit/>
          </a:bodyPr>
          <a:lstStyle/>
          <a:p>
            <a:r>
              <a:rPr kumimoji="1" lang="en-US" altLang="ja-JP" dirty="0" err="1" smtClean="0"/>
              <a:t>Csamb</a:t>
            </a:r>
            <a:r>
              <a:rPr kumimoji="1" lang="en-US" altLang="ja-JP" dirty="0" smtClean="0"/>
              <a:t>=1</a:t>
            </a:r>
            <a:endParaRPr kumimoji="1" lang="ja-JP" altLang="en-US" dirty="0"/>
          </a:p>
        </p:txBody>
      </p:sp>
    </p:spTree>
    <p:extLst>
      <p:ext uri="{BB962C8B-B14F-4D97-AF65-F5344CB8AC3E}">
        <p14:creationId xmlns:p14="http://schemas.microsoft.com/office/powerpoint/2010/main" val="1503238268"/>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701</Words>
  <Application>Microsoft Office PowerPoint</Application>
  <PresentationFormat>画面に合わせる (4:3)</PresentationFormat>
  <Paragraphs>141</Paragraphs>
  <Slides>21</Slides>
  <Notes>1</Notes>
  <HiddenSlides>0</HiddenSlides>
  <MMClips>2</MMClips>
  <ScaleCrop>false</ScaleCrop>
  <HeadingPairs>
    <vt:vector size="4" baseType="variant">
      <vt:variant>
        <vt:lpstr>テーマ</vt:lpstr>
      </vt:variant>
      <vt:variant>
        <vt:i4>1</vt:i4>
      </vt:variant>
      <vt:variant>
        <vt:lpstr>スライド タイトル</vt:lpstr>
      </vt:variant>
      <vt:variant>
        <vt:i4>21</vt:i4>
      </vt:variant>
    </vt:vector>
  </HeadingPairs>
  <TitlesOfParts>
    <vt:vector size="22" baseType="lpstr">
      <vt:lpstr>ホワイト</vt:lpstr>
      <vt:lpstr>MHDジェットのParameter Survey</vt:lpstr>
      <vt:lpstr>宇宙ジェットとは</vt:lpstr>
      <vt:lpstr>Parameter Survey</vt:lpstr>
      <vt:lpstr>ジェットとambientの密度</vt:lpstr>
      <vt:lpstr>ジェットの構造</vt:lpstr>
      <vt:lpstr>ηによる変化</vt:lpstr>
      <vt:lpstr>ηが等しい場合</vt:lpstr>
      <vt:lpstr>PowerPoint プレゼンテーション</vt:lpstr>
      <vt:lpstr>密度分布</vt:lpstr>
      <vt:lpstr>温度分布</vt:lpstr>
      <vt:lpstr>r=0での１次元密度分布</vt:lpstr>
      <vt:lpstr>ジェットの噴出角度</vt:lpstr>
      <vt:lpstr>ジェットの噴出角(θ)を変えたとき</vt:lpstr>
      <vt:lpstr>ジェットの噴出角(θ)を変えたとき 1.) θ=10, 30, 40°、磁場なし</vt:lpstr>
      <vt:lpstr>PowerPoint プレゼンテーション</vt:lpstr>
      <vt:lpstr>磁場配位と強度</vt:lpstr>
      <vt:lpstr>PowerPoint プレゼンテーション</vt:lpstr>
      <vt:lpstr>PowerPoint プレゼンテーション</vt:lpstr>
      <vt:lpstr>PowerPoint プレゼンテーション</vt:lpstr>
      <vt:lpstr>PowerPoint プレゼンテーション</vt:lpstr>
      <vt:lpstr>まとめ</vt:lpstr>
    </vt:vector>
  </TitlesOfParts>
  <Company>九州大学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酒見 はる香</dc:creator>
  <cp:lastModifiedBy>千葉大学</cp:lastModifiedBy>
  <cp:revision>17</cp:revision>
  <dcterms:created xsi:type="dcterms:W3CDTF">2016-08-25T23:42:51Z</dcterms:created>
  <dcterms:modified xsi:type="dcterms:W3CDTF">2016-08-26T04:30:55Z</dcterms:modified>
</cp:coreProperties>
</file>