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Microsoft___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1" d="100"/>
          <a:sy n="111" d="100"/>
        </p:scale>
        <p:origin x="-1576"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8F9EB4B-DFEB-064D-BF89-45888E92AFBB}" type="datetimeFigureOut">
              <a:rPr kumimoji="1" lang="ja-JP" altLang="en-US" smtClean="0"/>
              <a:t>16/08/26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A25792B-693C-E44B-8D84-4D663746EA60}" type="slidenum">
              <a:rPr kumimoji="1" lang="ja-JP" altLang="en-US" smtClean="0"/>
              <a:t>‹#›</a:t>
            </a:fld>
            <a:endParaRPr kumimoji="1" lang="ja-JP" altLang="en-US"/>
          </a:p>
        </p:txBody>
      </p:sp>
    </p:spTree>
    <p:extLst>
      <p:ext uri="{BB962C8B-B14F-4D97-AF65-F5344CB8AC3E}">
        <p14:creationId xmlns:p14="http://schemas.microsoft.com/office/powerpoint/2010/main" val="3455848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8F9EB4B-DFEB-064D-BF89-45888E92AFBB}" type="datetimeFigureOut">
              <a:rPr kumimoji="1" lang="ja-JP" altLang="en-US" smtClean="0"/>
              <a:t>16/08/26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A25792B-693C-E44B-8D84-4D663746EA60}" type="slidenum">
              <a:rPr kumimoji="1" lang="ja-JP" altLang="en-US" smtClean="0"/>
              <a:t>‹#›</a:t>
            </a:fld>
            <a:endParaRPr kumimoji="1" lang="ja-JP" altLang="en-US"/>
          </a:p>
        </p:txBody>
      </p:sp>
    </p:spTree>
    <p:extLst>
      <p:ext uri="{BB962C8B-B14F-4D97-AF65-F5344CB8AC3E}">
        <p14:creationId xmlns:p14="http://schemas.microsoft.com/office/powerpoint/2010/main" val="1863325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8F9EB4B-DFEB-064D-BF89-45888E92AFBB}" type="datetimeFigureOut">
              <a:rPr kumimoji="1" lang="ja-JP" altLang="en-US" smtClean="0"/>
              <a:t>16/08/26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A25792B-693C-E44B-8D84-4D663746EA60}" type="slidenum">
              <a:rPr kumimoji="1" lang="ja-JP" altLang="en-US" smtClean="0"/>
              <a:t>‹#›</a:t>
            </a:fld>
            <a:endParaRPr kumimoji="1" lang="ja-JP" altLang="en-US"/>
          </a:p>
        </p:txBody>
      </p:sp>
    </p:spTree>
    <p:extLst>
      <p:ext uri="{BB962C8B-B14F-4D97-AF65-F5344CB8AC3E}">
        <p14:creationId xmlns:p14="http://schemas.microsoft.com/office/powerpoint/2010/main" val="1776818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8F9EB4B-DFEB-064D-BF89-45888E92AFBB}" type="datetimeFigureOut">
              <a:rPr kumimoji="1" lang="ja-JP" altLang="en-US" smtClean="0"/>
              <a:t>16/08/26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A25792B-693C-E44B-8D84-4D663746EA60}" type="slidenum">
              <a:rPr kumimoji="1" lang="ja-JP" altLang="en-US" smtClean="0"/>
              <a:t>‹#›</a:t>
            </a:fld>
            <a:endParaRPr kumimoji="1" lang="ja-JP" altLang="en-US"/>
          </a:p>
        </p:txBody>
      </p:sp>
    </p:spTree>
    <p:extLst>
      <p:ext uri="{BB962C8B-B14F-4D97-AF65-F5344CB8AC3E}">
        <p14:creationId xmlns:p14="http://schemas.microsoft.com/office/powerpoint/2010/main" val="1889055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8F9EB4B-DFEB-064D-BF89-45888E92AFBB}" type="datetimeFigureOut">
              <a:rPr kumimoji="1" lang="ja-JP" altLang="en-US" smtClean="0"/>
              <a:t>16/08/26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A25792B-693C-E44B-8D84-4D663746EA60}" type="slidenum">
              <a:rPr kumimoji="1" lang="ja-JP" altLang="en-US" smtClean="0"/>
              <a:t>‹#›</a:t>
            </a:fld>
            <a:endParaRPr kumimoji="1" lang="ja-JP" altLang="en-US"/>
          </a:p>
        </p:txBody>
      </p:sp>
    </p:spTree>
    <p:extLst>
      <p:ext uri="{BB962C8B-B14F-4D97-AF65-F5344CB8AC3E}">
        <p14:creationId xmlns:p14="http://schemas.microsoft.com/office/powerpoint/2010/main" val="3532121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8F9EB4B-DFEB-064D-BF89-45888E92AFBB}" type="datetimeFigureOut">
              <a:rPr kumimoji="1" lang="ja-JP" altLang="en-US" smtClean="0"/>
              <a:t>16/08/26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A25792B-693C-E44B-8D84-4D663746EA60}" type="slidenum">
              <a:rPr kumimoji="1" lang="ja-JP" altLang="en-US" smtClean="0"/>
              <a:t>‹#›</a:t>
            </a:fld>
            <a:endParaRPr kumimoji="1" lang="ja-JP" altLang="en-US"/>
          </a:p>
        </p:txBody>
      </p:sp>
    </p:spTree>
    <p:extLst>
      <p:ext uri="{BB962C8B-B14F-4D97-AF65-F5344CB8AC3E}">
        <p14:creationId xmlns:p14="http://schemas.microsoft.com/office/powerpoint/2010/main" val="247252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8F9EB4B-DFEB-064D-BF89-45888E92AFBB}" type="datetimeFigureOut">
              <a:rPr kumimoji="1" lang="ja-JP" altLang="en-US" smtClean="0"/>
              <a:t>16/08/26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A25792B-693C-E44B-8D84-4D663746EA60}" type="slidenum">
              <a:rPr kumimoji="1" lang="ja-JP" altLang="en-US" smtClean="0"/>
              <a:t>‹#›</a:t>
            </a:fld>
            <a:endParaRPr kumimoji="1" lang="ja-JP" altLang="en-US"/>
          </a:p>
        </p:txBody>
      </p:sp>
    </p:spTree>
    <p:extLst>
      <p:ext uri="{BB962C8B-B14F-4D97-AF65-F5344CB8AC3E}">
        <p14:creationId xmlns:p14="http://schemas.microsoft.com/office/powerpoint/2010/main" val="485921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8F9EB4B-DFEB-064D-BF89-45888E92AFBB}" type="datetimeFigureOut">
              <a:rPr kumimoji="1" lang="ja-JP" altLang="en-US" smtClean="0"/>
              <a:t>16/08/26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A25792B-693C-E44B-8D84-4D663746EA60}" type="slidenum">
              <a:rPr kumimoji="1" lang="ja-JP" altLang="en-US" smtClean="0"/>
              <a:t>‹#›</a:t>
            </a:fld>
            <a:endParaRPr kumimoji="1" lang="ja-JP" altLang="en-US"/>
          </a:p>
        </p:txBody>
      </p:sp>
    </p:spTree>
    <p:extLst>
      <p:ext uri="{BB962C8B-B14F-4D97-AF65-F5344CB8AC3E}">
        <p14:creationId xmlns:p14="http://schemas.microsoft.com/office/powerpoint/2010/main" val="1906160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8F9EB4B-DFEB-064D-BF89-45888E92AFBB}" type="datetimeFigureOut">
              <a:rPr kumimoji="1" lang="ja-JP" altLang="en-US" smtClean="0"/>
              <a:t>16/08/26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A25792B-693C-E44B-8D84-4D663746EA60}" type="slidenum">
              <a:rPr kumimoji="1" lang="ja-JP" altLang="en-US" smtClean="0"/>
              <a:t>‹#›</a:t>
            </a:fld>
            <a:endParaRPr kumimoji="1" lang="ja-JP" altLang="en-US"/>
          </a:p>
        </p:txBody>
      </p:sp>
    </p:spTree>
    <p:extLst>
      <p:ext uri="{BB962C8B-B14F-4D97-AF65-F5344CB8AC3E}">
        <p14:creationId xmlns:p14="http://schemas.microsoft.com/office/powerpoint/2010/main" val="3194753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8F9EB4B-DFEB-064D-BF89-45888E92AFBB}" type="datetimeFigureOut">
              <a:rPr kumimoji="1" lang="ja-JP" altLang="en-US" smtClean="0"/>
              <a:t>16/08/26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A25792B-693C-E44B-8D84-4D663746EA60}" type="slidenum">
              <a:rPr kumimoji="1" lang="ja-JP" altLang="en-US" smtClean="0"/>
              <a:t>‹#›</a:t>
            </a:fld>
            <a:endParaRPr kumimoji="1" lang="ja-JP" altLang="en-US"/>
          </a:p>
        </p:txBody>
      </p:sp>
    </p:spTree>
    <p:extLst>
      <p:ext uri="{BB962C8B-B14F-4D97-AF65-F5344CB8AC3E}">
        <p14:creationId xmlns:p14="http://schemas.microsoft.com/office/powerpoint/2010/main" val="3411877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8F9EB4B-DFEB-064D-BF89-45888E92AFBB}" type="datetimeFigureOut">
              <a:rPr kumimoji="1" lang="ja-JP" altLang="en-US" smtClean="0"/>
              <a:t>16/08/26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A25792B-693C-E44B-8D84-4D663746EA60}" type="slidenum">
              <a:rPr kumimoji="1" lang="ja-JP" altLang="en-US" smtClean="0"/>
              <a:t>‹#›</a:t>
            </a:fld>
            <a:endParaRPr kumimoji="1" lang="ja-JP" altLang="en-US"/>
          </a:p>
        </p:txBody>
      </p:sp>
    </p:spTree>
    <p:extLst>
      <p:ext uri="{BB962C8B-B14F-4D97-AF65-F5344CB8AC3E}">
        <p14:creationId xmlns:p14="http://schemas.microsoft.com/office/powerpoint/2010/main" val="36111062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F9EB4B-DFEB-064D-BF89-45888E92AFBB}" type="datetimeFigureOut">
              <a:rPr kumimoji="1" lang="ja-JP" altLang="en-US" smtClean="0"/>
              <a:t>16/08/26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5792B-693C-E44B-8D84-4D663746EA60}" type="slidenum">
              <a:rPr kumimoji="1" lang="ja-JP" altLang="en-US" smtClean="0"/>
              <a:t>‹#›</a:t>
            </a:fld>
            <a:endParaRPr kumimoji="1" lang="ja-JP" altLang="en-US"/>
          </a:p>
        </p:txBody>
      </p:sp>
    </p:spTree>
    <p:extLst>
      <p:ext uri="{BB962C8B-B14F-4D97-AF65-F5344CB8AC3E}">
        <p14:creationId xmlns:p14="http://schemas.microsoft.com/office/powerpoint/2010/main" val="3231985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oleObject" Target="../embeddings/Microsoft___1.bin"/><Relationship Id="rId6"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1" Type="http://schemas.microsoft.com/office/2007/relationships/media" Target="../media/media1.avi"/><Relationship Id="rId2" Type="http://schemas.openxmlformats.org/officeDocument/2006/relationships/video" Target="../media/media1.avi"/></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2001"/>
            <a:ext cx="7772400" cy="1470025"/>
          </a:xfrm>
        </p:spPr>
        <p:txBody>
          <a:bodyPr/>
          <a:lstStyle/>
          <a:p>
            <a:r>
              <a:rPr kumimoji="1" lang="en-US" altLang="ja-JP" dirty="0" smtClean="0"/>
              <a:t>MHD</a:t>
            </a:r>
            <a:br>
              <a:rPr kumimoji="1" lang="en-US" altLang="ja-JP" dirty="0" smtClean="0"/>
            </a:br>
            <a:r>
              <a:rPr kumimoji="1" lang="ja-JP" altLang="en-US" dirty="0" smtClean="0"/>
              <a:t>磁気リコネクショングループ</a:t>
            </a:r>
            <a:endParaRPr kumimoji="1" lang="ja-JP" altLang="en-US" dirty="0"/>
          </a:p>
        </p:txBody>
      </p:sp>
      <p:sp>
        <p:nvSpPr>
          <p:cNvPr id="3" name="サブタイトル 2"/>
          <p:cNvSpPr>
            <a:spLocks noGrp="1"/>
          </p:cNvSpPr>
          <p:nvPr>
            <p:ph type="subTitle" idx="1"/>
          </p:nvPr>
        </p:nvSpPr>
        <p:spPr>
          <a:xfrm>
            <a:off x="1371600" y="3485802"/>
            <a:ext cx="6400800" cy="2326410"/>
          </a:xfrm>
        </p:spPr>
        <p:txBody>
          <a:bodyPr>
            <a:normAutofit/>
          </a:bodyPr>
          <a:lstStyle/>
          <a:p>
            <a:r>
              <a:rPr lang="ja-JP" altLang="en-US" sz="2800" dirty="0" smtClean="0"/>
              <a:t>長谷川隆祥（東京大学）</a:t>
            </a:r>
            <a:endParaRPr lang="en-US" altLang="ja-JP" sz="2800" dirty="0" smtClean="0"/>
          </a:p>
          <a:p>
            <a:r>
              <a:rPr kumimoji="1" lang="ja-JP" altLang="en-US" sz="2800" dirty="0" smtClean="0"/>
              <a:t>中村達希（京都大学）</a:t>
            </a:r>
            <a:endParaRPr kumimoji="1" lang="en-US" altLang="ja-JP" sz="2800" dirty="0" smtClean="0"/>
          </a:p>
          <a:p>
            <a:r>
              <a:rPr lang="ja-JP" altLang="en-US" sz="2800" dirty="0" smtClean="0"/>
              <a:t>関大吉（京都大学）</a:t>
            </a:r>
            <a:endParaRPr lang="en-US" altLang="ja-JP" sz="2800" dirty="0" smtClean="0"/>
          </a:p>
          <a:p>
            <a:r>
              <a:rPr lang="ja-JP" altLang="en-US" sz="2800" dirty="0" smtClean="0"/>
              <a:t>與那覇公泰（名古屋大学）</a:t>
            </a:r>
            <a:endParaRPr lang="en-US" altLang="ja-JP" sz="2800" dirty="0" smtClean="0"/>
          </a:p>
        </p:txBody>
      </p:sp>
      <p:sp>
        <p:nvSpPr>
          <p:cNvPr id="5" name="テキスト ボックス 4"/>
          <p:cNvSpPr txBox="1"/>
          <p:nvPr/>
        </p:nvSpPr>
        <p:spPr>
          <a:xfrm>
            <a:off x="685800" y="5828531"/>
            <a:ext cx="8215560" cy="1200328"/>
          </a:xfrm>
          <a:prstGeom prst="rect">
            <a:avLst/>
          </a:prstGeom>
          <a:noFill/>
        </p:spPr>
        <p:txBody>
          <a:bodyPr wrap="none" rtlCol="0">
            <a:spAutoFit/>
          </a:bodyPr>
          <a:lstStyle/>
          <a:p>
            <a:pPr algn="ctr"/>
            <a:r>
              <a:rPr lang="en-US" altLang="ja-JP" sz="2400" dirty="0">
                <a:solidFill>
                  <a:schemeClr val="bg1">
                    <a:lumMod val="50000"/>
                  </a:schemeClr>
                </a:solidFill>
              </a:rPr>
              <a:t>@</a:t>
            </a:r>
            <a:r>
              <a:rPr lang="ja-JP" altLang="en-US" sz="2400" dirty="0">
                <a:solidFill>
                  <a:schemeClr val="bg1">
                    <a:lumMod val="50000"/>
                  </a:schemeClr>
                </a:solidFill>
              </a:rPr>
              <a:t>宇宙磁気流体・プラズマシミュレーションサマースクール</a:t>
            </a:r>
            <a:r>
              <a:rPr lang="en-US" altLang="ja-JP" sz="2400" dirty="0" smtClean="0">
                <a:solidFill>
                  <a:schemeClr val="bg1">
                    <a:lumMod val="50000"/>
                  </a:schemeClr>
                </a:solidFill>
              </a:rPr>
              <a:t>2016</a:t>
            </a:r>
          </a:p>
          <a:p>
            <a:pPr algn="ctr"/>
            <a:r>
              <a:rPr lang="en-US" altLang="ja-JP" sz="2400" dirty="0" smtClean="0">
                <a:solidFill>
                  <a:schemeClr val="bg1">
                    <a:lumMod val="50000"/>
                  </a:schemeClr>
                </a:solidFill>
              </a:rPr>
              <a:t>2016.8.26</a:t>
            </a:r>
            <a:endParaRPr lang="ja-JP" altLang="en-US" sz="2400" dirty="0">
              <a:solidFill>
                <a:schemeClr val="bg1">
                  <a:lumMod val="50000"/>
                </a:schemeClr>
              </a:solidFill>
            </a:endParaRPr>
          </a:p>
          <a:p>
            <a:pPr algn="ctr"/>
            <a:endParaRPr kumimoji="1" lang="ja-JP" altLang="en-US" sz="2400" dirty="0"/>
          </a:p>
        </p:txBody>
      </p:sp>
    </p:spTree>
    <p:extLst>
      <p:ext uri="{BB962C8B-B14F-4D97-AF65-F5344CB8AC3E}">
        <p14:creationId xmlns:p14="http://schemas.microsoft.com/office/powerpoint/2010/main" val="9303232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R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561"/>
            <a:ext cx="4524532" cy="3619626"/>
          </a:xfrm>
          <a:prstGeom prst="rect">
            <a:avLst/>
          </a:prstGeom>
        </p:spPr>
      </p:pic>
      <p:pic>
        <p:nvPicPr>
          <p:cNvPr id="5" name="図 4" descr="R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468" y="1428561"/>
            <a:ext cx="4524532" cy="3619626"/>
          </a:xfrm>
          <a:prstGeom prst="rect">
            <a:avLst/>
          </a:prstGeom>
        </p:spPr>
      </p:pic>
      <p:sp>
        <p:nvSpPr>
          <p:cNvPr id="6" name="テキスト ボックス 5"/>
          <p:cNvSpPr txBox="1"/>
          <p:nvPr/>
        </p:nvSpPr>
        <p:spPr>
          <a:xfrm>
            <a:off x="144998" y="297918"/>
            <a:ext cx="1070350" cy="369332"/>
          </a:xfrm>
          <a:prstGeom prst="rect">
            <a:avLst/>
          </a:prstGeom>
          <a:noFill/>
        </p:spPr>
        <p:txBody>
          <a:bodyPr wrap="none" rtlCol="0">
            <a:spAutoFit/>
          </a:bodyPr>
          <a:lstStyle/>
          <a:p>
            <a:r>
              <a:rPr kumimoji="1" lang="en-US" altLang="ja-JP" dirty="0" smtClean="0"/>
              <a:t>Null-Case</a:t>
            </a:r>
            <a:endParaRPr kumimoji="1" lang="ja-JP" altLang="en-US" dirty="0"/>
          </a:p>
        </p:txBody>
      </p:sp>
      <p:sp>
        <p:nvSpPr>
          <p:cNvPr id="7" name="テキスト ボックス 6"/>
          <p:cNvSpPr txBox="1"/>
          <p:nvPr/>
        </p:nvSpPr>
        <p:spPr>
          <a:xfrm>
            <a:off x="4797366" y="297918"/>
            <a:ext cx="938929" cy="369332"/>
          </a:xfrm>
          <a:prstGeom prst="rect">
            <a:avLst/>
          </a:prstGeom>
          <a:noFill/>
        </p:spPr>
        <p:txBody>
          <a:bodyPr wrap="none" rtlCol="0">
            <a:spAutoFit/>
          </a:bodyPr>
          <a:lstStyle/>
          <a:p>
            <a:r>
              <a:rPr kumimoji="1" lang="en-US" altLang="ja-JP" dirty="0" smtClean="0"/>
              <a:t>Co-Case</a:t>
            </a:r>
            <a:endParaRPr kumimoji="1" lang="ja-JP" altLang="en-US" dirty="0"/>
          </a:p>
        </p:txBody>
      </p:sp>
      <p:sp>
        <p:nvSpPr>
          <p:cNvPr id="8" name="テキスト ボックス 7"/>
          <p:cNvSpPr txBox="1"/>
          <p:nvPr/>
        </p:nvSpPr>
        <p:spPr>
          <a:xfrm>
            <a:off x="454653" y="898120"/>
            <a:ext cx="760695" cy="461665"/>
          </a:xfrm>
          <a:prstGeom prst="rect">
            <a:avLst/>
          </a:prstGeom>
          <a:noFill/>
        </p:spPr>
        <p:txBody>
          <a:bodyPr wrap="none" rtlCol="0">
            <a:spAutoFit/>
          </a:bodyPr>
          <a:lstStyle/>
          <a:p>
            <a:r>
              <a:rPr kumimoji="1" lang="en-US" altLang="ja-JP" sz="2400" b="1" dirty="0" err="1" smtClean="0"/>
              <a:t>V_in</a:t>
            </a:r>
            <a:endParaRPr kumimoji="1" lang="ja-JP" altLang="en-US" sz="2400" b="1" dirty="0"/>
          </a:p>
        </p:txBody>
      </p:sp>
      <p:sp>
        <p:nvSpPr>
          <p:cNvPr id="9" name="テキスト ボックス 8"/>
          <p:cNvSpPr txBox="1"/>
          <p:nvPr/>
        </p:nvSpPr>
        <p:spPr>
          <a:xfrm>
            <a:off x="5184933" y="898120"/>
            <a:ext cx="760695" cy="461665"/>
          </a:xfrm>
          <a:prstGeom prst="rect">
            <a:avLst/>
          </a:prstGeom>
          <a:noFill/>
        </p:spPr>
        <p:txBody>
          <a:bodyPr wrap="none" rtlCol="0">
            <a:spAutoFit/>
          </a:bodyPr>
          <a:lstStyle/>
          <a:p>
            <a:r>
              <a:rPr kumimoji="1" lang="en-US" altLang="ja-JP" sz="2400" b="1" dirty="0" err="1" smtClean="0"/>
              <a:t>V_in</a:t>
            </a:r>
            <a:endParaRPr kumimoji="1" lang="ja-JP" altLang="en-US" sz="2400" b="1" dirty="0"/>
          </a:p>
        </p:txBody>
      </p:sp>
      <p:sp>
        <p:nvSpPr>
          <p:cNvPr id="10" name="テキスト ボックス 9"/>
          <p:cNvSpPr txBox="1"/>
          <p:nvPr/>
        </p:nvSpPr>
        <p:spPr>
          <a:xfrm>
            <a:off x="2013667" y="886805"/>
            <a:ext cx="957263" cy="461665"/>
          </a:xfrm>
          <a:prstGeom prst="rect">
            <a:avLst/>
          </a:prstGeom>
          <a:noFill/>
        </p:spPr>
        <p:txBody>
          <a:bodyPr wrap="none" rtlCol="0">
            <a:spAutoFit/>
          </a:bodyPr>
          <a:lstStyle/>
          <a:p>
            <a:r>
              <a:rPr kumimoji="1" lang="en-US" altLang="ja-JP" sz="2400" b="1" dirty="0" err="1" smtClean="0"/>
              <a:t>V_out</a:t>
            </a:r>
            <a:endParaRPr kumimoji="1" lang="en-US" altLang="ja-JP" sz="2400" b="1" dirty="0" smtClean="0"/>
          </a:p>
        </p:txBody>
      </p:sp>
      <p:sp>
        <p:nvSpPr>
          <p:cNvPr id="11" name="テキスト ボックス 10"/>
          <p:cNvSpPr txBox="1"/>
          <p:nvPr/>
        </p:nvSpPr>
        <p:spPr>
          <a:xfrm>
            <a:off x="3467313" y="898120"/>
            <a:ext cx="771515" cy="461665"/>
          </a:xfrm>
          <a:prstGeom prst="rect">
            <a:avLst/>
          </a:prstGeom>
          <a:noFill/>
        </p:spPr>
        <p:txBody>
          <a:bodyPr wrap="none" rtlCol="0">
            <a:spAutoFit/>
          </a:bodyPr>
          <a:lstStyle/>
          <a:p>
            <a:r>
              <a:rPr lang="en-US" altLang="ja-JP" sz="2400" b="1" dirty="0" smtClean="0"/>
              <a:t>Rate</a:t>
            </a:r>
            <a:endParaRPr kumimoji="1" lang="ja-JP" altLang="en-US" sz="2400" b="1" dirty="0"/>
          </a:p>
        </p:txBody>
      </p:sp>
      <p:sp>
        <p:nvSpPr>
          <p:cNvPr id="12" name="テキスト ボックス 11"/>
          <p:cNvSpPr txBox="1"/>
          <p:nvPr/>
        </p:nvSpPr>
        <p:spPr>
          <a:xfrm>
            <a:off x="6638580" y="898120"/>
            <a:ext cx="957263" cy="461665"/>
          </a:xfrm>
          <a:prstGeom prst="rect">
            <a:avLst/>
          </a:prstGeom>
          <a:noFill/>
        </p:spPr>
        <p:txBody>
          <a:bodyPr wrap="none" rtlCol="0">
            <a:spAutoFit/>
          </a:bodyPr>
          <a:lstStyle/>
          <a:p>
            <a:r>
              <a:rPr kumimoji="1" lang="en-US" altLang="ja-JP" sz="2400" b="1" dirty="0" err="1" smtClean="0"/>
              <a:t>V_out</a:t>
            </a:r>
            <a:endParaRPr kumimoji="1" lang="ja-JP" altLang="en-US" sz="2400" b="1" dirty="0"/>
          </a:p>
        </p:txBody>
      </p:sp>
      <p:sp>
        <p:nvSpPr>
          <p:cNvPr id="13" name="テキスト ボックス 12"/>
          <p:cNvSpPr txBox="1"/>
          <p:nvPr/>
        </p:nvSpPr>
        <p:spPr>
          <a:xfrm>
            <a:off x="8092226" y="886805"/>
            <a:ext cx="771515" cy="461665"/>
          </a:xfrm>
          <a:prstGeom prst="rect">
            <a:avLst/>
          </a:prstGeom>
          <a:noFill/>
        </p:spPr>
        <p:txBody>
          <a:bodyPr wrap="none" rtlCol="0">
            <a:spAutoFit/>
          </a:bodyPr>
          <a:lstStyle/>
          <a:p>
            <a:r>
              <a:rPr lang="en-US" altLang="ja-JP" sz="2400" b="1" dirty="0" smtClean="0"/>
              <a:t>Rate</a:t>
            </a:r>
            <a:endParaRPr kumimoji="1" lang="ja-JP" altLang="en-US" sz="2400" b="1" dirty="0"/>
          </a:p>
        </p:txBody>
      </p:sp>
      <p:graphicFrame>
        <p:nvGraphicFramePr>
          <p:cNvPr id="14" name="オブジェクト 13"/>
          <p:cNvGraphicFramePr>
            <a:graphicFrameLocks noChangeAspect="1"/>
          </p:cNvGraphicFramePr>
          <p:nvPr>
            <p:extLst>
              <p:ext uri="{D42A27DB-BD31-4B8C-83A1-F6EECF244321}">
                <p14:modId xmlns:p14="http://schemas.microsoft.com/office/powerpoint/2010/main" val="3098601961"/>
              </p:ext>
            </p:extLst>
          </p:nvPr>
        </p:nvGraphicFramePr>
        <p:xfrm>
          <a:off x="2988512" y="5486685"/>
          <a:ext cx="2500631" cy="1036847"/>
        </p:xfrm>
        <a:graphic>
          <a:graphicData uri="http://schemas.openxmlformats.org/presentationml/2006/ole">
            <mc:AlternateContent xmlns:mc="http://schemas.openxmlformats.org/markup-compatibility/2006">
              <mc:Choice xmlns:v="urn:schemas-microsoft-com:vml" Requires="v">
                <p:oleObj spid="_x0000_s1026" name="数式" r:id="rId5" imgW="1041400" imgH="431800" progId="Equation.3">
                  <p:embed/>
                </p:oleObj>
              </mc:Choice>
              <mc:Fallback>
                <p:oleObj name="数式" r:id="rId5" imgW="1041400" imgH="431800" progId="Equation.3">
                  <p:embed/>
                  <p:pic>
                    <p:nvPicPr>
                      <p:cNvPr id="0" name=""/>
                      <p:cNvPicPr/>
                      <p:nvPr/>
                    </p:nvPicPr>
                    <p:blipFill>
                      <a:blip r:embed="rId6"/>
                      <a:stretch>
                        <a:fillRect/>
                      </a:stretch>
                    </p:blipFill>
                    <p:spPr>
                      <a:xfrm>
                        <a:off x="2988512" y="5486685"/>
                        <a:ext cx="2500631" cy="1036847"/>
                      </a:xfrm>
                      <a:prstGeom prst="rect">
                        <a:avLst/>
                      </a:prstGeom>
                    </p:spPr>
                  </p:pic>
                </p:oleObj>
              </mc:Fallback>
            </mc:AlternateContent>
          </a:graphicData>
        </a:graphic>
      </p:graphicFrame>
    </p:spTree>
    <p:extLst>
      <p:ext uri="{BB962C8B-B14F-4D97-AF65-F5344CB8AC3E}">
        <p14:creationId xmlns:p14="http://schemas.microsoft.com/office/powerpoint/2010/main" val="1342157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Ez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412" y="289906"/>
            <a:ext cx="4168587" cy="3335496"/>
          </a:xfrm>
          <a:prstGeom prst="rect">
            <a:avLst/>
          </a:prstGeom>
        </p:spPr>
      </p:pic>
      <p:pic>
        <p:nvPicPr>
          <p:cNvPr id="7" name="図 6" descr="Ez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413" y="3522504"/>
            <a:ext cx="4168587" cy="3335496"/>
          </a:xfrm>
          <a:prstGeom prst="rect">
            <a:avLst/>
          </a:prstGeom>
        </p:spPr>
      </p:pic>
      <p:pic>
        <p:nvPicPr>
          <p:cNvPr id="8" name="図 7" descr="jz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89906"/>
            <a:ext cx="4168588" cy="3335497"/>
          </a:xfrm>
          <a:prstGeom prst="rect">
            <a:avLst/>
          </a:prstGeom>
        </p:spPr>
      </p:pic>
      <p:pic>
        <p:nvPicPr>
          <p:cNvPr id="9" name="図 8" descr="jz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90" y="3522503"/>
            <a:ext cx="4168588" cy="3335497"/>
          </a:xfrm>
          <a:prstGeom prst="rect">
            <a:avLst/>
          </a:prstGeom>
        </p:spPr>
      </p:pic>
      <p:sp>
        <p:nvSpPr>
          <p:cNvPr id="10" name="テキスト ボックス 9"/>
          <p:cNvSpPr txBox="1"/>
          <p:nvPr/>
        </p:nvSpPr>
        <p:spPr>
          <a:xfrm>
            <a:off x="66390" y="105240"/>
            <a:ext cx="1070350" cy="369332"/>
          </a:xfrm>
          <a:prstGeom prst="rect">
            <a:avLst/>
          </a:prstGeom>
          <a:noFill/>
        </p:spPr>
        <p:txBody>
          <a:bodyPr wrap="none" rtlCol="0">
            <a:spAutoFit/>
          </a:bodyPr>
          <a:lstStyle/>
          <a:p>
            <a:r>
              <a:rPr kumimoji="1" lang="en-US" altLang="ja-JP" dirty="0" smtClean="0"/>
              <a:t>Null-Case</a:t>
            </a:r>
            <a:endParaRPr kumimoji="1" lang="ja-JP" altLang="en-US" dirty="0"/>
          </a:p>
        </p:txBody>
      </p:sp>
      <p:sp>
        <p:nvSpPr>
          <p:cNvPr id="11" name="テキスト ボックス 10"/>
          <p:cNvSpPr txBox="1"/>
          <p:nvPr/>
        </p:nvSpPr>
        <p:spPr>
          <a:xfrm>
            <a:off x="66390" y="3337838"/>
            <a:ext cx="938929" cy="369332"/>
          </a:xfrm>
          <a:prstGeom prst="rect">
            <a:avLst/>
          </a:prstGeom>
          <a:noFill/>
        </p:spPr>
        <p:txBody>
          <a:bodyPr wrap="none" rtlCol="0">
            <a:spAutoFit/>
          </a:bodyPr>
          <a:lstStyle/>
          <a:p>
            <a:r>
              <a:rPr lang="en-US" altLang="ja-JP" dirty="0" smtClean="0"/>
              <a:t>Co</a:t>
            </a:r>
            <a:r>
              <a:rPr kumimoji="1" lang="en-US" altLang="ja-JP" dirty="0" smtClean="0"/>
              <a:t>-Case</a:t>
            </a:r>
            <a:endParaRPr kumimoji="1" lang="ja-JP" altLang="en-US" dirty="0"/>
          </a:p>
        </p:txBody>
      </p:sp>
      <p:sp>
        <p:nvSpPr>
          <p:cNvPr id="12" name="テキスト ボックス 11"/>
          <p:cNvSpPr txBox="1"/>
          <p:nvPr/>
        </p:nvSpPr>
        <p:spPr>
          <a:xfrm>
            <a:off x="1673412" y="12907"/>
            <a:ext cx="1374896" cy="461665"/>
          </a:xfrm>
          <a:prstGeom prst="rect">
            <a:avLst/>
          </a:prstGeom>
          <a:noFill/>
        </p:spPr>
        <p:txBody>
          <a:bodyPr wrap="none" rtlCol="0">
            <a:spAutoFit/>
          </a:bodyPr>
          <a:lstStyle/>
          <a:p>
            <a:r>
              <a:rPr lang="en-US" altLang="ja-JP" sz="2400" b="1" dirty="0" smtClean="0"/>
              <a:t>z-Current</a:t>
            </a:r>
            <a:endParaRPr kumimoji="1" lang="ja-JP" altLang="en-US" sz="2400" b="1" dirty="0"/>
          </a:p>
        </p:txBody>
      </p:sp>
      <p:sp>
        <p:nvSpPr>
          <p:cNvPr id="13" name="テキスト ボックス 12"/>
          <p:cNvSpPr txBox="1"/>
          <p:nvPr/>
        </p:nvSpPr>
        <p:spPr>
          <a:xfrm>
            <a:off x="6185647" y="25814"/>
            <a:ext cx="2013292" cy="461665"/>
          </a:xfrm>
          <a:prstGeom prst="rect">
            <a:avLst/>
          </a:prstGeom>
          <a:noFill/>
        </p:spPr>
        <p:txBody>
          <a:bodyPr wrap="none" rtlCol="0">
            <a:spAutoFit/>
          </a:bodyPr>
          <a:lstStyle/>
          <a:p>
            <a:r>
              <a:rPr lang="en-US" altLang="ja-JP" sz="2400" b="1" dirty="0" smtClean="0"/>
              <a:t>z-Electric Field</a:t>
            </a:r>
            <a:endParaRPr kumimoji="1" lang="ja-JP" altLang="en-US" sz="2400" b="1" dirty="0"/>
          </a:p>
        </p:txBody>
      </p:sp>
      <p:cxnSp>
        <p:nvCxnSpPr>
          <p:cNvPr id="15" name="直線矢印コネクタ 14"/>
          <p:cNvCxnSpPr/>
          <p:nvPr/>
        </p:nvCxnSpPr>
        <p:spPr>
          <a:xfrm flipV="1">
            <a:off x="957446" y="1670433"/>
            <a:ext cx="358588" cy="2748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flipV="1">
            <a:off x="957446" y="5023223"/>
            <a:ext cx="358588" cy="2748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26860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29579"/>
            <a:ext cx="8229600" cy="1143000"/>
          </a:xfrm>
        </p:spPr>
        <p:txBody>
          <a:bodyPr/>
          <a:lstStyle/>
          <a:p>
            <a:r>
              <a:rPr kumimoji="1" lang="en-US" altLang="ja-JP" dirty="0" smtClean="0"/>
              <a:t>Fin.</a:t>
            </a:r>
            <a:endParaRPr kumimoji="1" lang="ja-JP" altLang="en-US" dirty="0"/>
          </a:p>
        </p:txBody>
      </p:sp>
    </p:spTree>
    <p:extLst>
      <p:ext uri="{BB962C8B-B14F-4D97-AF65-F5344CB8AC3E}">
        <p14:creationId xmlns:p14="http://schemas.microsoft.com/office/powerpoint/2010/main" val="31613009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err="1" smtClean="0"/>
              <a:t>Petschek</a:t>
            </a:r>
            <a:r>
              <a:rPr kumimoji="1" lang="ja-JP" altLang="en-US" dirty="0" smtClean="0"/>
              <a:t>型リコネクションと</a:t>
            </a:r>
            <a:r>
              <a:rPr kumimoji="1" lang="en-US" altLang="ja-JP" dirty="0" smtClean="0"/>
              <a:t>slow shock</a:t>
            </a:r>
            <a:endParaRPr kumimoji="1" lang="ja-JP" altLang="en-US" dirty="0"/>
          </a:p>
        </p:txBody>
      </p:sp>
      <p:sp>
        <p:nvSpPr>
          <p:cNvPr id="3" name="サブタイトル 2"/>
          <p:cNvSpPr>
            <a:spLocks noGrp="1"/>
          </p:cNvSpPr>
          <p:nvPr>
            <p:ph type="subTitle" idx="1"/>
          </p:nvPr>
        </p:nvSpPr>
        <p:spPr/>
        <p:txBody>
          <a:bodyPr/>
          <a:lstStyle/>
          <a:p>
            <a:r>
              <a:rPr lang="ja-JP" altLang="en-US" dirty="0"/>
              <a:t>京都</a:t>
            </a:r>
            <a:r>
              <a:rPr lang="ja-JP" altLang="en-US" dirty="0" smtClean="0"/>
              <a:t>大学理学研究科</a:t>
            </a:r>
            <a:endParaRPr lang="en-US" altLang="ja-JP" dirty="0" smtClean="0"/>
          </a:p>
          <a:p>
            <a:r>
              <a:rPr kumimoji="1" lang="ja-JP" altLang="en-US" dirty="0"/>
              <a:t>宇宙</a:t>
            </a:r>
            <a:r>
              <a:rPr kumimoji="1" lang="ja-JP" altLang="en-US" dirty="0" smtClean="0"/>
              <a:t>物理学教室</a:t>
            </a:r>
            <a:r>
              <a:rPr kumimoji="1" lang="en-US" altLang="ja-JP" dirty="0" smtClean="0"/>
              <a:t>M1</a:t>
            </a:r>
          </a:p>
          <a:p>
            <a:r>
              <a:rPr lang="ja-JP" altLang="en-US" dirty="0" smtClean="0"/>
              <a:t>中村 達</a:t>
            </a:r>
            <a:r>
              <a:rPr lang="ja-JP" altLang="en-US" dirty="0"/>
              <a:t>希</a:t>
            </a:r>
            <a:endParaRPr kumimoji="1" lang="ja-JP" altLang="en-US" dirty="0"/>
          </a:p>
        </p:txBody>
      </p:sp>
      <p:sp>
        <p:nvSpPr>
          <p:cNvPr id="4" name="テキスト ボックス 3"/>
          <p:cNvSpPr txBox="1"/>
          <p:nvPr/>
        </p:nvSpPr>
        <p:spPr>
          <a:xfrm>
            <a:off x="611560" y="692696"/>
            <a:ext cx="4608512" cy="830997"/>
          </a:xfrm>
          <a:prstGeom prst="rect">
            <a:avLst/>
          </a:prstGeom>
          <a:noFill/>
        </p:spPr>
        <p:txBody>
          <a:bodyPr wrap="square" rtlCol="0">
            <a:spAutoFit/>
          </a:bodyPr>
          <a:lstStyle/>
          <a:p>
            <a:r>
              <a:rPr lang="ja-JP" altLang="en-US" sz="2400" dirty="0">
                <a:solidFill>
                  <a:schemeClr val="bg1"/>
                </a:solidFill>
              </a:rPr>
              <a:t>千葉</a:t>
            </a:r>
            <a:r>
              <a:rPr lang="ja-JP" altLang="en-US" sz="2400" dirty="0" smtClean="0">
                <a:solidFill>
                  <a:schemeClr val="bg1"/>
                </a:solidFill>
              </a:rPr>
              <a:t>サマースクール</a:t>
            </a:r>
            <a:r>
              <a:rPr lang="en-US" altLang="ja-JP" sz="2400" dirty="0" smtClean="0">
                <a:solidFill>
                  <a:schemeClr val="bg1"/>
                </a:solidFill>
              </a:rPr>
              <a:t>(2016)</a:t>
            </a:r>
          </a:p>
          <a:p>
            <a:r>
              <a:rPr kumimoji="1" lang="en-US" altLang="ja-JP" sz="2400" dirty="0" smtClean="0">
                <a:solidFill>
                  <a:schemeClr val="bg1"/>
                </a:solidFill>
              </a:rPr>
              <a:t>8/26</a:t>
            </a:r>
            <a:endParaRPr kumimoji="1" lang="ja-JP" altLang="en-US" sz="2400" dirty="0">
              <a:solidFill>
                <a:schemeClr val="bg1"/>
              </a:solidFill>
            </a:endParaRPr>
          </a:p>
        </p:txBody>
      </p:sp>
    </p:spTree>
    <p:extLst>
      <p:ext uri="{BB962C8B-B14F-4D97-AF65-F5344CB8AC3E}">
        <p14:creationId xmlns:p14="http://schemas.microsoft.com/office/powerpoint/2010/main" val="5106099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4_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17" t="3678" r="3085" b="17990"/>
          <a:stretch/>
        </p:blipFill>
        <p:spPr>
          <a:xfrm>
            <a:off x="1527484" y="3498633"/>
            <a:ext cx="5138678" cy="3386751"/>
          </a:xfrm>
          <a:prstGeom prst="rect">
            <a:avLst/>
          </a:prstGeom>
        </p:spPr>
      </p:pic>
      <p:pic>
        <p:nvPicPr>
          <p:cNvPr id="6" name="24_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5395" t="82227" r="14874" b="4368"/>
          <a:stretch/>
        </p:blipFill>
        <p:spPr>
          <a:xfrm rot="16200000">
            <a:off x="5270218" y="4838006"/>
            <a:ext cx="3407920" cy="524235"/>
          </a:xfrm>
          <a:prstGeom prst="rect">
            <a:avLst/>
          </a:prstGeom>
        </p:spPr>
      </p:pic>
      <p:sp>
        <p:nvSpPr>
          <p:cNvPr id="2" name="タイトル 1"/>
          <p:cNvSpPr>
            <a:spLocks noGrp="1"/>
          </p:cNvSpPr>
          <p:nvPr>
            <p:ph type="title"/>
          </p:nvPr>
        </p:nvSpPr>
        <p:spPr>
          <a:xfrm>
            <a:off x="457200" y="638944"/>
            <a:ext cx="8229600" cy="1066800"/>
          </a:xfrm>
        </p:spPr>
        <p:txBody>
          <a:bodyPr>
            <a:normAutofit/>
          </a:bodyPr>
          <a:lstStyle/>
          <a:p>
            <a:r>
              <a:rPr lang="en-US" altLang="ja-JP" sz="2800" dirty="0" err="1" smtClean="0"/>
              <a:t>Petschek</a:t>
            </a:r>
            <a:r>
              <a:rPr lang="ja-JP" altLang="en-US" sz="2800" dirty="0" smtClean="0"/>
              <a:t>型リコネクションが作る</a:t>
            </a:r>
            <a:r>
              <a:rPr lang="en-US" altLang="ja-JP" sz="2800" dirty="0" smtClean="0"/>
              <a:t>slow shock</a:t>
            </a:r>
            <a:r>
              <a:rPr lang="ja-JP" altLang="en-US" sz="2800" dirty="0" smtClean="0"/>
              <a:t>について調べた</a:t>
            </a:r>
            <a:endParaRPr kumimoji="1" lang="ja-JP" altLang="en-US" sz="2800" dirty="0"/>
          </a:p>
        </p:txBody>
      </p:sp>
      <p:sp>
        <p:nvSpPr>
          <p:cNvPr id="3" name="コンテンツ プレースホルダー 2"/>
          <p:cNvSpPr>
            <a:spLocks noGrp="1"/>
          </p:cNvSpPr>
          <p:nvPr>
            <p:ph idx="1"/>
          </p:nvPr>
        </p:nvSpPr>
        <p:spPr>
          <a:xfrm>
            <a:off x="-36512" y="1547500"/>
            <a:ext cx="9180512" cy="2187688"/>
          </a:xfrm>
        </p:spPr>
        <p:txBody>
          <a:bodyPr>
            <a:normAutofit lnSpcReduction="10000"/>
          </a:bodyPr>
          <a:lstStyle/>
          <a:p>
            <a:r>
              <a:rPr kumimoji="1" lang="en-US" altLang="ja-JP" sz="2400" dirty="0" err="1" smtClean="0"/>
              <a:t>Petschek</a:t>
            </a:r>
            <a:r>
              <a:rPr kumimoji="1" lang="ja-JP" altLang="en-US" sz="2400" dirty="0" smtClean="0"/>
              <a:t>型リコネクション</a:t>
            </a:r>
            <a:endParaRPr lang="en-US" altLang="ja-JP" sz="2400" dirty="0"/>
          </a:p>
          <a:p>
            <a:pPr lvl="1"/>
            <a:r>
              <a:rPr lang="en-US" altLang="ja-JP" sz="2200" dirty="0"/>
              <a:t>1964</a:t>
            </a:r>
            <a:r>
              <a:rPr lang="ja-JP" altLang="en-US" sz="2200" dirty="0"/>
              <a:t>年</a:t>
            </a:r>
            <a:r>
              <a:rPr lang="ja-JP" altLang="en-US" sz="2200" dirty="0" smtClean="0"/>
              <a:t>に</a:t>
            </a:r>
            <a:r>
              <a:rPr lang="ja-JP" altLang="en-US" sz="2200" dirty="0"/>
              <a:t>提案</a:t>
            </a:r>
            <a:r>
              <a:rPr lang="ja-JP" altLang="en-US" sz="2200" dirty="0" smtClean="0"/>
              <a:t>された磁気リコネクション</a:t>
            </a:r>
            <a:r>
              <a:rPr lang="ja-JP" altLang="en-US" sz="2200" dirty="0"/>
              <a:t>の</a:t>
            </a:r>
            <a:r>
              <a:rPr lang="ja-JP" altLang="en-US" sz="2200" dirty="0" smtClean="0"/>
              <a:t>モデル</a:t>
            </a:r>
            <a:endParaRPr lang="en-US" altLang="ja-JP" sz="2200" dirty="0" smtClean="0"/>
          </a:p>
          <a:p>
            <a:pPr lvl="1"/>
            <a:r>
              <a:rPr lang="ja-JP" altLang="en-US" sz="2200" dirty="0" smtClean="0"/>
              <a:t>従来</a:t>
            </a:r>
            <a:r>
              <a:rPr lang="ja-JP" altLang="en-US" sz="2200" dirty="0"/>
              <a:t>の</a:t>
            </a:r>
            <a:r>
              <a:rPr lang="en-US" altLang="ja-JP" sz="2200" dirty="0"/>
              <a:t>Sweet-Parker</a:t>
            </a:r>
            <a:r>
              <a:rPr lang="ja-JP" altLang="en-US" sz="2200" dirty="0"/>
              <a:t>型</a:t>
            </a:r>
            <a:r>
              <a:rPr lang="ja-JP" altLang="en-US" sz="2200" dirty="0" smtClean="0"/>
              <a:t>リコネクション</a:t>
            </a:r>
            <a:r>
              <a:rPr lang="ja-JP" altLang="en-US" dirty="0"/>
              <a:t>より</a:t>
            </a:r>
            <a:r>
              <a:rPr lang="ja-JP" altLang="en-US" sz="2200" dirty="0" smtClean="0"/>
              <a:t>エネルギー</a:t>
            </a:r>
            <a:r>
              <a:rPr lang="ja-JP" altLang="en-US" sz="2200" dirty="0"/>
              <a:t>解放が高速</a:t>
            </a:r>
            <a:endParaRPr kumimoji="1" lang="en-US" altLang="ja-JP" sz="2200" dirty="0" smtClean="0"/>
          </a:p>
          <a:p>
            <a:r>
              <a:rPr lang="en-US" altLang="ja-JP" sz="2400" dirty="0" smtClean="0">
                <a:solidFill>
                  <a:srgbClr val="FF0000"/>
                </a:solidFill>
              </a:rPr>
              <a:t>slow</a:t>
            </a:r>
            <a:r>
              <a:rPr lang="ja-JP" altLang="en-US" sz="2400" dirty="0" smtClean="0">
                <a:solidFill>
                  <a:srgbClr val="FF0000"/>
                </a:solidFill>
              </a:rPr>
              <a:t> </a:t>
            </a:r>
            <a:r>
              <a:rPr lang="en-US" altLang="ja-JP" sz="2400" dirty="0" smtClean="0">
                <a:solidFill>
                  <a:srgbClr val="FF0000"/>
                </a:solidFill>
              </a:rPr>
              <a:t>shock</a:t>
            </a:r>
            <a:r>
              <a:rPr lang="ja-JP" altLang="en-US" sz="2400" dirty="0" smtClean="0"/>
              <a:t>で磁気エネルギーを解放することが知られている</a:t>
            </a:r>
            <a:endParaRPr lang="en-US" altLang="ja-JP" dirty="0"/>
          </a:p>
          <a:p>
            <a:pPr lvl="1"/>
            <a:r>
              <a:rPr lang="ja-JP" altLang="en-US" dirty="0" smtClean="0"/>
              <a:t>曲がった</a:t>
            </a:r>
            <a:r>
              <a:rPr lang="ja-JP" altLang="en-US" dirty="0"/>
              <a:t>磁力線が磁気張力でエネルギーを解放</a:t>
            </a:r>
            <a:r>
              <a:rPr lang="ja-JP" altLang="en-US" dirty="0" smtClean="0"/>
              <a:t>する</a:t>
            </a:r>
            <a:endParaRPr lang="en-US" altLang="ja-JP" dirty="0"/>
          </a:p>
        </p:txBody>
      </p:sp>
      <p:grpSp>
        <p:nvGrpSpPr>
          <p:cNvPr id="10" name="グループ化 9"/>
          <p:cNvGrpSpPr/>
          <p:nvPr/>
        </p:nvGrpSpPr>
        <p:grpSpPr>
          <a:xfrm>
            <a:off x="3545632" y="3419708"/>
            <a:ext cx="1728192" cy="430887"/>
            <a:chOff x="7794104" y="3861048"/>
            <a:chExt cx="1728192" cy="430887"/>
          </a:xfrm>
        </p:grpSpPr>
        <p:sp>
          <p:nvSpPr>
            <p:cNvPr id="5" name="正方形/長方形 4"/>
            <p:cNvSpPr/>
            <p:nvPr/>
          </p:nvSpPr>
          <p:spPr>
            <a:xfrm>
              <a:off x="7794104" y="3953381"/>
              <a:ext cx="1728192"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8172400" y="3861048"/>
              <a:ext cx="1349896" cy="430887"/>
            </a:xfrm>
            <a:prstGeom prst="rect">
              <a:avLst/>
            </a:prstGeom>
            <a:noFill/>
          </p:spPr>
          <p:txBody>
            <a:bodyPr wrap="square" rtlCol="0">
              <a:spAutoFit/>
            </a:bodyPr>
            <a:lstStyle/>
            <a:p>
              <a:r>
                <a:rPr lang="ja-JP" altLang="en-US" sz="2200" dirty="0" smtClean="0"/>
                <a:t>速度</a:t>
              </a:r>
              <a:r>
                <a:rPr lang="en-US" altLang="ja-JP" sz="2200" dirty="0" err="1" smtClean="0"/>
                <a:t>Vx</a:t>
              </a:r>
              <a:endParaRPr kumimoji="1" lang="ja-JP" altLang="en-US" sz="2200" dirty="0"/>
            </a:p>
          </p:txBody>
        </p:sp>
      </p:grpSp>
      <p:pic>
        <p:nvPicPr>
          <p:cNvPr id="12" name="24_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0648" t="32325" r="54135" b="54786"/>
          <a:stretch/>
        </p:blipFill>
        <p:spPr>
          <a:xfrm>
            <a:off x="2655710" y="4211796"/>
            <a:ext cx="4580586" cy="1341413"/>
          </a:xfrm>
          <a:prstGeom prst="rect">
            <a:avLst/>
          </a:prstGeom>
        </p:spPr>
      </p:pic>
      <p:sp>
        <p:nvSpPr>
          <p:cNvPr id="13" name="正方形/長方形 12"/>
          <p:cNvSpPr/>
          <p:nvPr/>
        </p:nvSpPr>
        <p:spPr>
          <a:xfrm>
            <a:off x="3203848" y="4725144"/>
            <a:ext cx="3096344" cy="3361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3203848" y="4005064"/>
            <a:ext cx="3384376" cy="1066606"/>
            <a:chOff x="3203848" y="3970801"/>
            <a:chExt cx="3384376" cy="1066606"/>
          </a:xfrm>
        </p:grpSpPr>
        <p:cxnSp>
          <p:nvCxnSpPr>
            <p:cNvPr id="15" name="直線コネクタ 14"/>
            <p:cNvCxnSpPr/>
            <p:nvPr/>
          </p:nvCxnSpPr>
          <p:spPr>
            <a:xfrm flipV="1">
              <a:off x="3203848" y="4701255"/>
              <a:ext cx="3096344" cy="33615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角丸四角形 15"/>
            <p:cNvSpPr/>
            <p:nvPr/>
          </p:nvSpPr>
          <p:spPr>
            <a:xfrm>
              <a:off x="4598235" y="3970801"/>
              <a:ext cx="1701316" cy="5028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628184" y="4071657"/>
              <a:ext cx="1960040" cy="430887"/>
            </a:xfrm>
            <a:prstGeom prst="rect">
              <a:avLst/>
            </a:prstGeom>
            <a:noFill/>
          </p:spPr>
          <p:txBody>
            <a:bodyPr wrap="square" rtlCol="0">
              <a:spAutoFit/>
            </a:bodyPr>
            <a:lstStyle/>
            <a:p>
              <a:r>
                <a:rPr kumimoji="1" lang="en-US" altLang="ja-JP" sz="2200" dirty="0" smtClean="0"/>
                <a:t>slow shock</a:t>
              </a:r>
              <a:endParaRPr kumimoji="1" lang="ja-JP" altLang="en-US" sz="2200" dirty="0"/>
            </a:p>
          </p:txBody>
        </p:sp>
      </p:grpSp>
    </p:spTree>
    <p:extLst>
      <p:ext uri="{BB962C8B-B14F-4D97-AF65-F5344CB8AC3E}">
        <p14:creationId xmlns:p14="http://schemas.microsoft.com/office/powerpoint/2010/main" val="1710077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00"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video>
              <p:cMediaNode vol="80000">
                <p:cTn id="30" fill="hold" display="0">
                  <p:stCondLst>
                    <p:cond delay="indefinite"/>
                  </p:stCondLst>
                </p:cTn>
                <p:tgtEl>
                  <p:spTgt spid="6"/>
                </p:tgtEl>
              </p:cMediaNode>
            </p:video>
            <p:video>
              <p:cMediaNode vol="80000">
                <p:cTn id="31" repeatCount="indefinite"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hold" display="0">
                  <p:stCondLst>
                    <p:cond delay="indefinite"/>
                  </p:stCondLst>
                </p:cTn>
                <p:tgtEl>
                  <p:spTgt spid="12"/>
                </p:tgtEl>
              </p:cMediaNode>
            </p:video>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cstate="print">
            <a:extLst>
              <a:ext uri="{28A0092B-C50C-407E-A947-70E740481C1C}">
                <a14:useLocalDpi xmlns:a14="http://schemas.microsoft.com/office/drawing/2010/main" val="0"/>
              </a:ext>
            </a:extLst>
          </a:blip>
          <a:srcRect t="8092" b="7691"/>
          <a:stretch/>
        </p:blipFill>
        <p:spPr>
          <a:xfrm>
            <a:off x="71376" y="1052736"/>
            <a:ext cx="8461064" cy="5701210"/>
          </a:xfrm>
          <a:prstGeom prst="rect">
            <a:avLst/>
          </a:prstGeom>
        </p:spPr>
      </p:pic>
      <p:sp>
        <p:nvSpPr>
          <p:cNvPr id="2" name="タイトル 1"/>
          <p:cNvSpPr>
            <a:spLocks noGrp="1"/>
          </p:cNvSpPr>
          <p:nvPr>
            <p:ph type="title"/>
          </p:nvPr>
        </p:nvSpPr>
        <p:spPr/>
        <p:txBody>
          <a:bodyPr>
            <a:normAutofit fontScale="90000"/>
          </a:bodyPr>
          <a:lstStyle/>
          <a:p>
            <a:r>
              <a:rPr lang="ja-JP" altLang="en-US" dirty="0" smtClean="0"/>
              <a:t>波面上で</a:t>
            </a:r>
            <a:r>
              <a:rPr lang="en-US" altLang="ja-JP" dirty="0" smtClean="0"/>
              <a:t>div v&lt;0</a:t>
            </a:r>
            <a:r>
              <a:rPr lang="ja-JP" altLang="en-US" dirty="0" smtClean="0"/>
              <a:t>であった</a:t>
            </a:r>
            <a:r>
              <a:rPr lang="en-US" altLang="ja-JP" dirty="0" smtClean="0"/>
              <a:t/>
            </a:r>
            <a:br>
              <a:rPr lang="en-US" altLang="ja-JP" dirty="0" smtClean="0"/>
            </a:br>
            <a:r>
              <a:rPr lang="ja-JP" altLang="en-US" dirty="0" smtClean="0"/>
              <a:t>⇒この波は衝撃波</a:t>
            </a:r>
            <a:endParaRPr kumimoji="1" lang="ja-JP" altLang="en-US" dirty="0"/>
          </a:p>
        </p:txBody>
      </p:sp>
      <p:sp>
        <p:nvSpPr>
          <p:cNvPr id="3" name="コンテンツ プレースホルダー 2"/>
          <p:cNvSpPr>
            <a:spLocks noGrp="1"/>
          </p:cNvSpPr>
          <p:nvPr>
            <p:ph idx="1"/>
          </p:nvPr>
        </p:nvSpPr>
        <p:spPr>
          <a:xfrm>
            <a:off x="457200" y="1601352"/>
            <a:ext cx="8229600" cy="747528"/>
          </a:xfrm>
        </p:spPr>
        <p:txBody>
          <a:bodyPr/>
          <a:lstStyle/>
          <a:p>
            <a:r>
              <a:rPr lang="ja-JP" altLang="en-US" dirty="0" smtClean="0"/>
              <a:t>線状</a:t>
            </a:r>
            <a:r>
              <a:rPr lang="ja-JP" altLang="en-US" dirty="0"/>
              <a:t>に</a:t>
            </a:r>
            <a:r>
              <a:rPr lang="ja-JP" altLang="en-US" dirty="0" smtClean="0"/>
              <a:t>急激な</a:t>
            </a:r>
            <a:r>
              <a:rPr lang="en-US" altLang="ja-JP" dirty="0" smtClean="0"/>
              <a:t>div v</a:t>
            </a:r>
            <a:r>
              <a:rPr lang="ja-JP" altLang="en-US" dirty="0" smtClean="0"/>
              <a:t>の減少が見られる</a:t>
            </a:r>
            <a:endParaRPr kumimoji="1" lang="ja-JP" altLang="en-US" dirty="0"/>
          </a:p>
        </p:txBody>
      </p:sp>
      <p:sp>
        <p:nvSpPr>
          <p:cNvPr id="9" name="正方形/長方形 8"/>
          <p:cNvSpPr/>
          <p:nvPr/>
        </p:nvSpPr>
        <p:spPr>
          <a:xfrm>
            <a:off x="3707904" y="2060848"/>
            <a:ext cx="172819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851920" y="2060848"/>
            <a:ext cx="971600" cy="430887"/>
          </a:xfrm>
          <a:prstGeom prst="rect">
            <a:avLst/>
          </a:prstGeom>
          <a:noFill/>
        </p:spPr>
        <p:txBody>
          <a:bodyPr wrap="square" rtlCol="0">
            <a:spAutoFit/>
          </a:bodyPr>
          <a:lstStyle/>
          <a:p>
            <a:r>
              <a:rPr lang="en-US" altLang="ja-JP" sz="2200" dirty="0" smtClean="0"/>
              <a:t>div V</a:t>
            </a:r>
            <a:endParaRPr kumimoji="1" lang="ja-JP" altLang="en-US" sz="2200" dirty="0"/>
          </a:p>
        </p:txBody>
      </p:sp>
    </p:spTree>
    <p:extLst>
      <p:ext uri="{BB962C8B-B14F-4D97-AF65-F5344CB8AC3E}">
        <p14:creationId xmlns:p14="http://schemas.microsoft.com/office/powerpoint/2010/main" val="17389512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770" y="789945"/>
            <a:ext cx="3744416" cy="2995907"/>
          </a:xfrm>
          <a:prstGeom prst="rect">
            <a:avLst/>
          </a:prstGeom>
        </p:spPr>
      </p:pic>
      <p:sp>
        <p:nvSpPr>
          <p:cNvPr id="3" name="コンテンツ プレースホルダー 2"/>
          <p:cNvSpPr>
            <a:spLocks noGrp="1"/>
          </p:cNvSpPr>
          <p:nvPr>
            <p:ph idx="1"/>
          </p:nvPr>
        </p:nvSpPr>
        <p:spPr>
          <a:xfrm>
            <a:off x="179512" y="1772816"/>
            <a:ext cx="4968551" cy="1975002"/>
          </a:xfrm>
        </p:spPr>
        <p:txBody>
          <a:bodyPr>
            <a:normAutofit/>
          </a:bodyPr>
          <a:lstStyle/>
          <a:p>
            <a:r>
              <a:rPr kumimoji="1" lang="ja-JP" altLang="en-US" dirty="0" smtClean="0">
                <a:solidFill>
                  <a:srgbClr val="FF0000"/>
                </a:solidFill>
              </a:rPr>
              <a:t>波面に垂直な直線</a:t>
            </a:r>
            <a:r>
              <a:rPr kumimoji="1" lang="ja-JP" altLang="en-US" dirty="0" smtClean="0"/>
              <a:t>で切り、その線上での各物理量のフラックスの変化を調べた</a:t>
            </a:r>
            <a:endParaRPr kumimoji="1" lang="ja-JP" altLang="en-US" dirty="0"/>
          </a:p>
        </p:txBody>
      </p:sp>
      <p:sp>
        <p:nvSpPr>
          <p:cNvPr id="2" name="タイトル 1"/>
          <p:cNvSpPr>
            <a:spLocks noGrp="1"/>
          </p:cNvSpPr>
          <p:nvPr>
            <p:ph type="title"/>
          </p:nvPr>
        </p:nvSpPr>
        <p:spPr/>
        <p:txBody>
          <a:bodyPr>
            <a:normAutofit fontScale="90000"/>
          </a:bodyPr>
          <a:lstStyle/>
          <a:p>
            <a:r>
              <a:rPr kumimoji="1" lang="ja-JP" altLang="en-US" dirty="0" smtClean="0"/>
              <a:t>衝撃波面で</a:t>
            </a:r>
            <a:r>
              <a:rPr lang="ja-JP" altLang="en-US" dirty="0" smtClean="0"/>
              <a:t>フラックスがジャンプしない</a:t>
            </a:r>
            <a:r>
              <a:rPr kumimoji="1" lang="en-US" altLang="ja-JP" dirty="0" smtClean="0"/>
              <a:t/>
            </a:r>
            <a:br>
              <a:rPr kumimoji="1" lang="en-US" altLang="ja-JP" dirty="0" smtClean="0"/>
            </a:br>
            <a:r>
              <a:rPr lang="ja-JP" altLang="en-US" dirty="0" smtClean="0"/>
              <a:t>⇒この衝撃波は定常な衝撃波</a:t>
            </a:r>
            <a:endParaRPr kumimoji="1" lang="ja-JP" altLang="en-US" dirty="0"/>
          </a:p>
        </p:txBody>
      </p:sp>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t="8334" r="4665" b="3887"/>
          <a:stretch/>
        </p:blipFill>
        <p:spPr>
          <a:xfrm>
            <a:off x="5436096" y="3892174"/>
            <a:ext cx="3577211" cy="2635297"/>
          </a:xfrm>
          <a:prstGeom prst="rect">
            <a:avLst/>
          </a:prstGeom>
        </p:spPr>
      </p:pic>
      <p:sp>
        <p:nvSpPr>
          <p:cNvPr id="14" name="正方形/長方形 13"/>
          <p:cNvSpPr/>
          <p:nvPr/>
        </p:nvSpPr>
        <p:spPr>
          <a:xfrm>
            <a:off x="6217952" y="2860458"/>
            <a:ext cx="668251" cy="409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144853" y="2854097"/>
            <a:ext cx="735077" cy="430887"/>
          </a:xfrm>
          <a:prstGeom prst="rect">
            <a:avLst/>
          </a:prstGeom>
          <a:noFill/>
        </p:spPr>
        <p:txBody>
          <a:bodyPr wrap="square" rtlCol="0">
            <a:spAutoFit/>
          </a:bodyPr>
          <a:lstStyle/>
          <a:p>
            <a:r>
              <a:rPr lang="en-US" altLang="ja-JP" sz="2200" dirty="0" err="1" smtClean="0"/>
              <a:t>F_ρ</a:t>
            </a:r>
            <a:endParaRPr kumimoji="1" lang="ja-JP" altLang="en-US" sz="2200" dirty="0"/>
          </a:p>
        </p:txBody>
      </p:sp>
      <p:sp>
        <p:nvSpPr>
          <p:cNvPr id="16" name="正方形/長方形 15"/>
          <p:cNvSpPr/>
          <p:nvPr/>
        </p:nvSpPr>
        <p:spPr>
          <a:xfrm>
            <a:off x="6034514" y="5740778"/>
            <a:ext cx="1061439" cy="409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79774" y="5734417"/>
            <a:ext cx="985187" cy="430887"/>
          </a:xfrm>
          <a:prstGeom prst="rect">
            <a:avLst/>
          </a:prstGeom>
          <a:noFill/>
        </p:spPr>
        <p:txBody>
          <a:bodyPr wrap="square" rtlCol="0">
            <a:spAutoFit/>
          </a:bodyPr>
          <a:lstStyle/>
          <a:p>
            <a:r>
              <a:rPr lang="en-US" altLang="ja-JP" sz="2200" dirty="0" err="1" smtClean="0"/>
              <a:t>F_Bx</a:t>
            </a:r>
            <a:endParaRPr kumimoji="1" lang="ja-JP" altLang="en-US" sz="2200" dirty="0"/>
          </a:p>
        </p:txBody>
      </p:sp>
      <p:sp>
        <p:nvSpPr>
          <p:cNvPr id="18" name="正方形/長方形 17"/>
          <p:cNvSpPr/>
          <p:nvPr/>
        </p:nvSpPr>
        <p:spPr>
          <a:xfrm>
            <a:off x="7136288" y="3508530"/>
            <a:ext cx="1756865" cy="409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7288668" y="3502169"/>
            <a:ext cx="1244446" cy="430887"/>
          </a:xfrm>
          <a:prstGeom prst="rect">
            <a:avLst/>
          </a:prstGeom>
          <a:noFill/>
        </p:spPr>
        <p:txBody>
          <a:bodyPr wrap="square" rtlCol="0">
            <a:spAutoFit/>
          </a:bodyPr>
          <a:lstStyle/>
          <a:p>
            <a:r>
              <a:rPr lang="en-US" altLang="ja-JP" sz="2200" dirty="0"/>
              <a:t>Y</a:t>
            </a:r>
            <a:endParaRPr kumimoji="1" lang="ja-JP" altLang="en-US" sz="2200" dirty="0"/>
          </a:p>
        </p:txBody>
      </p:sp>
      <p:sp>
        <p:nvSpPr>
          <p:cNvPr id="20" name="正方形/長方形 19"/>
          <p:cNvSpPr/>
          <p:nvPr/>
        </p:nvSpPr>
        <p:spPr>
          <a:xfrm>
            <a:off x="7136288" y="6460858"/>
            <a:ext cx="1756865" cy="409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7288668" y="6454497"/>
            <a:ext cx="1244446" cy="430887"/>
          </a:xfrm>
          <a:prstGeom prst="rect">
            <a:avLst/>
          </a:prstGeom>
          <a:noFill/>
        </p:spPr>
        <p:txBody>
          <a:bodyPr wrap="square" rtlCol="0">
            <a:spAutoFit/>
          </a:bodyPr>
          <a:lstStyle/>
          <a:p>
            <a:r>
              <a:rPr lang="en-US" altLang="ja-JP" sz="2200" dirty="0"/>
              <a:t>Y</a:t>
            </a:r>
            <a:endParaRPr kumimoji="1" lang="ja-JP" altLang="en-US" sz="2200" dirty="0"/>
          </a:p>
        </p:txBody>
      </p:sp>
      <p:sp>
        <p:nvSpPr>
          <p:cNvPr id="22" name="正方形/長方形 21"/>
          <p:cNvSpPr/>
          <p:nvPr/>
        </p:nvSpPr>
        <p:spPr>
          <a:xfrm>
            <a:off x="2555776" y="3212976"/>
            <a:ext cx="172819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699792" y="3212976"/>
            <a:ext cx="1656184" cy="430887"/>
          </a:xfrm>
          <a:prstGeom prst="rect">
            <a:avLst/>
          </a:prstGeom>
          <a:noFill/>
        </p:spPr>
        <p:txBody>
          <a:bodyPr wrap="square" rtlCol="0">
            <a:spAutoFit/>
          </a:bodyPr>
          <a:lstStyle/>
          <a:p>
            <a:r>
              <a:rPr lang="en-US" altLang="ja-JP" sz="2200" dirty="0"/>
              <a:t>ρ</a:t>
            </a:r>
            <a:endParaRPr kumimoji="1" lang="ja-JP" altLang="en-US" sz="2200" dirty="0"/>
          </a:p>
        </p:txBody>
      </p:sp>
      <p:sp>
        <p:nvSpPr>
          <p:cNvPr id="24" name="正方形/長方形 23"/>
          <p:cNvSpPr/>
          <p:nvPr/>
        </p:nvSpPr>
        <p:spPr>
          <a:xfrm>
            <a:off x="2555776" y="5877272"/>
            <a:ext cx="172819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699792" y="5877272"/>
            <a:ext cx="1656184" cy="430887"/>
          </a:xfrm>
          <a:prstGeom prst="rect">
            <a:avLst/>
          </a:prstGeom>
          <a:noFill/>
        </p:spPr>
        <p:txBody>
          <a:bodyPr wrap="square" rtlCol="0">
            <a:spAutoFit/>
          </a:bodyPr>
          <a:lstStyle/>
          <a:p>
            <a:r>
              <a:rPr lang="en-US" altLang="ja-JP" sz="2200" dirty="0"/>
              <a:t>X</a:t>
            </a:r>
            <a:endParaRPr kumimoji="1" lang="ja-JP" altLang="en-US" sz="2200" dirty="0"/>
          </a:p>
        </p:txBody>
      </p:sp>
      <p:pic>
        <p:nvPicPr>
          <p:cNvPr id="26" name="図 25"/>
          <p:cNvPicPr>
            <a:picLocks noChangeAspect="1"/>
          </p:cNvPicPr>
          <p:nvPr/>
        </p:nvPicPr>
        <p:blipFill rotWithShape="1">
          <a:blip r:embed="rId4" cstate="print">
            <a:extLst>
              <a:ext uri="{28A0092B-C50C-407E-A947-70E740481C1C}">
                <a14:useLocalDpi xmlns:a14="http://schemas.microsoft.com/office/drawing/2010/main" val="0"/>
              </a:ext>
            </a:extLst>
          </a:blip>
          <a:srcRect t="26904" r="9767" b="24831"/>
          <a:stretch/>
        </p:blipFill>
        <p:spPr>
          <a:xfrm>
            <a:off x="-36512" y="3572439"/>
            <a:ext cx="5385598" cy="2304833"/>
          </a:xfrm>
          <a:prstGeom prst="rect">
            <a:avLst/>
          </a:prstGeom>
        </p:spPr>
      </p:pic>
      <p:cxnSp>
        <p:nvCxnSpPr>
          <p:cNvPr id="35" name="直線矢印コネクタ 34"/>
          <p:cNvCxnSpPr/>
          <p:nvPr/>
        </p:nvCxnSpPr>
        <p:spPr>
          <a:xfrm>
            <a:off x="2944319" y="3785852"/>
            <a:ext cx="403545" cy="173138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5959268" y="2708920"/>
            <a:ext cx="2899436"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H="1">
            <a:off x="5959268" y="5589240"/>
            <a:ext cx="2899436"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5220072" y="3501008"/>
            <a:ext cx="216698" cy="2087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724929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衝撃波の前後で磁力線密度が</a:t>
            </a:r>
            <a:r>
              <a:rPr lang="ja-JP" altLang="en-US" dirty="0"/>
              <a:t>減少</a:t>
            </a:r>
            <a:r>
              <a:rPr lang="en-US" altLang="ja-JP" dirty="0" smtClean="0"/>
              <a:t/>
            </a:r>
            <a:br>
              <a:rPr lang="en-US" altLang="ja-JP" dirty="0" smtClean="0"/>
            </a:br>
            <a:r>
              <a:rPr lang="ja-JP" altLang="en-US" dirty="0" smtClean="0"/>
              <a:t>⇒この衝撃波は</a:t>
            </a:r>
            <a:r>
              <a:rPr lang="en-US" altLang="ja-JP" dirty="0" smtClean="0"/>
              <a:t>slow shock</a:t>
            </a:r>
            <a:endParaRPr kumimoji="1" lang="ja-JP" altLang="en-US" dirty="0"/>
          </a:p>
        </p:txBody>
      </p:sp>
      <p:sp>
        <p:nvSpPr>
          <p:cNvPr id="3" name="コンテンツ プレースホルダー 2"/>
          <p:cNvSpPr>
            <a:spLocks noGrp="1"/>
          </p:cNvSpPr>
          <p:nvPr>
            <p:ph idx="1"/>
          </p:nvPr>
        </p:nvSpPr>
        <p:spPr>
          <a:xfrm>
            <a:off x="457200" y="1628800"/>
            <a:ext cx="8229600" cy="720080"/>
          </a:xfrm>
        </p:spPr>
        <p:txBody>
          <a:bodyPr>
            <a:normAutofit fontScale="85000" lnSpcReduction="10000"/>
          </a:bodyPr>
          <a:lstStyle/>
          <a:p>
            <a:r>
              <a:rPr kumimoji="1" lang="ja-JP" altLang="en-US" dirty="0" smtClean="0"/>
              <a:t>ベクトルポテンシャルを計算し、等高線として描画した</a:t>
            </a:r>
            <a:endParaRPr kumimoji="1" lang="en-US" altLang="ja-JP" dirty="0" smtClean="0"/>
          </a:p>
          <a:p>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2708920"/>
            <a:ext cx="4501525" cy="3601671"/>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t="23310" r="9341" b="21264"/>
          <a:stretch/>
        </p:blipFill>
        <p:spPr>
          <a:xfrm>
            <a:off x="0" y="3212976"/>
            <a:ext cx="5040559" cy="2465638"/>
          </a:xfrm>
          <a:prstGeom prst="rect">
            <a:avLst/>
          </a:prstGeom>
        </p:spPr>
      </p:pic>
      <p:sp>
        <p:nvSpPr>
          <p:cNvPr id="14" name="正方形/長方形 13"/>
          <p:cNvSpPr/>
          <p:nvPr/>
        </p:nvSpPr>
        <p:spPr>
          <a:xfrm>
            <a:off x="1907704" y="2924944"/>
            <a:ext cx="172819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2051720" y="2924944"/>
            <a:ext cx="1656184" cy="430887"/>
          </a:xfrm>
          <a:prstGeom prst="rect">
            <a:avLst/>
          </a:prstGeom>
          <a:noFill/>
        </p:spPr>
        <p:txBody>
          <a:bodyPr wrap="square" rtlCol="0">
            <a:spAutoFit/>
          </a:bodyPr>
          <a:lstStyle/>
          <a:p>
            <a:r>
              <a:rPr lang="en-US" altLang="ja-JP" sz="2200" dirty="0" smtClean="0"/>
              <a:t>ρ</a:t>
            </a:r>
            <a:r>
              <a:rPr lang="ja-JP" altLang="en-US" sz="2200" dirty="0" smtClean="0"/>
              <a:t>＋磁力線</a:t>
            </a:r>
            <a:endParaRPr kumimoji="1" lang="ja-JP" altLang="en-US" sz="2200" dirty="0"/>
          </a:p>
        </p:txBody>
      </p:sp>
      <p:sp>
        <p:nvSpPr>
          <p:cNvPr id="16" name="正方形/長方形 15"/>
          <p:cNvSpPr/>
          <p:nvPr/>
        </p:nvSpPr>
        <p:spPr>
          <a:xfrm>
            <a:off x="6138686" y="2448021"/>
            <a:ext cx="172819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7" name="テキスト ボックス 16"/>
              <p:cNvSpPr txBox="1"/>
              <p:nvPr/>
            </p:nvSpPr>
            <p:spPr>
              <a:xfrm>
                <a:off x="6282702" y="2448021"/>
                <a:ext cx="2465762" cy="620939"/>
              </a:xfrm>
              <a:prstGeom prst="rect">
                <a:avLst/>
              </a:prstGeom>
              <a:noFill/>
            </p:spPr>
            <p:txBody>
              <a:bodyPr wrap="square" rtlCol="0">
                <a:spAutoFit/>
              </a:bodyPr>
              <a:lstStyle/>
              <a:p>
                <a:r>
                  <a:rPr kumimoji="1" lang="en-US" altLang="ja-JP" sz="2200" dirty="0" smtClean="0"/>
                  <a:t>E_mag</a:t>
                </a:r>
                <a:r>
                  <a:rPr lang="en-US" altLang="ja-JP" sz="2200" dirty="0" smtClean="0"/>
                  <a:t>=</a:t>
                </a:r>
                <a14:m>
                  <m:oMath xmlns:m="http://schemas.openxmlformats.org/officeDocument/2006/math" xmlns="">
                    <m:f>
                      <m:fPr>
                        <m:ctrlPr>
                          <a:rPr lang="en-US" altLang="ja-JP" sz="2200" i="1" smtClean="0">
                            <a:latin typeface="Cambria Math"/>
                          </a:rPr>
                        </m:ctrlPr>
                      </m:fPr>
                      <m:num>
                        <m:sSup>
                          <m:sSupPr>
                            <m:ctrlPr>
                              <a:rPr lang="en-US" altLang="ja-JP" sz="2200" i="1" smtClean="0">
                                <a:latin typeface="Cambria Math"/>
                              </a:rPr>
                            </m:ctrlPr>
                          </m:sSupPr>
                          <m:e>
                            <m:r>
                              <a:rPr lang="en-US" altLang="ja-JP" sz="2200" b="0" i="1" smtClean="0">
                                <a:latin typeface="Cambria Math"/>
                              </a:rPr>
                              <m:t>𝐵</m:t>
                            </m:r>
                          </m:e>
                          <m:sup>
                            <m:r>
                              <a:rPr lang="en-US" altLang="ja-JP" sz="2200" b="0" i="1" smtClean="0">
                                <a:latin typeface="Cambria Math"/>
                              </a:rPr>
                              <m:t>2</m:t>
                            </m:r>
                          </m:sup>
                        </m:sSup>
                      </m:num>
                      <m:den>
                        <m:r>
                          <a:rPr lang="en-US" altLang="ja-JP" sz="2200" b="0" i="1" smtClean="0">
                            <a:latin typeface="Cambria Math"/>
                          </a:rPr>
                          <m:t>8</m:t>
                        </m:r>
                        <m:r>
                          <a:rPr lang="en-US" altLang="ja-JP" sz="2200" b="0" i="1" smtClean="0">
                            <a:latin typeface="Cambria Math"/>
                          </a:rPr>
                          <m:t>𝜋</m:t>
                        </m:r>
                      </m:den>
                    </m:f>
                  </m:oMath>
                </a14:m>
                <a:endParaRPr kumimoji="1" lang="ja-JP" altLang="en-US" sz="22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6282702" y="2448021"/>
                <a:ext cx="2465762" cy="620939"/>
              </a:xfrm>
              <a:prstGeom prst="rect">
                <a:avLst/>
              </a:prstGeom>
              <a:blipFill rotWithShape="1">
                <a:blip r:embed="rId4"/>
                <a:stretch>
                  <a:fillRect l="-3218" b="-11881"/>
                </a:stretch>
              </a:blipFill>
            </p:spPr>
            <p:txBody>
              <a:bodyPr/>
              <a:lstStyle/>
              <a:p>
                <a:r>
                  <a:rPr lang="ja-JP" altLang="en-US">
                    <a:noFill/>
                  </a:rPr>
                  <a:t> </a:t>
                </a:r>
              </a:p>
            </p:txBody>
          </p:sp>
        </mc:Fallback>
      </mc:AlternateContent>
      <p:sp>
        <p:nvSpPr>
          <p:cNvPr id="18" name="正方形/長方形 17"/>
          <p:cNvSpPr/>
          <p:nvPr/>
        </p:nvSpPr>
        <p:spPr>
          <a:xfrm>
            <a:off x="6876256" y="5949280"/>
            <a:ext cx="172819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7020272" y="5949280"/>
            <a:ext cx="1656184" cy="430887"/>
          </a:xfrm>
          <a:prstGeom prst="rect">
            <a:avLst/>
          </a:prstGeom>
          <a:noFill/>
        </p:spPr>
        <p:txBody>
          <a:bodyPr wrap="square" rtlCol="0">
            <a:spAutoFit/>
          </a:bodyPr>
          <a:lstStyle/>
          <a:p>
            <a:r>
              <a:rPr lang="en-US" altLang="ja-JP" sz="2200" dirty="0" smtClean="0"/>
              <a:t>Y</a:t>
            </a:r>
            <a:endParaRPr kumimoji="1" lang="ja-JP" altLang="en-US" sz="2200" dirty="0"/>
          </a:p>
        </p:txBody>
      </p:sp>
      <p:cxnSp>
        <p:nvCxnSpPr>
          <p:cNvPr id="22" name="直線矢印コネクタ 21"/>
          <p:cNvCxnSpPr/>
          <p:nvPr/>
        </p:nvCxnSpPr>
        <p:spPr>
          <a:xfrm flipH="1">
            <a:off x="5469872" y="6309320"/>
            <a:ext cx="3566624" cy="1803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2862924" y="3572682"/>
            <a:ext cx="340924" cy="165651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4932040" y="3212976"/>
            <a:ext cx="216698" cy="2087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030029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48680"/>
            <a:ext cx="8229600" cy="706760"/>
          </a:xfrm>
        </p:spPr>
        <p:txBody>
          <a:bodyPr>
            <a:normAutofit fontScale="90000"/>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457200" y="1484784"/>
            <a:ext cx="8229600" cy="4325112"/>
          </a:xfrm>
        </p:spPr>
        <p:txBody>
          <a:bodyPr>
            <a:normAutofit fontScale="92500" lnSpcReduction="10000"/>
          </a:bodyPr>
          <a:lstStyle/>
          <a:p>
            <a:r>
              <a:rPr kumimoji="1" lang="en-US" altLang="ja-JP" dirty="0" smtClean="0"/>
              <a:t>CANS+</a:t>
            </a:r>
            <a:r>
              <a:rPr kumimoji="1" lang="ja-JP" altLang="en-US" dirty="0" smtClean="0"/>
              <a:t>と</a:t>
            </a:r>
            <a:r>
              <a:rPr kumimoji="1" lang="en-US" altLang="ja-JP" dirty="0" smtClean="0"/>
              <a:t>IDL</a:t>
            </a:r>
            <a:r>
              <a:rPr kumimoji="1" lang="ja-JP" altLang="en-US" dirty="0" smtClean="0"/>
              <a:t>を用いて</a:t>
            </a:r>
            <a:r>
              <a:rPr kumimoji="1" lang="en-US" altLang="ja-JP" dirty="0" err="1" smtClean="0"/>
              <a:t>Petschek</a:t>
            </a:r>
            <a:r>
              <a:rPr kumimoji="1" lang="ja-JP" altLang="en-US" dirty="0" smtClean="0"/>
              <a:t>型リコネクションが作る</a:t>
            </a:r>
            <a:r>
              <a:rPr kumimoji="1" lang="en-US" altLang="ja-JP" dirty="0" smtClean="0"/>
              <a:t>slow shock</a:t>
            </a:r>
            <a:r>
              <a:rPr kumimoji="1" lang="ja-JP" altLang="en-US" dirty="0" smtClean="0"/>
              <a:t>について調べた</a:t>
            </a:r>
            <a:endParaRPr kumimoji="1" lang="en-US" altLang="ja-JP" dirty="0" smtClean="0"/>
          </a:p>
          <a:p>
            <a:r>
              <a:rPr lang="ja-JP" altLang="en-US" dirty="0" smtClean="0"/>
              <a:t>リコネクションに際して生じる衝撃波の前後でフラックスが変化しない</a:t>
            </a:r>
            <a:r>
              <a:rPr lang="en-US" altLang="ja-JP" dirty="0" smtClean="0"/>
              <a:t>(</a:t>
            </a:r>
            <a:r>
              <a:rPr lang="ja-JP" altLang="en-US" dirty="0" smtClean="0"/>
              <a:t>定常衝撃波</a:t>
            </a:r>
            <a:r>
              <a:rPr lang="en-US" altLang="ja-JP" dirty="0" smtClean="0"/>
              <a:t>)</a:t>
            </a:r>
          </a:p>
          <a:p>
            <a:r>
              <a:rPr kumimoji="1" lang="ja-JP" altLang="en-US" dirty="0" smtClean="0"/>
              <a:t>波面を通過すると磁力</a:t>
            </a:r>
            <a:r>
              <a:rPr kumimoji="1" lang="ja-JP" altLang="en-US" dirty="0"/>
              <a:t>線</a:t>
            </a:r>
            <a:r>
              <a:rPr kumimoji="1" lang="ja-JP" altLang="en-US" dirty="0" smtClean="0"/>
              <a:t>の密度が減少する</a:t>
            </a:r>
            <a:r>
              <a:rPr kumimoji="1" lang="en-US" altLang="ja-JP" dirty="0" smtClean="0"/>
              <a:t>(slow shock)</a:t>
            </a:r>
          </a:p>
          <a:p>
            <a:pPr marL="109728" indent="0">
              <a:buNone/>
            </a:pPr>
            <a:endParaRPr kumimoji="1" lang="en-US" altLang="ja-JP" dirty="0" smtClean="0"/>
          </a:p>
          <a:p>
            <a:pPr marL="109728" indent="0">
              <a:buNone/>
            </a:pPr>
            <a:endParaRPr kumimoji="1" lang="en-US" altLang="ja-JP" dirty="0" smtClean="0"/>
          </a:p>
          <a:p>
            <a:r>
              <a:rPr kumimoji="1" lang="en-US" altLang="ja-JP" dirty="0" smtClean="0"/>
              <a:t>5</a:t>
            </a:r>
            <a:r>
              <a:rPr kumimoji="1" lang="ja-JP" altLang="en-US" dirty="0" smtClean="0"/>
              <a:t>日間ありがとうございました！</a:t>
            </a:r>
            <a:endParaRPr kumimoji="1" lang="ja-JP" altLang="en-US" dirty="0"/>
          </a:p>
        </p:txBody>
      </p:sp>
    </p:spTree>
    <p:extLst>
      <p:ext uri="{BB962C8B-B14F-4D97-AF65-F5344CB8AC3E}">
        <p14:creationId xmlns:p14="http://schemas.microsoft.com/office/powerpoint/2010/main" val="40883069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0444"/>
            <a:ext cx="8229600" cy="1143000"/>
          </a:xfrm>
        </p:spPr>
        <p:txBody>
          <a:bodyPr>
            <a:normAutofit/>
          </a:bodyPr>
          <a:lstStyle/>
          <a:p>
            <a:r>
              <a:rPr kumimoji="1" lang="ja-JP" altLang="en-US" sz="3200" dirty="0" smtClean="0"/>
              <a:t>磁気リコネクションとは？</a:t>
            </a:r>
            <a:endParaRPr kumimoji="1" lang="ja-JP" altLang="en-US" sz="3200" dirty="0"/>
          </a:p>
        </p:txBody>
      </p:sp>
      <p:sp>
        <p:nvSpPr>
          <p:cNvPr id="3" name="コンテンツ プレースホルダー 2"/>
          <p:cNvSpPr>
            <a:spLocks noGrp="1"/>
          </p:cNvSpPr>
          <p:nvPr>
            <p:ph idx="1"/>
          </p:nvPr>
        </p:nvSpPr>
        <p:spPr>
          <a:xfrm>
            <a:off x="457200" y="908302"/>
            <a:ext cx="8229600" cy="6118816"/>
          </a:xfrm>
        </p:spPr>
        <p:txBody>
          <a:bodyPr>
            <a:normAutofit/>
          </a:bodyPr>
          <a:lstStyle/>
          <a:p>
            <a:r>
              <a:rPr kumimoji="1" lang="ja-JP" altLang="en-US" sz="2800" dirty="0" smtClean="0"/>
              <a:t>磁力線の繋ぎかわりによる磁気エネルギーの解放過程。これにより、磁気エネルギーはプラズマの運動</a:t>
            </a:r>
            <a:r>
              <a:rPr kumimoji="1" lang="ja-JP" altLang="en-US" sz="2800" smtClean="0"/>
              <a:t>エネルギーと内部エネルギーへと</a:t>
            </a:r>
            <a:r>
              <a:rPr kumimoji="1" lang="ja-JP" altLang="en-US" sz="2800" dirty="0" smtClean="0"/>
              <a:t>変換される。</a:t>
            </a:r>
            <a:endParaRPr kumimoji="1" lang="en-US" altLang="ja-JP" sz="2800" dirty="0" smtClean="0"/>
          </a:p>
          <a:p>
            <a:endParaRPr kumimoji="1" lang="en-US" altLang="ja-JP" sz="2800" dirty="0" smtClean="0"/>
          </a:p>
          <a:p>
            <a:endParaRPr lang="en-US" altLang="ja-JP" sz="2800" dirty="0"/>
          </a:p>
          <a:p>
            <a:endParaRPr kumimoji="1" lang="en-US" altLang="ja-JP" sz="2800" dirty="0" smtClean="0"/>
          </a:p>
          <a:p>
            <a:endParaRPr lang="en-US" altLang="ja-JP" sz="2800" dirty="0"/>
          </a:p>
          <a:p>
            <a:endParaRPr kumimoji="1" lang="en-US" altLang="ja-JP" sz="2800" dirty="0" smtClean="0"/>
          </a:p>
          <a:p>
            <a:endParaRPr kumimoji="1" lang="en-US" altLang="ja-JP" sz="2800" dirty="0" smtClean="0"/>
          </a:p>
          <a:p>
            <a:r>
              <a:rPr kumimoji="1" lang="ja-JP" altLang="en-US" sz="2800" dirty="0" smtClean="0"/>
              <a:t>抵抗の空間分布によって</a:t>
            </a:r>
            <a:r>
              <a:rPr lang="ja-JP" altLang="en-US" sz="2800" dirty="0" smtClean="0"/>
              <a:t>二種類考えられている。</a:t>
            </a:r>
            <a:endParaRPr lang="en-US" altLang="ja-JP" sz="2800" dirty="0" smtClean="0"/>
          </a:p>
          <a:p>
            <a:pPr marL="914400" lvl="1" indent="-457200">
              <a:buFont typeface="+mj-lt"/>
              <a:buAutoNum type="arabicPeriod"/>
            </a:pPr>
            <a:r>
              <a:rPr lang="ja-JP" altLang="en-US" sz="2400" dirty="0" smtClean="0"/>
              <a:t>一様に分布</a:t>
            </a:r>
            <a:r>
              <a:rPr lang="en-US" altLang="ja-JP" sz="2400" dirty="0" smtClean="0"/>
              <a:t> </a:t>
            </a:r>
            <a:r>
              <a:rPr lang="en-US" altLang="ja-JP" sz="2400" dirty="0" smtClean="0">
                <a:sym typeface="Wingdings"/>
              </a:rPr>
              <a:t> Sweet-Parker</a:t>
            </a:r>
            <a:r>
              <a:rPr lang="ja-JP" altLang="en-US" sz="2400" dirty="0" smtClean="0">
                <a:sym typeface="Wingdings"/>
              </a:rPr>
              <a:t>モデル</a:t>
            </a:r>
            <a:endParaRPr lang="en-US" altLang="ja-JP" sz="2400" dirty="0" smtClean="0">
              <a:sym typeface="Wingdings"/>
            </a:endParaRPr>
          </a:p>
          <a:p>
            <a:pPr marL="914400" lvl="1" indent="-457200">
              <a:buFont typeface="+mj-lt"/>
              <a:buAutoNum type="arabicPeriod"/>
            </a:pPr>
            <a:r>
              <a:rPr lang="ja-JP" altLang="en-US" sz="2400" dirty="0" smtClean="0">
                <a:sym typeface="Wingdings"/>
              </a:rPr>
              <a:t>局所的に分布</a:t>
            </a:r>
            <a:r>
              <a:rPr lang="en-US" altLang="ja-JP" sz="2400" dirty="0" smtClean="0">
                <a:sym typeface="Wingdings"/>
              </a:rPr>
              <a:t>  </a:t>
            </a:r>
            <a:r>
              <a:rPr lang="en-US" altLang="ja-JP" sz="2400" dirty="0" err="1" smtClean="0">
                <a:sym typeface="Wingdings"/>
              </a:rPr>
              <a:t>Petscheck</a:t>
            </a:r>
            <a:r>
              <a:rPr lang="ja-JP" altLang="en-US" sz="2400" dirty="0" smtClean="0">
                <a:sym typeface="Wingdings"/>
              </a:rPr>
              <a:t>モデル（使用したモデル）</a:t>
            </a:r>
            <a:endParaRPr lang="en-US" altLang="ja-JP" sz="2400" dirty="0" smtClean="0"/>
          </a:p>
        </p:txBody>
      </p:sp>
      <p:pic>
        <p:nvPicPr>
          <p:cNvPr id="4" name="図 3"/>
          <p:cNvPicPr>
            <a:picLocks noChangeAspect="1"/>
          </p:cNvPicPr>
          <p:nvPr/>
        </p:nvPicPr>
        <p:blipFill>
          <a:blip r:embed="rId2"/>
          <a:stretch>
            <a:fillRect/>
          </a:stretch>
        </p:blipFill>
        <p:spPr>
          <a:xfrm>
            <a:off x="1162334" y="2421305"/>
            <a:ext cx="6985000" cy="2540000"/>
          </a:xfrm>
          <a:prstGeom prst="rect">
            <a:avLst/>
          </a:prstGeom>
        </p:spPr>
      </p:pic>
      <p:sp>
        <p:nvSpPr>
          <p:cNvPr id="5" name="正方形/長方形 4"/>
          <p:cNvSpPr/>
          <p:nvPr/>
        </p:nvSpPr>
        <p:spPr>
          <a:xfrm>
            <a:off x="1755949" y="4759512"/>
            <a:ext cx="6687165" cy="338554"/>
          </a:xfrm>
          <a:prstGeom prst="rect">
            <a:avLst/>
          </a:prstGeom>
        </p:spPr>
        <p:txBody>
          <a:bodyPr wrap="square">
            <a:spAutoFit/>
          </a:bodyPr>
          <a:lstStyle/>
          <a:p>
            <a:r>
              <a:rPr lang="en-US" altLang="ja-JP" sz="1600" dirty="0" smtClean="0"/>
              <a:t>http://</a:t>
            </a:r>
            <a:r>
              <a:rPr lang="en-US" altLang="ja-JP" sz="1600" dirty="0" err="1" smtClean="0"/>
              <a:t>www.eps.s.u-tokyo.ac.jp</a:t>
            </a:r>
            <a:r>
              <a:rPr lang="en-US" altLang="ja-JP" sz="1600" dirty="0" smtClean="0"/>
              <a:t>/</a:t>
            </a:r>
            <a:r>
              <a:rPr lang="en-US" altLang="ja-JP" sz="1600" dirty="0" err="1" smtClean="0"/>
              <a:t>epphys</a:t>
            </a:r>
            <a:r>
              <a:rPr lang="en-US" altLang="ja-JP" sz="1600" dirty="0" smtClean="0"/>
              <a:t>/space/</a:t>
            </a:r>
            <a:r>
              <a:rPr lang="en-US" altLang="ja-JP" sz="1600" dirty="0" err="1" smtClean="0"/>
              <a:t>reconnection.html</a:t>
            </a:r>
            <a:endParaRPr lang="ja-JP" altLang="en-US" sz="1600" dirty="0"/>
          </a:p>
        </p:txBody>
      </p:sp>
    </p:spTree>
    <p:extLst>
      <p:ext uri="{BB962C8B-B14F-4D97-AF65-F5344CB8AC3E}">
        <p14:creationId xmlns:p14="http://schemas.microsoft.com/office/powerpoint/2010/main" val="27219550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0978" y="179473"/>
            <a:ext cx="2031325" cy="461665"/>
          </a:xfrm>
          <a:prstGeom prst="rect">
            <a:avLst/>
          </a:prstGeom>
          <a:noFill/>
        </p:spPr>
        <p:txBody>
          <a:bodyPr wrap="none" rtlCol="0">
            <a:spAutoFit/>
          </a:bodyPr>
          <a:lstStyle/>
          <a:p>
            <a:r>
              <a:rPr kumimoji="1" lang="ja-JP" altLang="en-US" sz="2400" dirty="0" smtClean="0"/>
              <a:t>関（京都大学）</a:t>
            </a:r>
            <a:endParaRPr kumimoji="1" lang="ja-JP" altLang="en-US" sz="2400" dirty="0"/>
          </a:p>
        </p:txBody>
      </p:sp>
      <p:sp>
        <p:nvSpPr>
          <p:cNvPr id="7" name="テキスト ボックス 6"/>
          <p:cNvSpPr txBox="1"/>
          <p:nvPr/>
        </p:nvSpPr>
        <p:spPr>
          <a:xfrm>
            <a:off x="307613" y="790027"/>
            <a:ext cx="3810659" cy="830997"/>
          </a:xfrm>
          <a:prstGeom prst="rect">
            <a:avLst/>
          </a:prstGeom>
          <a:noFill/>
        </p:spPr>
        <p:txBody>
          <a:bodyPr wrap="none" rtlCol="0">
            <a:spAutoFit/>
          </a:bodyPr>
          <a:lstStyle/>
          <a:p>
            <a:r>
              <a:rPr lang="en-US" altLang="ja-JP" sz="2400" dirty="0" smtClean="0"/>
              <a:t>○</a:t>
            </a:r>
            <a:r>
              <a:rPr lang="ja-JP" altLang="en-US" sz="2400" dirty="0" smtClean="0"/>
              <a:t>　解像度を変えると</a:t>
            </a:r>
            <a:endParaRPr lang="en-US" altLang="ja-JP" sz="2400" dirty="0" smtClean="0"/>
          </a:p>
          <a:p>
            <a:r>
              <a:rPr lang="ja-JP" altLang="ja-JP" sz="2400" dirty="0"/>
              <a:t>　</a:t>
            </a:r>
            <a:r>
              <a:rPr lang="ja-JP" altLang="en-US" sz="2400" dirty="0" smtClean="0"/>
              <a:t>　物理はどう変わるのか？</a:t>
            </a:r>
            <a:endParaRPr lang="en-US" altLang="ja-JP" sz="2400" dirty="0" smtClean="0"/>
          </a:p>
        </p:txBody>
      </p:sp>
      <p:pic>
        <p:nvPicPr>
          <p:cNvPr id="12" name="図 11" descr="vx_p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8140" y="276115"/>
            <a:ext cx="4602198" cy="3682219"/>
          </a:xfrm>
          <a:prstGeom prst="rect">
            <a:avLst/>
          </a:prstGeom>
        </p:spPr>
      </p:pic>
      <p:pic>
        <p:nvPicPr>
          <p:cNvPr id="13" name="図 12" descr="vx_l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59" y="2588381"/>
            <a:ext cx="4330824" cy="3465092"/>
          </a:xfrm>
          <a:prstGeom prst="rect">
            <a:avLst/>
          </a:prstGeom>
        </p:spPr>
      </p:pic>
      <p:pic>
        <p:nvPicPr>
          <p:cNvPr id="11" name="図 10" descr="vx_hig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3217" y="3361501"/>
            <a:ext cx="4508536" cy="3607279"/>
          </a:xfrm>
          <a:prstGeom prst="rect">
            <a:avLst/>
          </a:prstGeom>
        </p:spPr>
      </p:pic>
      <p:sp>
        <p:nvSpPr>
          <p:cNvPr id="16" name="正方形/長方形 15"/>
          <p:cNvSpPr/>
          <p:nvPr/>
        </p:nvSpPr>
        <p:spPr>
          <a:xfrm>
            <a:off x="1418192" y="2403715"/>
            <a:ext cx="1977806" cy="461665"/>
          </a:xfrm>
          <a:prstGeom prst="rect">
            <a:avLst/>
          </a:prstGeom>
        </p:spPr>
        <p:txBody>
          <a:bodyPr wrap="square">
            <a:spAutoFit/>
          </a:bodyPr>
          <a:lstStyle/>
          <a:p>
            <a:r>
              <a:rPr lang="en-US" altLang="ja-JP" sz="2400" dirty="0" smtClean="0"/>
              <a:t>300 </a:t>
            </a:r>
            <a:r>
              <a:rPr lang="en-US" altLang="ja-JP" sz="2400" dirty="0"/>
              <a:t>x 38 x 1</a:t>
            </a:r>
            <a:endParaRPr lang="ja-JP" altLang="en-US" sz="2400" dirty="0"/>
          </a:p>
        </p:txBody>
      </p:sp>
      <p:sp>
        <p:nvSpPr>
          <p:cNvPr id="18" name="正方形/長方形 17"/>
          <p:cNvSpPr/>
          <p:nvPr/>
        </p:nvSpPr>
        <p:spPr>
          <a:xfrm>
            <a:off x="5988697" y="3246402"/>
            <a:ext cx="1977806" cy="461665"/>
          </a:xfrm>
          <a:prstGeom prst="rect">
            <a:avLst/>
          </a:prstGeom>
        </p:spPr>
        <p:txBody>
          <a:bodyPr wrap="square">
            <a:spAutoFit/>
          </a:bodyPr>
          <a:lstStyle/>
          <a:p>
            <a:r>
              <a:rPr lang="en-US" altLang="ja-JP" sz="2400" dirty="0" smtClean="0"/>
              <a:t>1200 </a:t>
            </a:r>
            <a:r>
              <a:rPr lang="en-US" altLang="ja-JP" sz="2400" dirty="0"/>
              <a:t>x </a:t>
            </a:r>
            <a:r>
              <a:rPr lang="en-US" altLang="ja-JP" sz="2400" dirty="0" smtClean="0"/>
              <a:t>150 </a:t>
            </a:r>
            <a:r>
              <a:rPr lang="en-US" altLang="ja-JP" sz="2400" dirty="0"/>
              <a:t>x 1</a:t>
            </a:r>
            <a:endParaRPr lang="ja-JP" altLang="en-US" sz="2400" dirty="0"/>
          </a:p>
        </p:txBody>
      </p:sp>
      <p:sp>
        <p:nvSpPr>
          <p:cNvPr id="19" name="正方形/長方形 18"/>
          <p:cNvSpPr/>
          <p:nvPr/>
        </p:nvSpPr>
        <p:spPr>
          <a:xfrm>
            <a:off x="6099137" y="141924"/>
            <a:ext cx="1977806" cy="461665"/>
          </a:xfrm>
          <a:prstGeom prst="rect">
            <a:avLst/>
          </a:prstGeom>
        </p:spPr>
        <p:txBody>
          <a:bodyPr wrap="square">
            <a:spAutoFit/>
          </a:bodyPr>
          <a:lstStyle/>
          <a:p>
            <a:r>
              <a:rPr lang="en-US" altLang="ja-JP" sz="2400" dirty="0" smtClean="0"/>
              <a:t>600 </a:t>
            </a:r>
            <a:r>
              <a:rPr lang="en-US" altLang="ja-JP" sz="2400" dirty="0"/>
              <a:t>x </a:t>
            </a:r>
            <a:r>
              <a:rPr lang="en-US" altLang="ja-JP" sz="2400" dirty="0" smtClean="0"/>
              <a:t>75 </a:t>
            </a:r>
            <a:r>
              <a:rPr lang="en-US" altLang="ja-JP" sz="2400" dirty="0"/>
              <a:t>x 1</a:t>
            </a:r>
            <a:endParaRPr lang="ja-JP" altLang="en-US" sz="2400" dirty="0"/>
          </a:p>
        </p:txBody>
      </p:sp>
      <p:sp>
        <p:nvSpPr>
          <p:cNvPr id="2" name="テキスト ボックス 1"/>
          <p:cNvSpPr txBox="1"/>
          <p:nvPr/>
        </p:nvSpPr>
        <p:spPr>
          <a:xfrm>
            <a:off x="1886159" y="1883409"/>
            <a:ext cx="492443" cy="523220"/>
          </a:xfrm>
          <a:prstGeom prst="rect">
            <a:avLst/>
          </a:prstGeom>
          <a:noFill/>
        </p:spPr>
        <p:txBody>
          <a:bodyPr wrap="none" rtlCol="0">
            <a:spAutoFit/>
          </a:bodyPr>
          <a:lstStyle/>
          <a:p>
            <a:r>
              <a:rPr kumimoji="1" lang="en-US" altLang="ja-JP" sz="2800" dirty="0" err="1" smtClean="0"/>
              <a:t>V</a:t>
            </a:r>
            <a:r>
              <a:rPr kumimoji="1" lang="en-US" altLang="ja-JP" sz="2800" baseline="-25000" dirty="0" err="1" smtClean="0"/>
              <a:t>x</a:t>
            </a:r>
            <a:endParaRPr kumimoji="1" lang="ja-JP" altLang="en-US" sz="2800" dirty="0"/>
          </a:p>
        </p:txBody>
      </p:sp>
    </p:spTree>
    <p:extLst>
      <p:ext uri="{BB962C8B-B14F-4D97-AF65-F5344CB8AC3E}">
        <p14:creationId xmlns:p14="http://schemas.microsoft.com/office/powerpoint/2010/main" val="14581721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vy_p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206" y="427984"/>
            <a:ext cx="4671794" cy="3737903"/>
          </a:xfrm>
          <a:prstGeom prst="rect">
            <a:avLst/>
          </a:prstGeom>
        </p:spPr>
      </p:pic>
      <p:pic>
        <p:nvPicPr>
          <p:cNvPr id="4" name="図 3" descr="vy_hig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2206" y="3287820"/>
            <a:ext cx="4663876" cy="3731568"/>
          </a:xfrm>
          <a:prstGeom prst="rect">
            <a:avLst/>
          </a:prstGeom>
        </p:spPr>
      </p:pic>
      <p:pic>
        <p:nvPicPr>
          <p:cNvPr id="5" name="図 4" descr="vy_l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48" y="2458869"/>
            <a:ext cx="4267009" cy="3414035"/>
          </a:xfrm>
          <a:prstGeom prst="rect">
            <a:avLst/>
          </a:prstGeom>
        </p:spPr>
      </p:pic>
      <p:sp>
        <p:nvSpPr>
          <p:cNvPr id="7" name="正方形/長方形 6"/>
          <p:cNvSpPr/>
          <p:nvPr/>
        </p:nvSpPr>
        <p:spPr>
          <a:xfrm>
            <a:off x="1514827" y="2369820"/>
            <a:ext cx="1977806" cy="461665"/>
          </a:xfrm>
          <a:prstGeom prst="rect">
            <a:avLst/>
          </a:prstGeom>
        </p:spPr>
        <p:txBody>
          <a:bodyPr wrap="square">
            <a:spAutoFit/>
          </a:bodyPr>
          <a:lstStyle/>
          <a:p>
            <a:r>
              <a:rPr lang="en-US" altLang="ja-JP" sz="2400" dirty="0" smtClean="0"/>
              <a:t>300 </a:t>
            </a:r>
            <a:r>
              <a:rPr lang="en-US" altLang="ja-JP" sz="2400" dirty="0"/>
              <a:t>x 38 x 1</a:t>
            </a:r>
            <a:endParaRPr lang="ja-JP" altLang="en-US" sz="2400" dirty="0"/>
          </a:p>
        </p:txBody>
      </p:sp>
      <p:sp>
        <p:nvSpPr>
          <p:cNvPr id="8" name="正方形/長方形 7"/>
          <p:cNvSpPr/>
          <p:nvPr/>
        </p:nvSpPr>
        <p:spPr>
          <a:xfrm>
            <a:off x="6071527" y="238566"/>
            <a:ext cx="1977806" cy="461665"/>
          </a:xfrm>
          <a:prstGeom prst="rect">
            <a:avLst/>
          </a:prstGeom>
        </p:spPr>
        <p:txBody>
          <a:bodyPr wrap="square">
            <a:spAutoFit/>
          </a:bodyPr>
          <a:lstStyle/>
          <a:p>
            <a:r>
              <a:rPr lang="en-US" altLang="ja-JP" sz="2400" dirty="0" smtClean="0"/>
              <a:t>600 </a:t>
            </a:r>
            <a:r>
              <a:rPr lang="en-US" altLang="ja-JP" sz="2400" dirty="0"/>
              <a:t>x </a:t>
            </a:r>
            <a:r>
              <a:rPr lang="en-US" altLang="ja-JP" sz="2400" dirty="0" smtClean="0"/>
              <a:t>75 </a:t>
            </a:r>
            <a:r>
              <a:rPr lang="en-US" altLang="ja-JP" sz="2400" dirty="0"/>
              <a:t>x 1</a:t>
            </a:r>
            <a:endParaRPr lang="ja-JP" altLang="en-US" sz="2400" dirty="0"/>
          </a:p>
        </p:txBody>
      </p:sp>
      <p:sp>
        <p:nvSpPr>
          <p:cNvPr id="9" name="正方形/長方形 8"/>
          <p:cNvSpPr/>
          <p:nvPr/>
        </p:nvSpPr>
        <p:spPr>
          <a:xfrm>
            <a:off x="5988697" y="3287820"/>
            <a:ext cx="1977806" cy="461665"/>
          </a:xfrm>
          <a:prstGeom prst="rect">
            <a:avLst/>
          </a:prstGeom>
        </p:spPr>
        <p:txBody>
          <a:bodyPr wrap="square">
            <a:spAutoFit/>
          </a:bodyPr>
          <a:lstStyle/>
          <a:p>
            <a:r>
              <a:rPr lang="en-US" altLang="ja-JP" sz="2400" dirty="0" smtClean="0"/>
              <a:t>1200 </a:t>
            </a:r>
            <a:r>
              <a:rPr lang="en-US" altLang="ja-JP" sz="2400" dirty="0"/>
              <a:t>x </a:t>
            </a:r>
            <a:r>
              <a:rPr lang="en-US" altLang="ja-JP" sz="2400" dirty="0" smtClean="0"/>
              <a:t>150 </a:t>
            </a:r>
            <a:r>
              <a:rPr lang="en-US" altLang="ja-JP" sz="2400" dirty="0"/>
              <a:t>x 1</a:t>
            </a:r>
            <a:endParaRPr lang="ja-JP" altLang="en-US" sz="2400" dirty="0"/>
          </a:p>
        </p:txBody>
      </p:sp>
      <p:sp>
        <p:nvSpPr>
          <p:cNvPr id="10" name="テキスト ボックス 9"/>
          <p:cNvSpPr txBox="1"/>
          <p:nvPr/>
        </p:nvSpPr>
        <p:spPr>
          <a:xfrm>
            <a:off x="1886159" y="1749958"/>
            <a:ext cx="505267" cy="523220"/>
          </a:xfrm>
          <a:prstGeom prst="rect">
            <a:avLst/>
          </a:prstGeom>
          <a:noFill/>
        </p:spPr>
        <p:txBody>
          <a:bodyPr wrap="none" rtlCol="0">
            <a:spAutoFit/>
          </a:bodyPr>
          <a:lstStyle/>
          <a:p>
            <a:r>
              <a:rPr kumimoji="1" lang="en-US" altLang="ja-JP" sz="2800" dirty="0" err="1" smtClean="0"/>
              <a:t>V</a:t>
            </a:r>
            <a:r>
              <a:rPr lang="en-US" altLang="ja-JP" sz="2800" baseline="-25000" dirty="0" err="1"/>
              <a:t>y</a:t>
            </a:r>
            <a:endParaRPr kumimoji="1" lang="ja-JP" altLang="en-US" sz="2800" dirty="0"/>
          </a:p>
        </p:txBody>
      </p:sp>
    </p:spTree>
    <p:extLst>
      <p:ext uri="{BB962C8B-B14F-4D97-AF65-F5344CB8AC3E}">
        <p14:creationId xmlns:p14="http://schemas.microsoft.com/office/powerpoint/2010/main" val="27054126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b="15730"/>
          <a:stretch/>
        </p:blipFill>
        <p:spPr>
          <a:xfrm>
            <a:off x="537714" y="2917689"/>
            <a:ext cx="7482233" cy="3512705"/>
          </a:xfrm>
          <a:prstGeom prst="rect">
            <a:avLst/>
          </a:prstGeom>
        </p:spPr>
      </p:pic>
      <p:sp>
        <p:nvSpPr>
          <p:cNvPr id="2" name="タイトル 1"/>
          <p:cNvSpPr>
            <a:spLocks noGrp="1"/>
          </p:cNvSpPr>
          <p:nvPr>
            <p:ph type="title"/>
          </p:nvPr>
        </p:nvSpPr>
        <p:spPr/>
        <p:txBody>
          <a:bodyPr/>
          <a:lstStyle/>
          <a:p>
            <a:r>
              <a:rPr kumimoji="1" lang="ja-JP" altLang="en-US" dirty="0" smtClean="0"/>
              <a:t>非対称リコネクション</a:t>
            </a:r>
            <a:endParaRPr kumimoji="1" lang="ja-JP" altLang="en-US" dirty="0"/>
          </a:p>
        </p:txBody>
      </p:sp>
      <p:sp>
        <p:nvSpPr>
          <p:cNvPr id="3" name="コンテンツ プレースホルダー 2"/>
          <p:cNvSpPr>
            <a:spLocks noGrp="1"/>
          </p:cNvSpPr>
          <p:nvPr>
            <p:ph idx="1"/>
          </p:nvPr>
        </p:nvSpPr>
        <p:spPr>
          <a:xfrm>
            <a:off x="257175" y="1825625"/>
            <a:ext cx="8515350" cy="4752975"/>
          </a:xfrm>
        </p:spPr>
        <p:txBody>
          <a:bodyPr/>
          <a:lstStyle/>
          <a:p>
            <a:r>
              <a:rPr lang="en-US" altLang="ja-JP" dirty="0" smtClean="0"/>
              <a:t>CANS+</a:t>
            </a:r>
            <a:r>
              <a:rPr kumimoji="1" lang="ja-JP" altLang="en-US" dirty="0" smtClean="0"/>
              <a:t>標準装備の二次元リコネクションコードで描いた場合</a:t>
            </a:r>
            <a:r>
              <a:rPr lang="ja-JP" altLang="en-US" dirty="0" smtClean="0"/>
              <a:t>の</a:t>
            </a:r>
            <a:r>
              <a:rPr lang="en-US" altLang="ja-JP" dirty="0" err="1" smtClean="0"/>
              <a:t>Vx</a:t>
            </a:r>
            <a:endParaRPr kumimoji="1" lang="en-US" altLang="ja-JP" dirty="0" smtClean="0"/>
          </a:p>
        </p:txBody>
      </p:sp>
      <p:sp>
        <p:nvSpPr>
          <p:cNvPr id="32" name="テキスト ボックス 31"/>
          <p:cNvSpPr txBox="1"/>
          <p:nvPr/>
        </p:nvSpPr>
        <p:spPr>
          <a:xfrm>
            <a:off x="2536281" y="2765347"/>
            <a:ext cx="1227736" cy="507832"/>
          </a:xfrm>
          <a:prstGeom prst="rect">
            <a:avLst/>
          </a:prstGeom>
          <a:noFill/>
        </p:spPr>
        <p:txBody>
          <a:bodyPr wrap="square" rtlCol="0">
            <a:spAutoFit/>
          </a:bodyPr>
          <a:lstStyle/>
          <a:p>
            <a:r>
              <a:rPr kumimoji="1" lang="en-US" altLang="ja-JP" sz="2400" dirty="0" smtClean="0"/>
              <a:t>t=250</a:t>
            </a:r>
            <a:endParaRPr kumimoji="1" lang="ja-JP" altLang="en-US" sz="2400" dirty="0"/>
          </a:p>
        </p:txBody>
      </p:sp>
      <p:sp>
        <p:nvSpPr>
          <p:cNvPr id="5" name="テキスト ボックス 4"/>
          <p:cNvSpPr txBox="1"/>
          <p:nvPr/>
        </p:nvSpPr>
        <p:spPr>
          <a:xfrm>
            <a:off x="251693" y="194511"/>
            <a:ext cx="1467093" cy="369332"/>
          </a:xfrm>
          <a:prstGeom prst="rect">
            <a:avLst/>
          </a:prstGeom>
          <a:noFill/>
        </p:spPr>
        <p:txBody>
          <a:bodyPr wrap="none" rtlCol="0">
            <a:spAutoFit/>
          </a:bodyPr>
          <a:lstStyle/>
          <a:p>
            <a:r>
              <a:rPr kumimoji="1" lang="ja-JP" altLang="en-US" dirty="0" smtClean="0"/>
              <a:t>担当</a:t>
            </a:r>
            <a:r>
              <a:rPr kumimoji="1" lang="en-US" altLang="ja-JP" dirty="0" smtClean="0"/>
              <a:t>: </a:t>
            </a:r>
            <a:r>
              <a:rPr kumimoji="1" lang="ja-JP" altLang="en-US" dirty="0" smtClean="0"/>
              <a:t>与那覇</a:t>
            </a:r>
            <a:endParaRPr kumimoji="1" lang="ja-JP" altLang="en-US" dirty="0"/>
          </a:p>
        </p:txBody>
      </p:sp>
    </p:spTree>
    <p:extLst>
      <p:ext uri="{BB962C8B-B14F-4D97-AF65-F5344CB8AC3E}">
        <p14:creationId xmlns:p14="http://schemas.microsoft.com/office/powerpoint/2010/main" val="7228445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非対称リコネクション</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密度：</a:t>
            </a:r>
            <a:r>
              <a:rPr lang="en-US" altLang="ja-JP" dirty="0" smtClean="0"/>
              <a:t>[</a:t>
            </a:r>
            <a:r>
              <a:rPr lang="ja-JP" altLang="en-US" dirty="0" smtClean="0"/>
              <a:t>上：下</a:t>
            </a:r>
            <a:r>
              <a:rPr lang="en-US" altLang="ja-JP" dirty="0" smtClean="0"/>
              <a:t>]=[1:10]</a:t>
            </a:r>
            <a:r>
              <a:rPr lang="ja-JP" altLang="en-US" dirty="0" smtClean="0"/>
              <a:t>におけ</a:t>
            </a:r>
            <a:r>
              <a:rPr lang="ja-JP" altLang="en-US" dirty="0"/>
              <a:t>る</a:t>
            </a:r>
            <a:r>
              <a:rPr lang="ja-JP" altLang="en-US" dirty="0" smtClean="0"/>
              <a:t>同時刻での結果</a:t>
            </a:r>
            <a:endParaRPr kumimoji="1" lang="ja-JP" altLang="en-US" dirty="0"/>
          </a:p>
        </p:txBody>
      </p:sp>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l="3653" t="33562" r="3445" b="31735"/>
          <a:stretch/>
        </p:blipFill>
        <p:spPr>
          <a:xfrm>
            <a:off x="1098310" y="2374421"/>
            <a:ext cx="6967402" cy="3416301"/>
          </a:xfrm>
          <a:prstGeom prst="rect">
            <a:avLst/>
          </a:prstGeom>
        </p:spPr>
      </p:pic>
      <p:sp>
        <p:nvSpPr>
          <p:cNvPr id="7" name="テキスト ボックス 6"/>
          <p:cNvSpPr txBox="1"/>
          <p:nvPr/>
        </p:nvSpPr>
        <p:spPr>
          <a:xfrm>
            <a:off x="4244341" y="5960706"/>
            <a:ext cx="3048000" cy="369332"/>
          </a:xfrm>
          <a:prstGeom prst="rect">
            <a:avLst/>
          </a:prstGeom>
          <a:noFill/>
        </p:spPr>
        <p:txBody>
          <a:bodyPr wrap="square" rtlCol="0">
            <a:spAutoFit/>
          </a:bodyPr>
          <a:lstStyle/>
          <a:p>
            <a:r>
              <a:rPr kumimoji="1" lang="ja-JP" altLang="en-US" dirty="0" smtClean="0"/>
              <a:t>解析は全く手つかず</a:t>
            </a:r>
            <a:endParaRPr kumimoji="1" lang="ja-JP" altLang="en-US" dirty="0"/>
          </a:p>
        </p:txBody>
      </p:sp>
      <p:sp>
        <p:nvSpPr>
          <p:cNvPr id="8" name="テキスト ボックス 7"/>
          <p:cNvSpPr txBox="1"/>
          <p:nvPr/>
        </p:nvSpPr>
        <p:spPr>
          <a:xfrm>
            <a:off x="251693" y="194511"/>
            <a:ext cx="1467093" cy="369332"/>
          </a:xfrm>
          <a:prstGeom prst="rect">
            <a:avLst/>
          </a:prstGeom>
          <a:noFill/>
        </p:spPr>
        <p:txBody>
          <a:bodyPr wrap="none" rtlCol="0">
            <a:spAutoFit/>
          </a:bodyPr>
          <a:lstStyle/>
          <a:p>
            <a:r>
              <a:rPr kumimoji="1" lang="ja-JP" altLang="en-US" dirty="0" smtClean="0"/>
              <a:t>担当</a:t>
            </a:r>
            <a:r>
              <a:rPr kumimoji="1" lang="en-US" altLang="ja-JP" dirty="0" smtClean="0"/>
              <a:t>: </a:t>
            </a:r>
            <a:r>
              <a:rPr kumimoji="1" lang="ja-JP" altLang="en-US" dirty="0" smtClean="0"/>
              <a:t>与那覇</a:t>
            </a:r>
            <a:endParaRPr kumimoji="1" lang="ja-JP" altLang="en-US" dirty="0"/>
          </a:p>
        </p:txBody>
      </p:sp>
    </p:spTree>
    <p:extLst>
      <p:ext uri="{BB962C8B-B14F-4D97-AF65-F5344CB8AC3E}">
        <p14:creationId xmlns:p14="http://schemas.microsoft.com/office/powerpoint/2010/main" val="33409185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The Effect of 3rd-</a:t>
            </a:r>
            <a:r>
              <a:rPr lang="en-US" altLang="ja-JP" dirty="0"/>
              <a:t>C</a:t>
            </a:r>
            <a:r>
              <a:rPr kumimoji="1" lang="en-US" altLang="ja-JP" dirty="0" smtClean="0"/>
              <a:t>omponent in</a:t>
            </a:r>
            <a:br>
              <a:rPr kumimoji="1" lang="en-US" altLang="ja-JP" dirty="0" smtClean="0"/>
            </a:br>
            <a:r>
              <a:rPr kumimoji="1" lang="en-US" altLang="ja-JP" dirty="0" smtClean="0"/>
              <a:t> 2D Magnetic Reconnection</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長谷川　隆祥</a:t>
            </a:r>
            <a:endParaRPr kumimoji="1" lang="ja-JP" altLang="en-US" dirty="0"/>
          </a:p>
        </p:txBody>
      </p:sp>
    </p:spTree>
    <p:extLst>
      <p:ext uri="{BB962C8B-B14F-4D97-AF65-F5344CB8AC3E}">
        <p14:creationId xmlns:p14="http://schemas.microsoft.com/office/powerpoint/2010/main" val="17127021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328706"/>
            <a:ext cx="8229600" cy="5797457"/>
          </a:xfrm>
        </p:spPr>
        <p:txBody>
          <a:bodyPr/>
          <a:lstStyle/>
          <a:p>
            <a:pPr marL="0" indent="0">
              <a:buNone/>
            </a:pPr>
            <a:r>
              <a:rPr kumimoji="1" lang="en-US" altLang="ja-JP" dirty="0" smtClean="0"/>
              <a:t>Motivation</a:t>
            </a:r>
            <a:r>
              <a:rPr kumimoji="1" lang="ja-JP" altLang="en-US" dirty="0" smtClean="0"/>
              <a:t> </a:t>
            </a:r>
            <a:r>
              <a:rPr kumimoji="1" lang="en-US" altLang="ja-JP" dirty="0" smtClean="0"/>
              <a:t>:</a:t>
            </a:r>
            <a:r>
              <a:rPr kumimoji="1" lang="ja-JP" altLang="en-US" dirty="0" smtClean="0"/>
              <a:t> </a:t>
            </a:r>
            <a:r>
              <a:rPr kumimoji="1" lang="en-US" altLang="ja-JP" dirty="0" smtClean="0"/>
              <a:t>What</a:t>
            </a:r>
            <a:r>
              <a:rPr kumimoji="1" lang="ja-JP" altLang="en-US" dirty="0" smtClean="0"/>
              <a:t> </a:t>
            </a:r>
            <a:r>
              <a:rPr kumimoji="1" lang="en-US" altLang="ja-JP" dirty="0" smtClean="0"/>
              <a:t>is</a:t>
            </a:r>
            <a:r>
              <a:rPr kumimoji="1" lang="ja-JP" altLang="en-US" dirty="0" smtClean="0"/>
              <a:t> </a:t>
            </a:r>
            <a:r>
              <a:rPr kumimoji="1" lang="en-US" altLang="ja-JP" dirty="0" smtClean="0"/>
              <a:t>the</a:t>
            </a:r>
            <a:r>
              <a:rPr kumimoji="1" lang="ja-JP" altLang="en-US" dirty="0" smtClean="0"/>
              <a:t> </a:t>
            </a:r>
            <a:r>
              <a:rPr kumimoji="1" lang="en-US" altLang="ja-JP" dirty="0" smtClean="0"/>
              <a:t>difference</a:t>
            </a:r>
            <a:r>
              <a:rPr kumimoji="1" lang="ja-JP" altLang="en-US" dirty="0" smtClean="0"/>
              <a:t> </a:t>
            </a:r>
            <a:r>
              <a:rPr kumimoji="1" lang="en-US" altLang="ja-JP" dirty="0" smtClean="0"/>
              <a:t>between</a:t>
            </a:r>
            <a:r>
              <a:rPr kumimoji="1" lang="ja-JP" altLang="en-US" dirty="0" smtClean="0"/>
              <a:t> </a:t>
            </a:r>
            <a:r>
              <a:rPr kumimoji="1" lang="en-US" altLang="ja-JP" dirty="0" smtClean="0"/>
              <a:t>null-</a:t>
            </a:r>
            <a:r>
              <a:rPr kumimoji="1" lang="ja-JP" altLang="en-US" dirty="0" smtClean="0"/>
              <a:t> </a:t>
            </a:r>
            <a:r>
              <a:rPr kumimoji="1" lang="en-US" altLang="ja-JP" dirty="0" smtClean="0"/>
              <a:t>and</a:t>
            </a:r>
            <a:r>
              <a:rPr kumimoji="1" lang="ja-JP" altLang="en-US" dirty="0" smtClean="0"/>
              <a:t> </a:t>
            </a:r>
            <a:r>
              <a:rPr kumimoji="1" lang="en-US" altLang="ja-JP" dirty="0" smtClean="0"/>
              <a:t>co-</a:t>
            </a:r>
            <a:r>
              <a:rPr kumimoji="1" lang="en-US" altLang="ja-JP" dirty="0" err="1" smtClean="0"/>
              <a:t>helicity</a:t>
            </a:r>
            <a:r>
              <a:rPr kumimoji="1" lang="ja-JP" altLang="en-US" dirty="0" smtClean="0"/>
              <a:t> </a:t>
            </a:r>
            <a:r>
              <a:rPr kumimoji="1" lang="en-US" altLang="ja-JP" dirty="0" smtClean="0"/>
              <a:t>configuration?</a:t>
            </a:r>
          </a:p>
          <a:p>
            <a:pPr marL="0" indent="0">
              <a:buNone/>
            </a:pPr>
            <a:r>
              <a:rPr lang="ja-JP" altLang="ja-JP" dirty="0" smtClean="0"/>
              <a:t>=</a:t>
            </a:r>
            <a:r>
              <a:rPr lang="en-US" altLang="ja-JP" dirty="0" smtClean="0"/>
              <a:t>What</a:t>
            </a:r>
            <a:r>
              <a:rPr lang="ja-JP" altLang="en-US" dirty="0" smtClean="0"/>
              <a:t> </a:t>
            </a:r>
            <a:r>
              <a:rPr lang="en-US" altLang="ja-JP" dirty="0" smtClean="0"/>
              <a:t>is</a:t>
            </a:r>
            <a:r>
              <a:rPr lang="ja-JP" altLang="en-US" dirty="0" smtClean="0"/>
              <a:t> </a:t>
            </a:r>
            <a:r>
              <a:rPr lang="en-US" altLang="ja-JP" dirty="0" smtClean="0"/>
              <a:t>the</a:t>
            </a:r>
            <a:r>
              <a:rPr lang="ja-JP" altLang="en-US" dirty="0" smtClean="0"/>
              <a:t> </a:t>
            </a:r>
            <a:r>
              <a:rPr lang="en-US" altLang="ja-JP" dirty="0" smtClean="0"/>
              <a:t>effect</a:t>
            </a:r>
            <a:r>
              <a:rPr lang="ja-JP" altLang="en-US" dirty="0" smtClean="0"/>
              <a:t> </a:t>
            </a:r>
            <a:r>
              <a:rPr lang="en-US" altLang="ja-JP" dirty="0" smtClean="0"/>
              <a:t>of</a:t>
            </a:r>
            <a:r>
              <a:rPr lang="ja-JP" altLang="en-US" dirty="0" smtClean="0"/>
              <a:t> </a:t>
            </a:r>
            <a:r>
              <a:rPr lang="en-US" altLang="ja-JP" dirty="0" smtClean="0"/>
              <a:t>guide</a:t>
            </a:r>
            <a:r>
              <a:rPr lang="ja-JP" altLang="en-US" dirty="0" smtClean="0"/>
              <a:t> </a:t>
            </a:r>
            <a:r>
              <a:rPr lang="en-US" altLang="ja-JP" dirty="0" smtClean="0"/>
              <a:t>magnetic</a:t>
            </a:r>
            <a:r>
              <a:rPr lang="ja-JP" altLang="en-US" dirty="0" smtClean="0"/>
              <a:t> </a:t>
            </a:r>
            <a:r>
              <a:rPr lang="en-US" altLang="ja-JP" dirty="0" smtClean="0"/>
              <a:t>field?</a:t>
            </a:r>
            <a:endParaRPr kumimoji="1" lang="ja-JP" altLang="en-US" dirty="0"/>
          </a:p>
        </p:txBody>
      </p:sp>
      <p:sp>
        <p:nvSpPr>
          <p:cNvPr id="6" name="テキスト ボックス 5"/>
          <p:cNvSpPr txBox="1"/>
          <p:nvPr/>
        </p:nvSpPr>
        <p:spPr>
          <a:xfrm>
            <a:off x="457200" y="6032934"/>
            <a:ext cx="854734" cy="646331"/>
          </a:xfrm>
          <a:prstGeom prst="rect">
            <a:avLst/>
          </a:prstGeom>
          <a:noFill/>
        </p:spPr>
        <p:txBody>
          <a:bodyPr wrap="none" rtlCol="0">
            <a:spAutoFit/>
          </a:bodyPr>
          <a:lstStyle/>
          <a:p>
            <a:r>
              <a:rPr kumimoji="1" lang="en-US" altLang="ja-JP" dirty="0" smtClean="0"/>
              <a:t>|</a:t>
            </a:r>
            <a:r>
              <a:rPr kumimoji="1" lang="en-US" altLang="ja-JP" dirty="0" err="1" smtClean="0"/>
              <a:t>Bx</a:t>
            </a:r>
            <a:r>
              <a:rPr kumimoji="1" lang="en-US" altLang="ja-JP" dirty="0" smtClean="0"/>
              <a:t>|=1</a:t>
            </a:r>
          </a:p>
          <a:p>
            <a:r>
              <a:rPr kumimoji="1" lang="en-US" altLang="ja-JP" dirty="0" smtClean="0"/>
              <a:t>|</a:t>
            </a:r>
            <a:r>
              <a:rPr kumimoji="1" lang="en-US" altLang="ja-JP" dirty="0" err="1" smtClean="0"/>
              <a:t>Bz</a:t>
            </a:r>
            <a:r>
              <a:rPr kumimoji="1" lang="en-US" altLang="ja-JP" dirty="0" smtClean="0"/>
              <a:t>|=0</a:t>
            </a:r>
            <a:endParaRPr kumimoji="1" lang="ja-JP" altLang="en-US" dirty="0"/>
          </a:p>
        </p:txBody>
      </p:sp>
      <p:sp>
        <p:nvSpPr>
          <p:cNvPr id="7" name="テキスト ボックス 6"/>
          <p:cNvSpPr txBox="1"/>
          <p:nvPr/>
        </p:nvSpPr>
        <p:spPr>
          <a:xfrm>
            <a:off x="4724400" y="6042055"/>
            <a:ext cx="854734" cy="646331"/>
          </a:xfrm>
          <a:prstGeom prst="rect">
            <a:avLst/>
          </a:prstGeom>
          <a:noFill/>
        </p:spPr>
        <p:txBody>
          <a:bodyPr wrap="none" rtlCol="0">
            <a:spAutoFit/>
          </a:bodyPr>
          <a:lstStyle/>
          <a:p>
            <a:r>
              <a:rPr kumimoji="1" lang="en-US" altLang="ja-JP" dirty="0" smtClean="0"/>
              <a:t>|</a:t>
            </a:r>
            <a:r>
              <a:rPr kumimoji="1" lang="en-US" altLang="ja-JP" dirty="0" err="1" smtClean="0"/>
              <a:t>Bx</a:t>
            </a:r>
            <a:r>
              <a:rPr kumimoji="1" lang="en-US" altLang="ja-JP" dirty="0" smtClean="0"/>
              <a:t>|=1</a:t>
            </a:r>
          </a:p>
          <a:p>
            <a:r>
              <a:rPr kumimoji="1" lang="en-US" altLang="ja-JP" dirty="0" smtClean="0"/>
              <a:t>|</a:t>
            </a:r>
            <a:r>
              <a:rPr kumimoji="1" lang="en-US" altLang="ja-JP" dirty="0" err="1" smtClean="0"/>
              <a:t>Bz</a:t>
            </a:r>
            <a:r>
              <a:rPr kumimoji="1" lang="en-US" altLang="ja-JP" dirty="0" smtClean="0"/>
              <a:t>|=2</a:t>
            </a:r>
            <a:endParaRPr kumimoji="1" lang="ja-JP" altLang="en-US" dirty="0"/>
          </a:p>
        </p:txBody>
      </p:sp>
      <p:pic>
        <p:nvPicPr>
          <p:cNvPr id="2" name="図 1" descr="スクリーンショット 2016-08-26 12.47.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4551"/>
            <a:ext cx="4528014" cy="3302787"/>
          </a:xfrm>
          <a:prstGeom prst="rect">
            <a:avLst/>
          </a:prstGeom>
        </p:spPr>
      </p:pic>
      <p:pic>
        <p:nvPicPr>
          <p:cNvPr id="8" name="図 7" descr="スクリーンショット 2016-08-26 12.47.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907" y="2246340"/>
            <a:ext cx="4054960" cy="3288668"/>
          </a:xfrm>
          <a:prstGeom prst="rect">
            <a:avLst/>
          </a:prstGeom>
        </p:spPr>
      </p:pic>
    </p:spTree>
    <p:extLst>
      <p:ext uri="{BB962C8B-B14F-4D97-AF65-F5344CB8AC3E}">
        <p14:creationId xmlns:p14="http://schemas.microsoft.com/office/powerpoint/2010/main" val="6744533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6390" y="105240"/>
            <a:ext cx="1070350" cy="369332"/>
          </a:xfrm>
          <a:prstGeom prst="rect">
            <a:avLst/>
          </a:prstGeom>
          <a:noFill/>
        </p:spPr>
        <p:txBody>
          <a:bodyPr wrap="none" rtlCol="0">
            <a:spAutoFit/>
          </a:bodyPr>
          <a:lstStyle/>
          <a:p>
            <a:r>
              <a:rPr kumimoji="1" lang="en-US" altLang="ja-JP" dirty="0" smtClean="0"/>
              <a:t>Null-Case</a:t>
            </a:r>
            <a:endParaRPr kumimoji="1" lang="ja-JP" altLang="en-US" dirty="0"/>
          </a:p>
        </p:txBody>
      </p:sp>
      <p:sp>
        <p:nvSpPr>
          <p:cNvPr id="5" name="テキスト ボックス 4"/>
          <p:cNvSpPr txBox="1"/>
          <p:nvPr/>
        </p:nvSpPr>
        <p:spPr>
          <a:xfrm>
            <a:off x="66390" y="3337838"/>
            <a:ext cx="938929" cy="369332"/>
          </a:xfrm>
          <a:prstGeom prst="rect">
            <a:avLst/>
          </a:prstGeom>
          <a:noFill/>
        </p:spPr>
        <p:txBody>
          <a:bodyPr wrap="none" rtlCol="0">
            <a:spAutoFit/>
          </a:bodyPr>
          <a:lstStyle/>
          <a:p>
            <a:r>
              <a:rPr lang="en-US" altLang="ja-JP" dirty="0" smtClean="0"/>
              <a:t>Co</a:t>
            </a:r>
            <a:r>
              <a:rPr kumimoji="1" lang="en-US" altLang="ja-JP" dirty="0" smtClean="0"/>
              <a:t>-Case</a:t>
            </a:r>
            <a:endParaRPr kumimoji="1" lang="ja-JP" altLang="en-US" dirty="0"/>
          </a:p>
        </p:txBody>
      </p:sp>
      <p:pic>
        <p:nvPicPr>
          <p:cNvPr id="6" name="図 5" descr="rho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332" y="156081"/>
            <a:ext cx="4039989" cy="3232598"/>
          </a:xfrm>
          <a:prstGeom prst="rect">
            <a:avLst/>
          </a:prstGeom>
        </p:spPr>
      </p:pic>
      <p:pic>
        <p:nvPicPr>
          <p:cNvPr id="7" name="図 6" descr="rh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331" y="3388679"/>
            <a:ext cx="4039989" cy="3232599"/>
          </a:xfrm>
          <a:prstGeom prst="rect">
            <a:avLst/>
          </a:prstGeom>
        </p:spPr>
      </p:pic>
      <p:sp>
        <p:nvSpPr>
          <p:cNvPr id="8" name="テキスト ボックス 7"/>
          <p:cNvSpPr txBox="1"/>
          <p:nvPr/>
        </p:nvSpPr>
        <p:spPr>
          <a:xfrm>
            <a:off x="8187765" y="239059"/>
            <a:ext cx="610939" cy="369332"/>
          </a:xfrm>
          <a:prstGeom prst="rect">
            <a:avLst/>
          </a:prstGeom>
          <a:noFill/>
        </p:spPr>
        <p:txBody>
          <a:bodyPr wrap="none" rtlCol="0">
            <a:spAutoFit/>
          </a:bodyPr>
          <a:lstStyle/>
          <a:p>
            <a:r>
              <a:rPr kumimoji="1" lang="en-US" altLang="ja-JP" dirty="0" smtClean="0"/>
              <a:t>t=20</a:t>
            </a:r>
            <a:endParaRPr kumimoji="1" lang="ja-JP" altLang="en-US" dirty="0"/>
          </a:p>
        </p:txBody>
      </p:sp>
      <p:sp>
        <p:nvSpPr>
          <p:cNvPr id="9" name="テキスト ボックス 8"/>
          <p:cNvSpPr txBox="1"/>
          <p:nvPr/>
        </p:nvSpPr>
        <p:spPr>
          <a:xfrm>
            <a:off x="3137647" y="0"/>
            <a:ext cx="1149624" cy="461665"/>
          </a:xfrm>
          <a:prstGeom prst="rect">
            <a:avLst/>
          </a:prstGeom>
          <a:noFill/>
        </p:spPr>
        <p:txBody>
          <a:bodyPr wrap="none" rtlCol="0">
            <a:spAutoFit/>
          </a:bodyPr>
          <a:lstStyle/>
          <a:p>
            <a:r>
              <a:rPr kumimoji="1" lang="en-US" altLang="ja-JP" sz="2400" b="1" dirty="0" smtClean="0"/>
              <a:t>Density</a:t>
            </a:r>
            <a:endParaRPr kumimoji="1" lang="ja-JP" altLang="en-US" sz="2400" b="1" dirty="0"/>
          </a:p>
        </p:txBody>
      </p:sp>
    </p:spTree>
    <p:extLst>
      <p:ext uri="{BB962C8B-B14F-4D97-AF65-F5344CB8AC3E}">
        <p14:creationId xmlns:p14="http://schemas.microsoft.com/office/powerpoint/2010/main" val="2013907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TotalTime>
  <Words>510</Words>
  <Application>Microsoft Macintosh PowerPoint</Application>
  <PresentationFormat>画面に合わせる (4:3)</PresentationFormat>
  <Paragraphs>100</Paragraphs>
  <Slides>18</Slides>
  <Notes>0</Notes>
  <HiddenSlides>0</HiddenSlides>
  <MMClips>3</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18</vt:i4>
      </vt:variant>
    </vt:vector>
  </HeadingPairs>
  <TitlesOfParts>
    <vt:vector size="20" baseType="lpstr">
      <vt:lpstr>ホワイト</vt:lpstr>
      <vt:lpstr>Microsoft 数式</vt:lpstr>
      <vt:lpstr>MHD 磁気リコネクショングループ</vt:lpstr>
      <vt:lpstr>磁気リコネクションとは？</vt:lpstr>
      <vt:lpstr>PowerPoint プレゼンテーション</vt:lpstr>
      <vt:lpstr>PowerPoint プレゼンテーション</vt:lpstr>
      <vt:lpstr>非対称リコネクション</vt:lpstr>
      <vt:lpstr>非対称リコネクション</vt:lpstr>
      <vt:lpstr>The Effect of 3rd-Component in  2D Magnetic Reconnection</vt:lpstr>
      <vt:lpstr>PowerPoint プレゼンテーション</vt:lpstr>
      <vt:lpstr>PowerPoint プレゼンテーション</vt:lpstr>
      <vt:lpstr>PowerPoint プレゼンテーション</vt:lpstr>
      <vt:lpstr>PowerPoint プレゼンテーション</vt:lpstr>
      <vt:lpstr>Fin.</vt:lpstr>
      <vt:lpstr>Petschek型リコネクションとslow shock</vt:lpstr>
      <vt:lpstr>Petschek型リコネクションが作るslow shockについて調べた</vt:lpstr>
      <vt:lpstr>波面上でdiv v&lt;0であった ⇒この波は衝撃波</vt:lpstr>
      <vt:lpstr>衝撃波面でフラックスがジャンプしない ⇒この衝撃波は定常な衝撃波</vt:lpstr>
      <vt:lpstr>衝撃波の前後で磁力線密度が減少 ⇒この衝撃波はslow shock</vt:lpstr>
      <vt:lpstr>まとめ</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MHD 磁気リコネクショングループ</dc:title>
  <dc:creator>SEKI Daikichi</dc:creator>
  <cp:lastModifiedBy>Haruhisa Iijima</cp:lastModifiedBy>
  <cp:revision>22</cp:revision>
  <dcterms:created xsi:type="dcterms:W3CDTF">2016-08-26T00:54:29Z</dcterms:created>
  <dcterms:modified xsi:type="dcterms:W3CDTF">2016-08-26T03:56:50Z</dcterms:modified>
</cp:coreProperties>
</file>