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58" r:id="rId5"/>
    <p:sldId id="260" r:id="rId6"/>
    <p:sldId id="261" r:id="rId7"/>
    <p:sldId id="262" r:id="rId8"/>
    <p:sldId id="263" r:id="rId9"/>
    <p:sldId id="264" r:id="rId10"/>
    <p:sldId id="265" r:id="rId11"/>
    <p:sldId id="266" r:id="rId12"/>
    <p:sldId id="267" r:id="rId13"/>
    <p:sldId id="268" r:id="rId14"/>
    <p:sldId id="269" r:id="rId15"/>
    <p:sldId id="270" r:id="rId16"/>
    <p:sldId id="276" r:id="rId17"/>
    <p:sldId id="272" r:id="rId18"/>
    <p:sldId id="273" r:id="rId19"/>
    <p:sldId id="274" r:id="rId20"/>
    <p:sldId id="275" r:id="rId2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46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7870523-22A1-47BA-B5FA-371B68CD3711}" type="datetimeFigureOut">
              <a:rPr kumimoji="1" lang="ja-JP" altLang="en-US" smtClean="0"/>
              <a:t>2016/8/26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3A82632-0ADB-4E98-A814-A659F6A1936E}" type="slidenum">
              <a:rPr kumimoji="1" lang="ja-JP" altLang="en-US" smtClean="0"/>
              <a:t>‹#›</a:t>
            </a:fld>
            <a:endParaRPr kumimoji="1" lang="ja-JP" altLang="en-US"/>
          </a:p>
        </p:txBody>
      </p:sp>
    </p:spTree>
    <p:extLst>
      <p:ext uri="{BB962C8B-B14F-4D97-AF65-F5344CB8AC3E}">
        <p14:creationId xmlns:p14="http://schemas.microsoft.com/office/powerpoint/2010/main" val="3192224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7870523-22A1-47BA-B5FA-371B68CD3711}" type="datetimeFigureOut">
              <a:rPr kumimoji="1" lang="ja-JP" altLang="en-US" smtClean="0"/>
              <a:t>2016/8/26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3A82632-0ADB-4E98-A814-A659F6A1936E}" type="slidenum">
              <a:rPr kumimoji="1" lang="ja-JP" altLang="en-US" smtClean="0"/>
              <a:t>‹#›</a:t>
            </a:fld>
            <a:endParaRPr kumimoji="1" lang="ja-JP" altLang="en-US"/>
          </a:p>
        </p:txBody>
      </p:sp>
    </p:spTree>
    <p:extLst>
      <p:ext uri="{BB962C8B-B14F-4D97-AF65-F5344CB8AC3E}">
        <p14:creationId xmlns:p14="http://schemas.microsoft.com/office/powerpoint/2010/main" val="2837522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7870523-22A1-47BA-B5FA-371B68CD3711}" type="datetimeFigureOut">
              <a:rPr kumimoji="1" lang="ja-JP" altLang="en-US" smtClean="0"/>
              <a:t>2016/8/26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3A82632-0ADB-4E98-A814-A659F6A1936E}" type="slidenum">
              <a:rPr kumimoji="1" lang="ja-JP" altLang="en-US" smtClean="0"/>
              <a:t>‹#›</a:t>
            </a:fld>
            <a:endParaRPr kumimoji="1" lang="ja-JP" altLang="en-US"/>
          </a:p>
        </p:txBody>
      </p:sp>
    </p:spTree>
    <p:extLst>
      <p:ext uri="{BB962C8B-B14F-4D97-AF65-F5344CB8AC3E}">
        <p14:creationId xmlns:p14="http://schemas.microsoft.com/office/powerpoint/2010/main" val="174504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7870523-22A1-47BA-B5FA-371B68CD3711}" type="datetimeFigureOut">
              <a:rPr kumimoji="1" lang="ja-JP" altLang="en-US" smtClean="0"/>
              <a:t>2016/8/26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3A82632-0ADB-4E98-A814-A659F6A1936E}" type="slidenum">
              <a:rPr kumimoji="1" lang="ja-JP" altLang="en-US" smtClean="0"/>
              <a:t>‹#›</a:t>
            </a:fld>
            <a:endParaRPr kumimoji="1" lang="ja-JP" altLang="en-US"/>
          </a:p>
        </p:txBody>
      </p:sp>
    </p:spTree>
    <p:extLst>
      <p:ext uri="{BB962C8B-B14F-4D97-AF65-F5344CB8AC3E}">
        <p14:creationId xmlns:p14="http://schemas.microsoft.com/office/powerpoint/2010/main" val="152629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E7870523-22A1-47BA-B5FA-371B68CD3711}" type="datetimeFigureOut">
              <a:rPr kumimoji="1" lang="ja-JP" altLang="en-US" smtClean="0"/>
              <a:t>2016/8/26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3A82632-0ADB-4E98-A814-A659F6A1936E}" type="slidenum">
              <a:rPr kumimoji="1" lang="ja-JP" altLang="en-US" smtClean="0"/>
              <a:t>‹#›</a:t>
            </a:fld>
            <a:endParaRPr kumimoji="1" lang="ja-JP" altLang="en-US"/>
          </a:p>
        </p:txBody>
      </p:sp>
    </p:spTree>
    <p:extLst>
      <p:ext uri="{BB962C8B-B14F-4D97-AF65-F5344CB8AC3E}">
        <p14:creationId xmlns:p14="http://schemas.microsoft.com/office/powerpoint/2010/main" val="2502122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E7870523-22A1-47BA-B5FA-371B68CD3711}" type="datetimeFigureOut">
              <a:rPr kumimoji="1" lang="ja-JP" altLang="en-US" smtClean="0"/>
              <a:t>2016/8/26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3A82632-0ADB-4E98-A814-A659F6A1936E}" type="slidenum">
              <a:rPr kumimoji="1" lang="ja-JP" altLang="en-US" smtClean="0"/>
              <a:t>‹#›</a:t>
            </a:fld>
            <a:endParaRPr kumimoji="1" lang="ja-JP" altLang="en-US"/>
          </a:p>
        </p:txBody>
      </p:sp>
    </p:spTree>
    <p:extLst>
      <p:ext uri="{BB962C8B-B14F-4D97-AF65-F5344CB8AC3E}">
        <p14:creationId xmlns:p14="http://schemas.microsoft.com/office/powerpoint/2010/main" val="2843123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E7870523-22A1-47BA-B5FA-371B68CD3711}" type="datetimeFigureOut">
              <a:rPr kumimoji="1" lang="ja-JP" altLang="en-US" smtClean="0"/>
              <a:t>2016/8/26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A3A82632-0ADB-4E98-A814-A659F6A1936E}" type="slidenum">
              <a:rPr kumimoji="1" lang="ja-JP" altLang="en-US" smtClean="0"/>
              <a:t>‹#›</a:t>
            </a:fld>
            <a:endParaRPr kumimoji="1" lang="ja-JP" altLang="en-US"/>
          </a:p>
        </p:txBody>
      </p:sp>
    </p:spTree>
    <p:extLst>
      <p:ext uri="{BB962C8B-B14F-4D97-AF65-F5344CB8AC3E}">
        <p14:creationId xmlns:p14="http://schemas.microsoft.com/office/powerpoint/2010/main" val="666714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E7870523-22A1-47BA-B5FA-371B68CD3711}" type="datetimeFigureOut">
              <a:rPr kumimoji="1" lang="ja-JP" altLang="en-US" smtClean="0"/>
              <a:t>2016/8/26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3A82632-0ADB-4E98-A814-A659F6A1936E}" type="slidenum">
              <a:rPr kumimoji="1" lang="ja-JP" altLang="en-US" smtClean="0"/>
              <a:t>‹#›</a:t>
            </a:fld>
            <a:endParaRPr kumimoji="1" lang="ja-JP" altLang="en-US"/>
          </a:p>
        </p:txBody>
      </p:sp>
    </p:spTree>
    <p:extLst>
      <p:ext uri="{BB962C8B-B14F-4D97-AF65-F5344CB8AC3E}">
        <p14:creationId xmlns:p14="http://schemas.microsoft.com/office/powerpoint/2010/main" val="301938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7870523-22A1-47BA-B5FA-371B68CD3711}" type="datetimeFigureOut">
              <a:rPr kumimoji="1" lang="ja-JP" altLang="en-US" smtClean="0"/>
              <a:t>2016/8/26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A3A82632-0ADB-4E98-A814-A659F6A1936E}" type="slidenum">
              <a:rPr kumimoji="1" lang="ja-JP" altLang="en-US" smtClean="0"/>
              <a:t>‹#›</a:t>
            </a:fld>
            <a:endParaRPr kumimoji="1" lang="ja-JP" altLang="en-US"/>
          </a:p>
        </p:txBody>
      </p:sp>
    </p:spTree>
    <p:extLst>
      <p:ext uri="{BB962C8B-B14F-4D97-AF65-F5344CB8AC3E}">
        <p14:creationId xmlns:p14="http://schemas.microsoft.com/office/powerpoint/2010/main" val="2793392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7870523-22A1-47BA-B5FA-371B68CD3711}" type="datetimeFigureOut">
              <a:rPr kumimoji="1" lang="ja-JP" altLang="en-US" smtClean="0"/>
              <a:t>2016/8/26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3A82632-0ADB-4E98-A814-A659F6A1936E}" type="slidenum">
              <a:rPr kumimoji="1" lang="ja-JP" altLang="en-US" smtClean="0"/>
              <a:t>‹#›</a:t>
            </a:fld>
            <a:endParaRPr kumimoji="1" lang="ja-JP" altLang="en-US"/>
          </a:p>
        </p:txBody>
      </p:sp>
    </p:spTree>
    <p:extLst>
      <p:ext uri="{BB962C8B-B14F-4D97-AF65-F5344CB8AC3E}">
        <p14:creationId xmlns:p14="http://schemas.microsoft.com/office/powerpoint/2010/main" val="2299438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7870523-22A1-47BA-B5FA-371B68CD3711}" type="datetimeFigureOut">
              <a:rPr kumimoji="1" lang="ja-JP" altLang="en-US" smtClean="0"/>
              <a:t>2016/8/26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3A82632-0ADB-4E98-A814-A659F6A1936E}" type="slidenum">
              <a:rPr kumimoji="1" lang="ja-JP" altLang="en-US" smtClean="0"/>
              <a:t>‹#›</a:t>
            </a:fld>
            <a:endParaRPr kumimoji="1" lang="ja-JP" altLang="en-US"/>
          </a:p>
        </p:txBody>
      </p:sp>
    </p:spTree>
    <p:extLst>
      <p:ext uri="{BB962C8B-B14F-4D97-AF65-F5344CB8AC3E}">
        <p14:creationId xmlns:p14="http://schemas.microsoft.com/office/powerpoint/2010/main" val="3975120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870523-22A1-47BA-B5FA-371B68CD3711}" type="datetimeFigureOut">
              <a:rPr kumimoji="1" lang="ja-JP" altLang="en-US" smtClean="0"/>
              <a:t>2016/8/26</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A82632-0ADB-4E98-A814-A659F6A1936E}" type="slidenum">
              <a:rPr kumimoji="1" lang="ja-JP" altLang="en-US" smtClean="0"/>
              <a:t>‹#›</a:t>
            </a:fld>
            <a:endParaRPr kumimoji="1" lang="ja-JP" altLang="en-US"/>
          </a:p>
        </p:txBody>
      </p:sp>
    </p:spTree>
    <p:extLst>
      <p:ext uri="{BB962C8B-B14F-4D97-AF65-F5344CB8AC3E}">
        <p14:creationId xmlns:p14="http://schemas.microsoft.com/office/powerpoint/2010/main" val="1959750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gif"/><Relationship Id="rId4" Type="http://schemas.openxmlformats.org/officeDocument/2006/relationships/image" Target="../media/image25.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1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3.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45.gif"/><Relationship Id="rId7" Type="http://schemas.openxmlformats.org/officeDocument/2006/relationships/image" Target="../media/image47.png"/><Relationship Id="rId2" Type="http://schemas.openxmlformats.org/officeDocument/2006/relationships/image" Target="../media/image44.gif"/><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png"/><Relationship Id="rId4" Type="http://schemas.openxmlformats.org/officeDocument/2006/relationships/image" Target="../media/image46.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5.png"/><Relationship Id="rId7" Type="http://schemas.openxmlformats.org/officeDocument/2006/relationships/image" Target="../media/image6.png"/><Relationship Id="rId2" Type="http://schemas.openxmlformats.org/officeDocument/2006/relationships/image" Target="../media/image110.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gif"/><Relationship Id="rId7" Type="http://schemas.openxmlformats.org/officeDocument/2006/relationships/image" Target="../media/image13.png"/><Relationship Id="rId2" Type="http://schemas.openxmlformats.org/officeDocument/2006/relationships/image" Target="../media/image3.gi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gif"/></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274638"/>
            <a:ext cx="8229600" cy="778098"/>
          </a:xfrm>
        </p:spPr>
        <p:txBody>
          <a:bodyPr/>
          <a:lstStyle/>
          <a:p>
            <a:r>
              <a:rPr lang="ja-JP" altLang="en-US" dirty="0" smtClean="0"/>
              <a:t>ブラックホール降着円盤</a:t>
            </a:r>
            <a:endParaRPr kumimoji="1" lang="ja-JP" alt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5002" y="1394958"/>
            <a:ext cx="7818011"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直線矢印コネクタ 7"/>
          <p:cNvCxnSpPr/>
          <p:nvPr/>
        </p:nvCxnSpPr>
        <p:spPr>
          <a:xfrm flipH="1">
            <a:off x="4897361" y="1394958"/>
            <a:ext cx="1440160" cy="7827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6372200" y="1025626"/>
            <a:ext cx="881973" cy="369332"/>
          </a:xfrm>
          <a:prstGeom prst="rect">
            <a:avLst/>
          </a:prstGeom>
          <a:noFill/>
        </p:spPr>
        <p:txBody>
          <a:bodyPr wrap="none" rtlCol="0">
            <a:spAutoFit/>
          </a:bodyPr>
          <a:lstStyle/>
          <a:p>
            <a:r>
              <a:rPr lang="ja-JP" altLang="en-US" dirty="0"/>
              <a:t>ジェット</a:t>
            </a:r>
            <a:endParaRPr kumimoji="1" lang="ja-JP" altLang="en-US" dirty="0"/>
          </a:p>
        </p:txBody>
      </p:sp>
      <p:sp>
        <p:nvSpPr>
          <p:cNvPr id="12" name="テキスト ボックス 11"/>
          <p:cNvSpPr txBox="1"/>
          <p:nvPr/>
        </p:nvSpPr>
        <p:spPr>
          <a:xfrm>
            <a:off x="4897361" y="3779748"/>
            <a:ext cx="1107996" cy="369332"/>
          </a:xfrm>
          <a:prstGeom prst="rect">
            <a:avLst/>
          </a:prstGeom>
          <a:noFill/>
        </p:spPr>
        <p:txBody>
          <a:bodyPr wrap="none" rtlCol="0">
            <a:spAutoFit/>
          </a:bodyPr>
          <a:lstStyle/>
          <a:p>
            <a:r>
              <a:rPr kumimoji="1" lang="ja-JP" altLang="en-US" dirty="0" smtClean="0">
                <a:solidFill>
                  <a:schemeClr val="bg1"/>
                </a:solidFill>
              </a:rPr>
              <a:t>降着円盤</a:t>
            </a:r>
            <a:endParaRPr kumimoji="1" lang="en-US" altLang="ja-JP" dirty="0" smtClean="0">
              <a:solidFill>
                <a:schemeClr val="bg1"/>
              </a:solidFill>
            </a:endParaRPr>
          </a:p>
        </p:txBody>
      </p:sp>
      <p:sp>
        <p:nvSpPr>
          <p:cNvPr id="2" name="テキスト ボックス 1"/>
          <p:cNvSpPr txBox="1"/>
          <p:nvPr/>
        </p:nvSpPr>
        <p:spPr>
          <a:xfrm>
            <a:off x="683568" y="5805264"/>
            <a:ext cx="7920880" cy="369332"/>
          </a:xfrm>
          <a:prstGeom prst="rect">
            <a:avLst/>
          </a:prstGeom>
          <a:noFill/>
        </p:spPr>
        <p:txBody>
          <a:bodyPr wrap="square" rtlCol="0">
            <a:spAutoFit/>
          </a:bodyPr>
          <a:lstStyle/>
          <a:p>
            <a:pPr algn="ctr"/>
            <a:r>
              <a:rPr lang="ja-JP" altLang="en-US" dirty="0" smtClean="0"/>
              <a:t>メンバー：宮澤</a:t>
            </a:r>
            <a:r>
              <a:rPr lang="ja-JP" altLang="en-US" dirty="0"/>
              <a:t>、</a:t>
            </a:r>
            <a:r>
              <a:rPr lang="ja-JP" altLang="en-US" dirty="0" smtClean="0"/>
              <a:t>石崎 </a:t>
            </a:r>
            <a:r>
              <a:rPr lang="en-US" altLang="ja-JP" dirty="0" smtClean="0"/>
              <a:t>, </a:t>
            </a:r>
            <a:r>
              <a:rPr lang="ja-JP" altLang="en-US" dirty="0" smtClean="0"/>
              <a:t>長野、大村、松本</a:t>
            </a:r>
            <a:endParaRPr kumimoji="1" lang="ja-JP" altLang="en-US" dirty="0"/>
          </a:p>
        </p:txBody>
      </p:sp>
    </p:spTree>
    <p:extLst>
      <p:ext uri="{BB962C8B-B14F-4D97-AF65-F5344CB8AC3E}">
        <p14:creationId xmlns:p14="http://schemas.microsoft.com/office/powerpoint/2010/main" val="12907616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data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291" y="979151"/>
            <a:ext cx="7112761" cy="5690209"/>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4728700" y="4070808"/>
            <a:ext cx="3440352" cy="2598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下矢印 6"/>
          <p:cNvSpPr/>
          <p:nvPr/>
        </p:nvSpPr>
        <p:spPr>
          <a:xfrm rot="18684785">
            <a:off x="2397780" y="2482402"/>
            <a:ext cx="270290" cy="660814"/>
          </a:xfrm>
          <a:prstGeom prst="downArrow">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251176" y="1913323"/>
            <a:ext cx="2016224" cy="646331"/>
          </a:xfrm>
          <a:prstGeom prst="rect">
            <a:avLst/>
          </a:prstGeom>
          <a:solidFill>
            <a:schemeClr val="accent6">
              <a:lumMod val="60000"/>
              <a:lumOff val="40000"/>
            </a:schemeClr>
          </a:solidFill>
        </p:spPr>
        <p:txBody>
          <a:bodyPr wrap="square" rtlCol="0">
            <a:spAutoFit/>
          </a:bodyPr>
          <a:lstStyle/>
          <a:p>
            <a:r>
              <a:rPr kumimoji="1" lang="ja-JP" altLang="en-US" dirty="0" smtClean="0"/>
              <a:t>降着円盤に落ちる</a:t>
            </a:r>
            <a:endParaRPr kumimoji="1" lang="en-US" altLang="ja-JP" dirty="0" smtClean="0"/>
          </a:p>
          <a:p>
            <a:r>
              <a:rPr kumimoji="1" lang="ja-JP" altLang="en-US" dirty="0" smtClean="0"/>
              <a:t>質量</a:t>
            </a:r>
            <a:endParaRPr kumimoji="1" lang="ja-JP" altLang="en-US" dirty="0"/>
          </a:p>
        </p:txBody>
      </p:sp>
      <p:cxnSp>
        <p:nvCxnSpPr>
          <p:cNvPr id="10" name="直線矢印コネクタ 9"/>
          <p:cNvCxnSpPr/>
          <p:nvPr/>
        </p:nvCxnSpPr>
        <p:spPr>
          <a:xfrm flipH="1">
            <a:off x="2844627" y="3211400"/>
            <a:ext cx="288032" cy="0"/>
          </a:xfrm>
          <a:prstGeom prst="straightConnector1">
            <a:avLst/>
          </a:prstGeom>
          <a:ln w="25400">
            <a:solidFill>
              <a:srgbClr val="EA38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テキスト ボックス 12"/>
              <p:cNvSpPr txBox="1"/>
              <p:nvPr/>
            </p:nvSpPr>
            <p:spPr>
              <a:xfrm>
                <a:off x="2844627" y="2842068"/>
                <a:ext cx="4827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ja-JP" b="1" i="1" dirty="0" smtClean="0">
                              <a:solidFill>
                                <a:srgbClr val="EA3800"/>
                              </a:solidFill>
                              <a:latin typeface="Cambria Math"/>
                            </a:rPr>
                          </m:ctrlPr>
                        </m:sSubPr>
                        <m:e>
                          <m:r>
                            <a:rPr lang="en-US" altLang="ja-JP" b="1" i="1" dirty="0" smtClean="0">
                              <a:solidFill>
                                <a:srgbClr val="EA3800"/>
                              </a:solidFill>
                              <a:latin typeface="Cambria Math"/>
                            </a:rPr>
                            <m:t>𝒗</m:t>
                          </m:r>
                        </m:e>
                        <m:sub>
                          <m:r>
                            <a:rPr lang="en-US" altLang="ja-JP" b="1" i="1" dirty="0" smtClean="0">
                              <a:solidFill>
                                <a:srgbClr val="EA3800"/>
                              </a:solidFill>
                              <a:latin typeface="Cambria Math"/>
                            </a:rPr>
                            <m:t>𝒙</m:t>
                          </m:r>
                        </m:sub>
                      </m:sSub>
                    </m:oMath>
                  </m:oMathPara>
                </a14:m>
                <a:endParaRPr lang="en-US" altLang="ja-JP" b="1" dirty="0" smtClean="0">
                  <a:solidFill>
                    <a:srgbClr val="EA3800"/>
                  </a:solidFill>
                </a:endParaRPr>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2844627" y="2842068"/>
                <a:ext cx="482761" cy="369332"/>
              </a:xfrm>
              <a:prstGeom prst="rect">
                <a:avLst/>
              </a:prstGeom>
              <a:blipFill rotWithShape="1">
                <a:blip r:embed="rId3"/>
                <a:stretch>
                  <a:fillRect/>
                </a:stretch>
              </a:blipFill>
            </p:spPr>
            <p:txBody>
              <a:bodyPr/>
              <a:lstStyle/>
              <a:p>
                <a:r>
                  <a:rPr lang="ja-JP" altLang="en-US">
                    <a:noFill/>
                  </a:rPr>
                  <a:t> </a:t>
                </a:r>
              </a:p>
            </p:txBody>
          </p:sp>
        </mc:Fallback>
      </mc:AlternateContent>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745" y="883182"/>
            <a:ext cx="7205663"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197" y="6516960"/>
            <a:ext cx="3713163"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8" name="テキスト ボックス 17"/>
              <p:cNvSpPr txBox="1"/>
              <p:nvPr/>
            </p:nvSpPr>
            <p:spPr>
              <a:xfrm>
                <a:off x="5456204" y="5288838"/>
                <a:ext cx="2500172" cy="372410"/>
              </a:xfrm>
              <a:prstGeom prst="rect">
                <a:avLst/>
              </a:prstGeom>
              <a:solidFill>
                <a:schemeClr val="accent6">
                  <a:lumMod val="60000"/>
                  <a:lumOff val="40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ja-JP" altLang="en-US" i="1" smtClean="0">
                          <a:latin typeface="Cambria Math"/>
                        </a:rPr>
                        <m:t>𝜌</m:t>
                      </m:r>
                      <m:r>
                        <a:rPr kumimoji="1" lang="en-US" altLang="ja-JP" b="0" i="1" smtClean="0">
                          <a:latin typeface="Cambria Math"/>
                        </a:rPr>
                        <m:t>=0.1, </m:t>
                      </m:r>
                      <m:r>
                        <a:rPr kumimoji="1" lang="en-US" altLang="ja-JP" b="0" i="1" smtClean="0">
                          <a:latin typeface="Cambria Math"/>
                        </a:rPr>
                        <m:t>𝑝</m:t>
                      </m:r>
                      <m:r>
                        <a:rPr kumimoji="1" lang="en-US" altLang="ja-JP" b="0" i="1" smtClean="0">
                          <a:latin typeface="Cambria Math"/>
                        </a:rPr>
                        <m:t>=1.0∗</m:t>
                      </m:r>
                      <m:sSup>
                        <m:sSupPr>
                          <m:ctrlPr>
                            <a:rPr kumimoji="1" lang="en-US" altLang="ja-JP" b="0" i="1" smtClean="0">
                              <a:latin typeface="Cambria Math"/>
                            </a:rPr>
                          </m:ctrlPr>
                        </m:sSupPr>
                        <m:e>
                          <m:r>
                            <a:rPr kumimoji="1" lang="en-US" altLang="ja-JP" b="0" i="1" smtClean="0">
                              <a:latin typeface="Cambria Math"/>
                            </a:rPr>
                            <m:t>10</m:t>
                          </m:r>
                        </m:e>
                        <m:sup>
                          <m:r>
                            <a:rPr kumimoji="1" lang="en-US" altLang="ja-JP" b="0" i="1" smtClean="0">
                              <a:latin typeface="Cambria Math"/>
                            </a:rPr>
                            <m:t>−5</m:t>
                          </m:r>
                        </m:sup>
                      </m:sSup>
                    </m:oMath>
                  </m:oMathPara>
                </a14:m>
                <a:endParaRPr kumimoji="1" lang="ja-JP" altLang="en-US" dirty="0"/>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5456204" y="5288838"/>
                <a:ext cx="2500172" cy="372410"/>
              </a:xfrm>
              <a:prstGeom prst="rect">
                <a:avLst/>
              </a:prstGeom>
              <a:blipFill rotWithShape="1">
                <a:blip r:embed="rId6"/>
                <a:stretch>
                  <a:fillRect b="-6557"/>
                </a:stretch>
              </a:blipFill>
            </p:spPr>
            <p:txBody>
              <a:bodyPr/>
              <a:lstStyle/>
              <a:p>
                <a:r>
                  <a:rPr lang="ja-JP" altLang="en-US">
                    <a:noFill/>
                  </a:rPr>
                  <a:t> </a:t>
                </a:r>
              </a:p>
            </p:txBody>
          </p:sp>
        </mc:Fallback>
      </mc:AlternateContent>
      <p:sp>
        <p:nvSpPr>
          <p:cNvPr id="19" name="テキスト ボックス 18"/>
          <p:cNvSpPr txBox="1"/>
          <p:nvPr/>
        </p:nvSpPr>
        <p:spPr>
          <a:xfrm>
            <a:off x="2788543" y="442988"/>
            <a:ext cx="3714806"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kumimoji="1" lang="ja-JP" altLang="en-US" sz="2800" dirty="0" smtClean="0"/>
              <a:t>潮汐破壊とアウトフロー</a:t>
            </a:r>
            <a:endParaRPr kumimoji="1" lang="ja-JP" altLang="en-US" sz="2800" dirty="0"/>
          </a:p>
        </p:txBody>
      </p:sp>
      <p:sp>
        <p:nvSpPr>
          <p:cNvPr id="15" name="テキスト ボックス 14"/>
          <p:cNvSpPr txBox="1"/>
          <p:nvPr/>
        </p:nvSpPr>
        <p:spPr>
          <a:xfrm>
            <a:off x="3307966" y="4558087"/>
            <a:ext cx="2885726"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kumimoji="1" lang="ja-JP" altLang="en-US" dirty="0" smtClean="0"/>
              <a:t>こちらもアウトフローを確認</a:t>
            </a:r>
            <a:r>
              <a:rPr lang="en-US" altLang="ja-JP" dirty="0"/>
              <a:t>?</a:t>
            </a:r>
            <a:endParaRPr kumimoji="1" lang="en-US" altLang="ja-JP" dirty="0" smtClean="0"/>
          </a:p>
        </p:txBody>
      </p:sp>
      <p:sp>
        <p:nvSpPr>
          <p:cNvPr id="16" name="円/楕円 15"/>
          <p:cNvSpPr/>
          <p:nvPr/>
        </p:nvSpPr>
        <p:spPr>
          <a:xfrm>
            <a:off x="1878655" y="4149080"/>
            <a:ext cx="1224955" cy="1512168"/>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2101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123" y="1447949"/>
            <a:ext cx="2500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591" y="1454299"/>
            <a:ext cx="2627313"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E:\data3_20.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07463" y="2017985"/>
            <a:ext cx="4769631" cy="38157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data4_20.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5570" y="2017984"/>
            <a:ext cx="4769633" cy="3815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9917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707903" y="442988"/>
            <a:ext cx="1728193"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ja-JP" altLang="en-US" sz="2800" dirty="0"/>
              <a:t>まとめ</a:t>
            </a:r>
            <a:endParaRPr kumimoji="1" lang="ja-JP" altLang="en-US" sz="2800" dirty="0"/>
          </a:p>
        </p:txBody>
      </p:sp>
      <p:sp>
        <p:nvSpPr>
          <p:cNvPr id="5" name="テキスト ボックス 4"/>
          <p:cNvSpPr txBox="1"/>
          <p:nvPr/>
        </p:nvSpPr>
        <p:spPr>
          <a:xfrm>
            <a:off x="1227095" y="1718806"/>
            <a:ext cx="6575839" cy="2862322"/>
          </a:xfrm>
          <a:prstGeom prst="rect">
            <a:avLst/>
          </a:prstGeom>
          <a:noFill/>
        </p:spPr>
        <p:txBody>
          <a:bodyPr wrap="none" rtlCol="0">
            <a:spAutoFit/>
          </a:bodyPr>
          <a:lstStyle/>
          <a:p>
            <a:r>
              <a:rPr lang="ja-JP" altLang="en-US" sz="2000" dirty="0" smtClean="0"/>
              <a:t>・質量降着による</a:t>
            </a:r>
            <a:r>
              <a:rPr lang="ja-JP" altLang="en-US" sz="2000" dirty="0" smtClean="0">
                <a:solidFill>
                  <a:srgbClr val="FF0000"/>
                </a:solidFill>
              </a:rPr>
              <a:t>アウトフロー</a:t>
            </a:r>
            <a:r>
              <a:rPr lang="ja-JP" altLang="en-US" sz="2000" dirty="0" smtClean="0"/>
              <a:t>が確認できた。</a:t>
            </a:r>
            <a:endParaRPr lang="en-US" altLang="ja-JP" sz="2000" dirty="0" smtClean="0"/>
          </a:p>
          <a:p>
            <a:endParaRPr lang="en-US" altLang="ja-JP" sz="2000" dirty="0" smtClean="0"/>
          </a:p>
          <a:p>
            <a:endParaRPr kumimoji="1" lang="en-US" altLang="ja-JP" sz="2000" dirty="0" smtClean="0"/>
          </a:p>
          <a:p>
            <a:r>
              <a:rPr kumimoji="1" lang="ja-JP" altLang="en-US" sz="2000" dirty="0" smtClean="0"/>
              <a:t>・大きい質量を落とす程、大きなアウトフローが</a:t>
            </a:r>
            <a:endParaRPr kumimoji="1" lang="en-US" altLang="ja-JP" sz="2000" dirty="0" smtClean="0"/>
          </a:p>
          <a:p>
            <a:r>
              <a:rPr lang="en-US" altLang="ja-JP" sz="2000" dirty="0"/>
              <a:t>	</a:t>
            </a:r>
            <a:r>
              <a:rPr lang="en-US" altLang="ja-JP" sz="2000" dirty="0" smtClean="0"/>
              <a:t>		</a:t>
            </a:r>
            <a:r>
              <a:rPr kumimoji="1" lang="ja-JP" altLang="en-US" sz="2000" dirty="0" smtClean="0"/>
              <a:t>発生するという</a:t>
            </a:r>
            <a:r>
              <a:rPr lang="ja-JP" altLang="en-US" sz="2000" dirty="0" smtClean="0"/>
              <a:t>訳</a:t>
            </a:r>
            <a:r>
              <a:rPr lang="ja-JP" altLang="en-US" sz="2000" dirty="0"/>
              <a:t>では</a:t>
            </a:r>
            <a:r>
              <a:rPr lang="ja-JP" altLang="en-US" sz="2000" dirty="0" smtClean="0"/>
              <a:t>ない。</a:t>
            </a:r>
            <a:endParaRPr lang="en-US" altLang="ja-JP" sz="2000" dirty="0" smtClean="0"/>
          </a:p>
          <a:p>
            <a:endParaRPr kumimoji="1" lang="en-US" altLang="ja-JP" sz="2000" dirty="0" smtClean="0"/>
          </a:p>
          <a:p>
            <a:endParaRPr lang="en-US" altLang="ja-JP" sz="2000" dirty="0" smtClean="0"/>
          </a:p>
          <a:p>
            <a:r>
              <a:rPr lang="ja-JP" altLang="en-US" sz="2000" dirty="0" smtClean="0"/>
              <a:t>・大きい質量を落とすと質量降着率が大きくなるため、</a:t>
            </a:r>
            <a:endParaRPr lang="en-US" altLang="ja-JP" sz="2000" dirty="0"/>
          </a:p>
          <a:p>
            <a:r>
              <a:rPr kumimoji="1" lang="en-US" altLang="ja-JP" sz="2000" dirty="0" smtClean="0"/>
              <a:t>			</a:t>
            </a:r>
            <a:r>
              <a:rPr kumimoji="1" lang="ja-JP" altLang="en-US" sz="2000" dirty="0" smtClean="0">
                <a:solidFill>
                  <a:srgbClr val="FF0000"/>
                </a:solidFill>
              </a:rPr>
              <a:t>より明るく光る</a:t>
            </a:r>
            <a:r>
              <a:rPr kumimoji="1" lang="ja-JP" altLang="en-US" sz="2000" dirty="0" smtClean="0"/>
              <a:t>ことが考えられる。</a:t>
            </a:r>
            <a:endParaRPr kumimoji="1" lang="en-US" altLang="ja-JP" sz="2000" dirty="0"/>
          </a:p>
        </p:txBody>
      </p:sp>
    </p:spTree>
    <p:extLst>
      <p:ext uri="{BB962C8B-B14F-4D97-AF65-F5344CB8AC3E}">
        <p14:creationId xmlns:p14="http://schemas.microsoft.com/office/powerpoint/2010/main" val="17714266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E:\data3_lon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980728"/>
            <a:ext cx="6334126" cy="506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697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63811"/>
          <a:stretch/>
        </p:blipFill>
        <p:spPr bwMode="auto">
          <a:xfrm>
            <a:off x="4436891" y="3277155"/>
            <a:ext cx="4673523" cy="1480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457200" y="274638"/>
            <a:ext cx="8229600" cy="850106"/>
          </a:xfrm>
        </p:spPr>
        <p:txBody>
          <a:bodyPr/>
          <a:lstStyle/>
          <a:p>
            <a:r>
              <a:rPr kumimoji="1" lang="en-US" altLang="ja-JP" dirty="0" smtClean="0"/>
              <a:t>BH vs NS</a:t>
            </a:r>
            <a:endParaRPr kumimoji="1" lang="ja-JP" altLang="en-US" dirty="0"/>
          </a:p>
        </p:txBody>
      </p:sp>
      <p:sp>
        <p:nvSpPr>
          <p:cNvPr id="3" name="コンテンツ プレースホルダー 2"/>
          <p:cNvSpPr>
            <a:spLocks noGrp="1"/>
          </p:cNvSpPr>
          <p:nvPr>
            <p:ph idx="1"/>
          </p:nvPr>
        </p:nvSpPr>
        <p:spPr>
          <a:xfrm>
            <a:off x="457200" y="1268760"/>
            <a:ext cx="8229600" cy="4857403"/>
          </a:xfrm>
        </p:spPr>
        <p:txBody>
          <a:bodyPr>
            <a:normAutofit/>
          </a:bodyPr>
          <a:lstStyle/>
          <a:p>
            <a:r>
              <a:rPr kumimoji="1" lang="en-US" altLang="ja-JP" sz="2400" dirty="0" smtClean="0"/>
              <a:t>M82 X-2 : </a:t>
            </a:r>
            <a:r>
              <a:rPr lang="en-US" altLang="ja-JP" sz="2400" dirty="0" smtClean="0"/>
              <a:t>ULX</a:t>
            </a:r>
            <a:r>
              <a:rPr lang="ja-JP" altLang="en-US" sz="2400" dirty="0" smtClean="0"/>
              <a:t> </a:t>
            </a:r>
            <a:r>
              <a:rPr lang="ja-JP" altLang="en-US" sz="2400" dirty="0"/>
              <a:t>で</a:t>
            </a:r>
            <a:r>
              <a:rPr lang="en-US" altLang="ja-JP" sz="2400" dirty="0"/>
              <a:t>Pulsation</a:t>
            </a:r>
            <a:r>
              <a:rPr lang="ja-JP" altLang="en-US" sz="2400" dirty="0"/>
              <a:t>が発見された天体　</a:t>
            </a:r>
            <a:r>
              <a:rPr lang="en-US" altLang="ja-JP" sz="2400" dirty="0"/>
              <a:t>(</a:t>
            </a:r>
            <a:r>
              <a:rPr lang="ja-JP" altLang="en-US" sz="2400" dirty="0"/>
              <a:t>→ </a:t>
            </a:r>
            <a:r>
              <a:rPr lang="en-US" altLang="ja-JP" sz="2400" dirty="0"/>
              <a:t>Nature</a:t>
            </a:r>
            <a:r>
              <a:rPr lang="en-US" altLang="ja-JP" sz="2400" dirty="0" smtClean="0"/>
              <a:t>!)</a:t>
            </a:r>
          </a:p>
          <a:p>
            <a:pPr lvl="1"/>
            <a:r>
              <a:rPr lang="en-US" altLang="ja-JP" sz="2000" dirty="0" smtClean="0"/>
              <a:t>ULX</a:t>
            </a:r>
            <a:r>
              <a:rPr lang="ja-JP" altLang="en-US" sz="2000" dirty="0"/>
              <a:t>の中心天体は</a:t>
            </a:r>
            <a:r>
              <a:rPr lang="en-US" altLang="ja-JP" sz="2000" dirty="0"/>
              <a:t>BH</a:t>
            </a:r>
            <a:r>
              <a:rPr lang="ja-JP" altLang="en-US" sz="2000" dirty="0"/>
              <a:t>とは限らない</a:t>
            </a:r>
            <a:r>
              <a:rPr lang="en-US" altLang="ja-JP" sz="2000" dirty="0"/>
              <a:t>…</a:t>
            </a:r>
            <a:r>
              <a:rPr lang="ja-JP" altLang="en-US" sz="2000" dirty="0" smtClean="0"/>
              <a:t>！</a:t>
            </a:r>
            <a:endParaRPr kumimoji="1" lang="en-US" altLang="ja-JP" sz="2000" dirty="0" smtClean="0"/>
          </a:p>
          <a:p>
            <a:r>
              <a:rPr lang="ja-JP" altLang="en-US" sz="2400" dirty="0"/>
              <a:t>安易</a:t>
            </a:r>
            <a:r>
              <a:rPr lang="ja-JP" altLang="en-US" sz="2400" dirty="0" smtClean="0"/>
              <a:t>なアイデア</a:t>
            </a:r>
            <a:endParaRPr lang="en-US" altLang="ja-JP" sz="2400" dirty="0" smtClean="0"/>
          </a:p>
          <a:p>
            <a:pPr lvl="1"/>
            <a:r>
              <a:rPr kumimoji="1" lang="ja-JP" altLang="en-US" sz="2000" dirty="0" smtClean="0"/>
              <a:t>中心天体が</a:t>
            </a:r>
            <a:r>
              <a:rPr kumimoji="1" lang="en-US" altLang="ja-JP" sz="2000" dirty="0" smtClean="0"/>
              <a:t>BH</a:t>
            </a:r>
            <a:r>
              <a:rPr kumimoji="1" lang="ja-JP" altLang="en-US" sz="2000" dirty="0" smtClean="0"/>
              <a:t>の時より</a:t>
            </a:r>
            <a:r>
              <a:rPr kumimoji="1" lang="en-US" altLang="ja-JP" sz="2000" dirty="0" smtClean="0"/>
              <a:t>NS</a:t>
            </a:r>
            <a:r>
              <a:rPr kumimoji="1" lang="ja-JP" altLang="en-US" sz="2000" dirty="0" smtClean="0"/>
              <a:t>の時のほうがものが飛ぶのでは</a:t>
            </a:r>
            <a:r>
              <a:rPr kumimoji="1" lang="en-US" altLang="ja-JP" sz="2000" dirty="0" smtClean="0"/>
              <a:t>…</a:t>
            </a:r>
            <a:r>
              <a:rPr kumimoji="1" lang="ja-JP" altLang="en-US" sz="2000" dirty="0" smtClean="0"/>
              <a:t>？</a:t>
            </a:r>
            <a:endParaRPr kumimoji="1" lang="en-US" altLang="ja-JP" sz="2000" dirty="0" smtClean="0"/>
          </a:p>
          <a:p>
            <a:pPr marL="914400" lvl="2" indent="0">
              <a:buNone/>
            </a:pPr>
            <a:r>
              <a:rPr kumimoji="1" lang="en-US" altLang="ja-JP" sz="1200" dirty="0" smtClean="0"/>
              <a:t>(</a:t>
            </a:r>
            <a:r>
              <a:rPr kumimoji="1" lang="ja-JP" altLang="en-US" sz="1200" dirty="0" smtClean="0"/>
              <a:t>吸い込まれないし</a:t>
            </a:r>
            <a:r>
              <a:rPr kumimoji="1" lang="en-US" altLang="ja-JP" sz="1200" dirty="0" smtClean="0"/>
              <a:t>…</a:t>
            </a:r>
            <a:r>
              <a:rPr kumimoji="1" lang="en-US" altLang="ja-JP" sz="1800" dirty="0" smtClean="0"/>
              <a:t>)</a:t>
            </a:r>
            <a:endParaRPr lang="en-US" altLang="ja-JP" sz="1800" dirty="0"/>
          </a:p>
          <a:p>
            <a:pPr marL="914400" lvl="2" indent="0">
              <a:buNone/>
            </a:pPr>
            <a:r>
              <a:rPr lang="ja-JP" altLang="en-US" sz="1800" dirty="0" smtClean="0"/>
              <a:t>→　これを確かめた！</a:t>
            </a:r>
            <a:endParaRPr lang="en-US" altLang="ja-JP" sz="1800" dirty="0"/>
          </a:p>
        </p:txBody>
      </p:sp>
      <p:grpSp>
        <p:nvGrpSpPr>
          <p:cNvPr id="7" name="グループ化 6"/>
          <p:cNvGrpSpPr/>
          <p:nvPr/>
        </p:nvGrpSpPr>
        <p:grpSpPr>
          <a:xfrm>
            <a:off x="53727" y="3883915"/>
            <a:ext cx="4252121" cy="2908188"/>
            <a:chOff x="391887" y="3862872"/>
            <a:chExt cx="3601616" cy="2463283"/>
          </a:xfrm>
        </p:grpSpPr>
        <p:pic>
          <p:nvPicPr>
            <p:cNvPr id="2050" name="Picture 2" descr="M82銀河とX線源M82-X2"/>
            <p:cNvPicPr>
              <a:picLocks noChangeAspect="1" noChangeArrowheads="1"/>
            </p:cNvPicPr>
            <p:nvPr/>
          </p:nvPicPr>
          <p:blipFill rotWithShape="1">
            <a:blip r:embed="rId3">
              <a:extLst>
                <a:ext uri="{28A0092B-C50C-407E-A947-70E740481C1C}">
                  <a14:useLocalDpi xmlns:a14="http://schemas.microsoft.com/office/drawing/2010/main" val="0"/>
                </a:ext>
              </a:extLst>
            </a:blip>
            <a:srcRect l="9348" t="11222" r="5184" b="8684"/>
            <a:stretch/>
          </p:blipFill>
          <p:spPr bwMode="auto">
            <a:xfrm>
              <a:off x="391887" y="3862872"/>
              <a:ext cx="3601616" cy="2463283"/>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391887" y="5945140"/>
              <a:ext cx="3601616" cy="338554"/>
            </a:xfrm>
            <a:prstGeom prst="rect">
              <a:avLst/>
            </a:prstGeom>
            <a:noFill/>
          </p:spPr>
          <p:txBody>
            <a:bodyPr wrap="square" rtlCol="0">
              <a:spAutoFit/>
            </a:bodyPr>
            <a:lstStyle/>
            <a:p>
              <a:pPr algn="r"/>
              <a:r>
                <a:rPr lang="en-US" altLang="ja-JP" sz="1600" dirty="0">
                  <a:solidFill>
                    <a:schemeClr val="bg1"/>
                  </a:solidFill>
                </a:rPr>
                <a:t>(NASA/JPL-Caltech/SAO/NOAO)</a:t>
              </a:r>
              <a:endParaRPr kumimoji="1" lang="ja-JP" altLang="en-US" sz="1600" dirty="0">
                <a:solidFill>
                  <a:schemeClr val="bg1"/>
                </a:solidFill>
              </a:endParaRPr>
            </a:p>
          </p:txBody>
        </p:sp>
      </p:grpSp>
      <p:pic>
        <p:nvPicPr>
          <p:cNvPr id="6" name="Picture 2" descr="M82-X2のパルス"/>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4757623"/>
            <a:ext cx="2034480" cy="203448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線矢印コネクタ 8"/>
          <p:cNvCxnSpPr>
            <a:endCxn id="6" idx="1"/>
          </p:cNvCxnSpPr>
          <p:nvPr/>
        </p:nvCxnSpPr>
        <p:spPr>
          <a:xfrm>
            <a:off x="4067944" y="4941168"/>
            <a:ext cx="2448272" cy="833695"/>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1022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nas2\home5\agpx0052\win_home\Desktop\temp\myspace\0825BH\anime_ro_4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794" y="2708920"/>
            <a:ext cx="5223197" cy="41764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nas2\home5\agpx0052\win_home\Desktop\temp\myspace\0825NS\anime_ro_4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7315" y="2708920"/>
            <a:ext cx="5223197" cy="4176464"/>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lang="en-US" altLang="ja-JP" dirty="0" smtClean="0"/>
              <a:t>BH vs NS</a:t>
            </a:r>
            <a:endParaRPr kumimoji="1" lang="ja-JP" altLang="en-US" dirty="0"/>
          </a:p>
        </p:txBody>
      </p:sp>
      <p:sp>
        <p:nvSpPr>
          <p:cNvPr id="3" name="コンテンツ プレースホルダー 2"/>
          <p:cNvSpPr>
            <a:spLocks noGrp="1"/>
          </p:cNvSpPr>
          <p:nvPr>
            <p:ph idx="1"/>
          </p:nvPr>
        </p:nvSpPr>
        <p:spPr>
          <a:xfrm>
            <a:off x="457200" y="1340768"/>
            <a:ext cx="8229600" cy="4785395"/>
          </a:xfrm>
        </p:spPr>
        <p:txBody>
          <a:bodyPr>
            <a:normAutofit/>
          </a:bodyPr>
          <a:lstStyle/>
          <a:p>
            <a:r>
              <a:rPr kumimoji="1" lang="ja-JP" altLang="en-US" sz="2400" dirty="0" smtClean="0"/>
              <a:t>計算設定</a:t>
            </a:r>
            <a:endParaRPr kumimoji="1" lang="en-US" altLang="ja-JP" sz="2400" dirty="0" smtClean="0"/>
          </a:p>
          <a:p>
            <a:pPr lvl="1"/>
            <a:r>
              <a:rPr lang="ja-JP" altLang="en-US" sz="2000" dirty="0"/>
              <a:t>中心天体</a:t>
            </a:r>
            <a:r>
              <a:rPr lang="ja-JP" altLang="en-US" sz="2000" dirty="0" smtClean="0"/>
              <a:t>の境界条件のみを変更</a:t>
            </a:r>
            <a:endParaRPr lang="en-US" altLang="ja-JP" sz="2000" dirty="0" smtClean="0"/>
          </a:p>
          <a:p>
            <a:pPr lvl="2"/>
            <a:r>
              <a:rPr kumimoji="1" lang="en-US" altLang="ja-JP" sz="1800" dirty="0" smtClean="0"/>
              <a:t>BH </a:t>
            </a:r>
            <a:r>
              <a:rPr kumimoji="1" lang="ja-JP" altLang="en-US" sz="1800" dirty="0" smtClean="0"/>
              <a:t>→ 物質を吸収</a:t>
            </a:r>
            <a:r>
              <a:rPr kumimoji="1" lang="en-US" altLang="ja-JP" sz="1800" dirty="0" smtClean="0"/>
              <a:t>	NS </a:t>
            </a:r>
            <a:r>
              <a:rPr kumimoji="1" lang="ja-JP" altLang="en-US" sz="1800" dirty="0" smtClean="0"/>
              <a:t>→ 境界をただの固い壁にする</a:t>
            </a:r>
            <a:endParaRPr kumimoji="1" lang="ja-JP" altLang="en-US" sz="1800" dirty="0"/>
          </a:p>
        </p:txBody>
      </p:sp>
      <p:sp>
        <p:nvSpPr>
          <p:cNvPr id="4" name="正方形/長方形 3"/>
          <p:cNvSpPr/>
          <p:nvPr/>
        </p:nvSpPr>
        <p:spPr>
          <a:xfrm>
            <a:off x="2051720" y="2524254"/>
            <a:ext cx="453970" cy="369332"/>
          </a:xfrm>
          <a:prstGeom prst="rect">
            <a:avLst/>
          </a:prstGeom>
        </p:spPr>
        <p:txBody>
          <a:bodyPr wrap="none">
            <a:spAutoFit/>
          </a:bodyPr>
          <a:lstStyle/>
          <a:p>
            <a:r>
              <a:rPr lang="en-US" altLang="ja-JP" dirty="0"/>
              <a:t>BH</a:t>
            </a:r>
            <a:endParaRPr lang="ja-JP" altLang="en-US" dirty="0"/>
          </a:p>
        </p:txBody>
      </p:sp>
      <p:sp>
        <p:nvSpPr>
          <p:cNvPr id="9" name="正方形/長方形 8"/>
          <p:cNvSpPr/>
          <p:nvPr/>
        </p:nvSpPr>
        <p:spPr>
          <a:xfrm>
            <a:off x="6444208" y="2524254"/>
            <a:ext cx="439544" cy="369332"/>
          </a:xfrm>
          <a:prstGeom prst="rect">
            <a:avLst/>
          </a:prstGeom>
        </p:spPr>
        <p:txBody>
          <a:bodyPr wrap="none">
            <a:spAutoFit/>
          </a:bodyPr>
          <a:lstStyle/>
          <a:p>
            <a:r>
              <a:rPr lang="en-US" altLang="ja-JP" dirty="0" smtClean="0"/>
              <a:t>NS</a:t>
            </a:r>
            <a:endParaRPr lang="ja-JP" altLang="en-US" dirty="0"/>
          </a:p>
        </p:txBody>
      </p:sp>
    </p:spTree>
    <p:extLst>
      <p:ext uri="{BB962C8B-B14F-4D97-AF65-F5344CB8AC3E}">
        <p14:creationId xmlns:p14="http://schemas.microsoft.com/office/powerpoint/2010/main" val="38733023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BH vs NS</a:t>
            </a:r>
            <a:endParaRPr kumimoji="1" lang="ja-JP" altLang="en-US" dirty="0"/>
          </a:p>
        </p:txBody>
      </p:sp>
      <p:sp>
        <p:nvSpPr>
          <p:cNvPr id="3" name="コンテンツ プレースホルダー 2"/>
          <p:cNvSpPr>
            <a:spLocks noGrp="1"/>
          </p:cNvSpPr>
          <p:nvPr>
            <p:ph idx="1"/>
          </p:nvPr>
        </p:nvSpPr>
        <p:spPr>
          <a:xfrm>
            <a:off x="457200" y="1340768"/>
            <a:ext cx="8229600" cy="4785395"/>
          </a:xfrm>
        </p:spPr>
        <p:txBody>
          <a:bodyPr>
            <a:normAutofit/>
          </a:bodyPr>
          <a:lstStyle/>
          <a:p>
            <a:r>
              <a:rPr kumimoji="1" lang="ja-JP" altLang="en-US" sz="2400" dirty="0" smtClean="0"/>
              <a:t>計算設定</a:t>
            </a:r>
            <a:endParaRPr kumimoji="1" lang="en-US" altLang="ja-JP" sz="2400" dirty="0" smtClean="0"/>
          </a:p>
          <a:p>
            <a:pPr lvl="1"/>
            <a:r>
              <a:rPr lang="ja-JP" altLang="en-US" sz="2000" dirty="0"/>
              <a:t>中心天体</a:t>
            </a:r>
            <a:r>
              <a:rPr lang="ja-JP" altLang="en-US" sz="2000" dirty="0" smtClean="0"/>
              <a:t>の境界条件のみを変更</a:t>
            </a:r>
            <a:endParaRPr lang="en-US" altLang="ja-JP" sz="2000" dirty="0" smtClean="0"/>
          </a:p>
          <a:p>
            <a:pPr lvl="2"/>
            <a:r>
              <a:rPr kumimoji="1" lang="en-US" altLang="ja-JP" sz="1800" dirty="0" smtClean="0"/>
              <a:t>BH </a:t>
            </a:r>
            <a:r>
              <a:rPr kumimoji="1" lang="ja-JP" altLang="en-US" sz="1800" dirty="0" smtClean="0"/>
              <a:t>→ 物質を吸収</a:t>
            </a:r>
            <a:r>
              <a:rPr kumimoji="1" lang="en-US" altLang="ja-JP" sz="1800" dirty="0" smtClean="0"/>
              <a:t>	NS </a:t>
            </a:r>
            <a:r>
              <a:rPr kumimoji="1" lang="ja-JP" altLang="en-US" sz="1800" dirty="0" smtClean="0"/>
              <a:t>→ 境界をただの固い壁にする</a:t>
            </a:r>
            <a:endParaRPr kumimoji="1" lang="ja-JP" altLang="en-US" sz="1800" dirty="0"/>
          </a:p>
        </p:txBody>
      </p:sp>
      <p:sp>
        <p:nvSpPr>
          <p:cNvPr id="4" name="正方形/長方形 3"/>
          <p:cNvSpPr/>
          <p:nvPr/>
        </p:nvSpPr>
        <p:spPr>
          <a:xfrm>
            <a:off x="2051720" y="2524254"/>
            <a:ext cx="453970" cy="369332"/>
          </a:xfrm>
          <a:prstGeom prst="rect">
            <a:avLst/>
          </a:prstGeom>
        </p:spPr>
        <p:txBody>
          <a:bodyPr wrap="none">
            <a:spAutoFit/>
          </a:bodyPr>
          <a:lstStyle/>
          <a:p>
            <a:r>
              <a:rPr lang="en-US" altLang="ja-JP" dirty="0"/>
              <a:t>BH</a:t>
            </a:r>
            <a:endParaRPr lang="ja-JP" altLang="en-US" dirty="0"/>
          </a:p>
        </p:txBody>
      </p:sp>
      <p:sp>
        <p:nvSpPr>
          <p:cNvPr id="9" name="正方形/長方形 8"/>
          <p:cNvSpPr/>
          <p:nvPr/>
        </p:nvSpPr>
        <p:spPr>
          <a:xfrm>
            <a:off x="6444208" y="2524254"/>
            <a:ext cx="439544" cy="369332"/>
          </a:xfrm>
          <a:prstGeom prst="rect">
            <a:avLst/>
          </a:prstGeom>
        </p:spPr>
        <p:txBody>
          <a:bodyPr wrap="none">
            <a:spAutoFit/>
          </a:bodyPr>
          <a:lstStyle/>
          <a:p>
            <a:r>
              <a:rPr lang="en-US" altLang="ja-JP" dirty="0" smtClean="0"/>
              <a:t>NS</a:t>
            </a:r>
            <a:endParaRPr lang="ja-JP" altLang="en-US" dirty="0"/>
          </a:p>
        </p:txBody>
      </p:sp>
      <p:pic>
        <p:nvPicPr>
          <p:cNvPr id="8" name="Picture 3" descr="\\cunas2\home5\agpx0052\win_home\Desktop\temp\myspace\0825BH\anime_temp_4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2753487"/>
            <a:ext cx="5133213" cy="41045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nas2\home5\agpx0052\win_home\Desktop\temp\myspace\0825NS\anime_temp_4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7299" y="2780871"/>
            <a:ext cx="5133213" cy="4104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4856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nas2\home5\agpx0052\win_home\Desktop\temp\myspace\0825BH\outflow_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87" y="3511953"/>
            <a:ext cx="4143313" cy="331292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nas2\home5\agpx0052\win_home\Desktop\temp\myspace\0825NS\outflow_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5712" y="3510928"/>
            <a:ext cx="4126768" cy="3299691"/>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457200" y="274638"/>
            <a:ext cx="8229600" cy="969060"/>
          </a:xfrm>
        </p:spPr>
        <p:txBody>
          <a:bodyPr/>
          <a:lstStyle/>
          <a:p>
            <a:r>
              <a:rPr kumimoji="1" lang="en-US" altLang="ja-JP" dirty="0" smtClean="0"/>
              <a:t>Outflow</a:t>
            </a:r>
            <a:endParaRPr kumimoji="1" lang="ja-JP" altLang="en-US" dirty="0"/>
          </a:p>
        </p:txBody>
      </p:sp>
      <p:sp>
        <p:nvSpPr>
          <p:cNvPr id="3" name="コンテンツ プレースホルダー 2"/>
          <p:cNvSpPr>
            <a:spLocks noGrp="1"/>
          </p:cNvSpPr>
          <p:nvPr>
            <p:ph idx="1"/>
          </p:nvPr>
        </p:nvSpPr>
        <p:spPr>
          <a:xfrm>
            <a:off x="457200" y="1432720"/>
            <a:ext cx="8229600" cy="4693444"/>
          </a:xfrm>
        </p:spPr>
        <p:txBody>
          <a:bodyPr>
            <a:normAutofit/>
          </a:bodyPr>
          <a:lstStyle/>
          <a:p>
            <a:r>
              <a:rPr lang="en-US" altLang="ja-JP" sz="2400" dirty="0" smtClean="0"/>
              <a:t>Outflow</a:t>
            </a:r>
            <a:r>
              <a:rPr lang="ja-JP" altLang="en-US" sz="2400" dirty="0" smtClean="0"/>
              <a:t>の比較</a:t>
            </a:r>
            <a:endParaRPr lang="en-US" altLang="ja-JP" sz="2400" dirty="0" smtClean="0"/>
          </a:p>
          <a:p>
            <a:pPr lvl="1"/>
            <a:r>
              <a:rPr kumimoji="1" lang="ja-JP" altLang="en-US" sz="2000" dirty="0" smtClean="0"/>
              <a:t>各半径における</a:t>
            </a:r>
            <a:r>
              <a:rPr kumimoji="1" lang="en-US" altLang="ja-JP" sz="2000" dirty="0" smtClean="0"/>
              <a:t>z</a:t>
            </a:r>
            <a:r>
              <a:rPr kumimoji="1" lang="ja-JP" altLang="en-US" sz="2000" dirty="0" smtClean="0"/>
              <a:t>方向の質量流束</a:t>
            </a:r>
            <a:endParaRPr kumimoji="1" lang="en-US" altLang="ja-JP" sz="2000" dirty="0" smtClean="0"/>
          </a:p>
          <a:p>
            <a:pPr lvl="1"/>
            <a:r>
              <a:rPr lang="en-US" altLang="ja-JP" sz="2000" dirty="0" smtClean="0"/>
              <a:t>BH</a:t>
            </a:r>
            <a:r>
              <a:rPr lang="ja-JP" altLang="en-US" sz="2000" dirty="0" smtClean="0"/>
              <a:t>はほとんど</a:t>
            </a:r>
            <a:r>
              <a:rPr lang="en-US" altLang="ja-JP" sz="2000" dirty="0" smtClean="0"/>
              <a:t>outflow</a:t>
            </a:r>
            <a:r>
              <a:rPr lang="ja-JP" altLang="en-US" sz="2000" dirty="0" smtClean="0"/>
              <a:t>なし </a:t>
            </a:r>
            <a:r>
              <a:rPr lang="en-US" altLang="ja-JP" sz="2000" dirty="0" smtClean="0"/>
              <a:t>(※</a:t>
            </a:r>
            <a:r>
              <a:rPr lang="ja-JP" altLang="en-US" sz="2000" dirty="0" smtClean="0"/>
              <a:t>計算時間中には</a:t>
            </a:r>
            <a:r>
              <a:rPr lang="en-US" altLang="ja-JP" sz="2000" dirty="0" smtClean="0"/>
              <a:t>)</a:t>
            </a:r>
          </a:p>
          <a:p>
            <a:pPr lvl="1"/>
            <a:r>
              <a:rPr kumimoji="1" lang="en-US" altLang="ja-JP" sz="2000" dirty="0" smtClean="0"/>
              <a:t>NS</a:t>
            </a:r>
            <a:r>
              <a:rPr kumimoji="1" lang="ja-JP" altLang="en-US" sz="2000" dirty="0" smtClean="0"/>
              <a:t>は軸付近に集中して多くの</a:t>
            </a:r>
            <a:r>
              <a:rPr lang="en-US" altLang="ja-JP" sz="2000" dirty="0" smtClean="0"/>
              <a:t>mass outflow</a:t>
            </a:r>
          </a:p>
          <a:p>
            <a:pPr lvl="2"/>
            <a:r>
              <a:rPr kumimoji="1" lang="en-US" altLang="ja-JP" sz="1800" dirty="0" smtClean="0"/>
              <a:t>NS</a:t>
            </a:r>
            <a:r>
              <a:rPr kumimoji="1" lang="ja-JP" altLang="en-US" sz="1800" dirty="0" smtClean="0"/>
              <a:t>に物質が衝突する</a:t>
            </a:r>
            <a:r>
              <a:rPr kumimoji="1" lang="en-US" altLang="ja-JP" sz="1800" dirty="0" smtClean="0"/>
              <a:t>”</a:t>
            </a:r>
            <a:r>
              <a:rPr kumimoji="1" lang="ja-JP" altLang="en-US" sz="1800" dirty="0" smtClean="0"/>
              <a:t>時間</a:t>
            </a:r>
            <a:r>
              <a:rPr kumimoji="1" lang="en-US" altLang="ja-JP" sz="1800" dirty="0" smtClean="0"/>
              <a:t>” 8</a:t>
            </a:r>
            <a:r>
              <a:rPr kumimoji="1" lang="ja-JP" altLang="en-US" sz="1800" dirty="0" smtClean="0"/>
              <a:t>に対応して</a:t>
            </a:r>
            <a:r>
              <a:rPr kumimoji="1" lang="en-US" altLang="ja-JP" sz="1800" dirty="0" smtClean="0"/>
              <a:t>out flow</a:t>
            </a:r>
            <a:r>
              <a:rPr kumimoji="1" lang="ja-JP" altLang="en-US" sz="1800" dirty="0" smtClean="0"/>
              <a:t>が出はじめている</a:t>
            </a:r>
            <a:endParaRPr kumimoji="1" lang="en-US" altLang="ja-JP" sz="1800" dirty="0" smtClean="0"/>
          </a:p>
          <a:p>
            <a:pPr lvl="2"/>
            <a:r>
              <a:rPr lang="en-US" altLang="ja-JP" sz="1800" dirty="0" smtClean="0"/>
              <a:t>NS</a:t>
            </a:r>
            <a:r>
              <a:rPr lang="ja-JP" altLang="en-US" sz="1800" dirty="0" smtClean="0"/>
              <a:t>に衝突して圧力の低い方向へ広がっていった？</a:t>
            </a:r>
            <a:endParaRPr kumimoji="1" lang="ja-JP" altLang="en-US" sz="1800" dirty="0"/>
          </a:p>
        </p:txBody>
      </p:sp>
      <p:grpSp>
        <p:nvGrpSpPr>
          <p:cNvPr id="3073" name="グループ化 3072"/>
          <p:cNvGrpSpPr/>
          <p:nvPr/>
        </p:nvGrpSpPr>
        <p:grpSpPr>
          <a:xfrm>
            <a:off x="5183640" y="53915"/>
            <a:ext cx="3897890" cy="2233899"/>
            <a:chOff x="5031342" y="97804"/>
            <a:chExt cx="3897890" cy="2233899"/>
          </a:xfrm>
        </p:grpSpPr>
        <p:sp>
          <p:nvSpPr>
            <p:cNvPr id="30" name="円/楕円 29"/>
            <p:cNvSpPr/>
            <p:nvPr/>
          </p:nvSpPr>
          <p:spPr>
            <a:xfrm>
              <a:off x="5031342" y="1251756"/>
              <a:ext cx="3897890" cy="996844"/>
            </a:xfrm>
            <a:prstGeom prst="ellipse">
              <a:avLst/>
            </a:prstGeom>
            <a:pattFill prst="pct10">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グループ化 25"/>
            <p:cNvGrpSpPr/>
            <p:nvPr/>
          </p:nvGrpSpPr>
          <p:grpSpPr>
            <a:xfrm>
              <a:off x="5787135" y="857697"/>
              <a:ext cx="2386304" cy="528901"/>
              <a:chOff x="4436985" y="1144904"/>
              <a:chExt cx="2386304" cy="528901"/>
            </a:xfrm>
          </p:grpSpPr>
          <p:sp>
            <p:nvSpPr>
              <p:cNvPr id="21" name="円/楕円 20"/>
              <p:cNvSpPr>
                <a:spLocks noChangeAspect="1"/>
              </p:cNvSpPr>
              <p:nvPr/>
            </p:nvSpPr>
            <p:spPr>
              <a:xfrm>
                <a:off x="4436985" y="1144904"/>
                <a:ext cx="2386304" cy="528901"/>
              </a:xfrm>
              <a:prstGeom prst="ellipse">
                <a:avLst/>
              </a:prstGeom>
              <a:pattFill prst="ltDnDiag">
                <a:fgClr>
                  <a:schemeClr val="accent1"/>
                </a:fgClr>
                <a:bgClr>
                  <a:schemeClr val="bg1"/>
                </a:bgClr>
              </a:patt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4824453" y="1214754"/>
                <a:ext cx="1624434" cy="36004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5" name="直線コネクタ 14"/>
            <p:cNvCxnSpPr/>
            <p:nvPr/>
          </p:nvCxnSpPr>
          <p:spPr>
            <a:xfrm>
              <a:off x="6982141" y="621513"/>
              <a:ext cx="0" cy="1710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6982141" y="1116568"/>
              <a:ext cx="812217"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フリーフォーム 21"/>
            <p:cNvSpPr/>
            <p:nvPr/>
          </p:nvSpPr>
          <p:spPr>
            <a:xfrm>
              <a:off x="8095402" y="446284"/>
              <a:ext cx="527048" cy="962526"/>
            </a:xfrm>
            <a:custGeom>
              <a:avLst/>
              <a:gdLst>
                <a:gd name="connsiteX0" fmla="*/ 16909 w 527048"/>
                <a:gd name="connsiteY0" fmla="*/ 962526 h 962526"/>
                <a:gd name="connsiteX1" fmla="*/ 26534 w 527048"/>
                <a:gd name="connsiteY1" fmla="*/ 481263 h 962526"/>
                <a:gd name="connsiteX2" fmla="*/ 267166 w 527048"/>
                <a:gd name="connsiteY2" fmla="*/ 86628 h 962526"/>
                <a:gd name="connsiteX3" fmla="*/ 527048 w 527048"/>
                <a:gd name="connsiteY3" fmla="*/ 0 h 962526"/>
              </a:gdLst>
              <a:ahLst/>
              <a:cxnLst>
                <a:cxn ang="0">
                  <a:pos x="connsiteX0" y="connsiteY0"/>
                </a:cxn>
                <a:cxn ang="0">
                  <a:pos x="connsiteX1" y="connsiteY1"/>
                </a:cxn>
                <a:cxn ang="0">
                  <a:pos x="connsiteX2" y="connsiteY2"/>
                </a:cxn>
                <a:cxn ang="0">
                  <a:pos x="connsiteX3" y="connsiteY3"/>
                </a:cxn>
              </a:cxnLst>
              <a:rect l="l" t="t" r="r" b="b"/>
              <a:pathLst>
                <a:path w="527048" h="962526">
                  <a:moveTo>
                    <a:pt x="16909" y="962526"/>
                  </a:moveTo>
                  <a:cubicBezTo>
                    <a:pt x="867" y="794886"/>
                    <a:pt x="-15175" y="627246"/>
                    <a:pt x="26534" y="481263"/>
                  </a:cubicBezTo>
                  <a:cubicBezTo>
                    <a:pt x="68243" y="335280"/>
                    <a:pt x="183747" y="166838"/>
                    <a:pt x="267166" y="86628"/>
                  </a:cubicBezTo>
                  <a:cubicBezTo>
                    <a:pt x="350585" y="6417"/>
                    <a:pt x="438816" y="3208"/>
                    <a:pt x="527048" y="0"/>
                  </a:cubicBezTo>
                </a:path>
              </a:pathLst>
            </a:custGeom>
            <a:noFill/>
            <a:ln w="127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22"/>
            <p:cNvSpPr/>
            <p:nvPr/>
          </p:nvSpPr>
          <p:spPr>
            <a:xfrm>
              <a:off x="7848969" y="97804"/>
              <a:ext cx="233421" cy="1347536"/>
            </a:xfrm>
            <a:custGeom>
              <a:avLst/>
              <a:gdLst>
                <a:gd name="connsiteX0" fmla="*/ 12040 w 233421"/>
                <a:gd name="connsiteY0" fmla="*/ 1347536 h 1347536"/>
                <a:gd name="connsiteX1" fmla="*/ 12040 w 233421"/>
                <a:gd name="connsiteY1" fmla="*/ 952901 h 1347536"/>
                <a:gd name="connsiteX2" fmla="*/ 137168 w 233421"/>
                <a:gd name="connsiteY2" fmla="*/ 269507 h 1347536"/>
                <a:gd name="connsiteX3" fmla="*/ 233421 w 233421"/>
                <a:gd name="connsiteY3" fmla="*/ 0 h 1347536"/>
              </a:gdLst>
              <a:ahLst/>
              <a:cxnLst>
                <a:cxn ang="0">
                  <a:pos x="connsiteX0" y="connsiteY0"/>
                </a:cxn>
                <a:cxn ang="0">
                  <a:pos x="connsiteX1" y="connsiteY1"/>
                </a:cxn>
                <a:cxn ang="0">
                  <a:pos x="connsiteX2" y="connsiteY2"/>
                </a:cxn>
                <a:cxn ang="0">
                  <a:pos x="connsiteX3" y="connsiteY3"/>
                </a:cxn>
              </a:cxnLst>
              <a:rect l="l" t="t" r="r" b="b"/>
              <a:pathLst>
                <a:path w="233421" h="1347536">
                  <a:moveTo>
                    <a:pt x="12040" y="1347536"/>
                  </a:moveTo>
                  <a:cubicBezTo>
                    <a:pt x="1612" y="1240054"/>
                    <a:pt x="-8815" y="1132572"/>
                    <a:pt x="12040" y="952901"/>
                  </a:cubicBezTo>
                  <a:cubicBezTo>
                    <a:pt x="32895" y="773229"/>
                    <a:pt x="100271" y="428324"/>
                    <a:pt x="137168" y="269507"/>
                  </a:cubicBezTo>
                  <a:cubicBezTo>
                    <a:pt x="174065" y="110690"/>
                    <a:pt x="203743" y="55345"/>
                    <a:pt x="233421" y="0"/>
                  </a:cubicBezTo>
                </a:path>
              </a:pathLst>
            </a:custGeom>
            <a:noFill/>
            <a:ln w="127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23"/>
            <p:cNvSpPr/>
            <p:nvPr/>
          </p:nvSpPr>
          <p:spPr>
            <a:xfrm>
              <a:off x="7941404" y="242182"/>
              <a:ext cx="415938" cy="1203158"/>
            </a:xfrm>
            <a:custGeom>
              <a:avLst/>
              <a:gdLst>
                <a:gd name="connsiteX0" fmla="*/ 21302 w 415938"/>
                <a:gd name="connsiteY0" fmla="*/ 1203158 h 1203158"/>
                <a:gd name="connsiteX1" fmla="*/ 21302 w 415938"/>
                <a:gd name="connsiteY1" fmla="*/ 760396 h 1203158"/>
                <a:gd name="connsiteX2" fmla="*/ 242683 w 415938"/>
                <a:gd name="connsiteY2" fmla="*/ 192506 h 1203158"/>
                <a:gd name="connsiteX3" fmla="*/ 415938 w 415938"/>
                <a:gd name="connsiteY3" fmla="*/ 0 h 1203158"/>
              </a:gdLst>
              <a:ahLst/>
              <a:cxnLst>
                <a:cxn ang="0">
                  <a:pos x="connsiteX0" y="connsiteY0"/>
                </a:cxn>
                <a:cxn ang="0">
                  <a:pos x="connsiteX1" y="connsiteY1"/>
                </a:cxn>
                <a:cxn ang="0">
                  <a:pos x="connsiteX2" y="connsiteY2"/>
                </a:cxn>
                <a:cxn ang="0">
                  <a:pos x="connsiteX3" y="connsiteY3"/>
                </a:cxn>
              </a:cxnLst>
              <a:rect l="l" t="t" r="r" b="b"/>
              <a:pathLst>
                <a:path w="415938" h="1203158">
                  <a:moveTo>
                    <a:pt x="21302" y="1203158"/>
                  </a:moveTo>
                  <a:cubicBezTo>
                    <a:pt x="2853" y="1065998"/>
                    <a:pt x="-15595" y="928838"/>
                    <a:pt x="21302" y="760396"/>
                  </a:cubicBezTo>
                  <a:cubicBezTo>
                    <a:pt x="58199" y="591954"/>
                    <a:pt x="176910" y="319239"/>
                    <a:pt x="242683" y="192506"/>
                  </a:cubicBezTo>
                  <a:cubicBezTo>
                    <a:pt x="308456" y="65773"/>
                    <a:pt x="362197" y="32886"/>
                    <a:pt x="415938" y="0"/>
                  </a:cubicBezTo>
                </a:path>
              </a:pathLst>
            </a:custGeom>
            <a:noFill/>
            <a:ln w="127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7047275" y="801533"/>
              <a:ext cx="450050" cy="369332"/>
            </a:xfrm>
            <a:prstGeom prst="rect">
              <a:avLst/>
            </a:prstGeom>
            <a:noFill/>
          </p:spPr>
          <p:txBody>
            <a:bodyPr wrap="square" rtlCol="0">
              <a:spAutoFit/>
            </a:bodyPr>
            <a:lstStyle/>
            <a:p>
              <a:r>
                <a:rPr kumimoji="1" lang="ja-JP" altLang="en-US" dirty="0" smtClean="0"/>
                <a:t>ｒ</a:t>
              </a:r>
              <a:endParaRPr kumimoji="1" lang="ja-JP" altLang="en-US" dirty="0"/>
            </a:p>
          </p:txBody>
        </p:sp>
        <p:sp>
          <p:nvSpPr>
            <p:cNvPr id="3072" name="円/楕円 3071"/>
            <p:cNvSpPr/>
            <p:nvPr/>
          </p:nvSpPr>
          <p:spPr>
            <a:xfrm>
              <a:off x="6134237" y="1546489"/>
              <a:ext cx="1705165" cy="360040"/>
            </a:xfrm>
            <a:prstGeom prst="ellipse">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rot="9900000">
              <a:off x="6732240" y="1476608"/>
              <a:ext cx="499802" cy="499802"/>
            </a:xfrm>
            <a:prstGeom prst="ellipse">
              <a:avLst/>
            </a:prstGeom>
            <a:gradFill>
              <a:gsLst>
                <a:gs pos="0">
                  <a:schemeClr val="tx1"/>
                </a:gs>
                <a:gs pos="86000">
                  <a:schemeClr val="accent1">
                    <a:tint val="44500"/>
                    <a:satMod val="160000"/>
                  </a:schemeClr>
                </a:gs>
                <a:gs pos="100000">
                  <a:schemeClr val="bg1"/>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mc:AlternateContent xmlns:mc="http://schemas.openxmlformats.org/markup-compatibility/2006" xmlns:a14="http://schemas.microsoft.com/office/drawing/2010/main">
        <mc:Choice Requires="a14">
          <p:sp>
            <p:nvSpPr>
              <p:cNvPr id="8" name="テキスト ボックス 7"/>
              <p:cNvSpPr txBox="1"/>
              <p:nvPr/>
            </p:nvSpPr>
            <p:spPr>
              <a:xfrm rot="16200000">
                <a:off x="-615429" y="5035088"/>
                <a:ext cx="208823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a:rPr>
                        <m:t>𝜌</m:t>
                      </m:r>
                      <m:sSub>
                        <m:sSubPr>
                          <m:ctrlPr>
                            <a:rPr kumimoji="1" lang="en-US" altLang="ja-JP" b="0" i="1" smtClean="0">
                              <a:latin typeface="Cambria Math"/>
                            </a:rPr>
                          </m:ctrlPr>
                        </m:sSubPr>
                        <m:e>
                          <m:r>
                            <a:rPr kumimoji="1" lang="en-US" altLang="ja-JP" b="0" i="1" smtClean="0">
                              <a:latin typeface="Cambria Math"/>
                            </a:rPr>
                            <m:t>𝑣</m:t>
                          </m:r>
                        </m:e>
                        <m:sub>
                          <m:r>
                            <a:rPr kumimoji="1" lang="en-US" altLang="ja-JP" b="0" i="1" smtClean="0">
                              <a:latin typeface="Cambria Math"/>
                            </a:rPr>
                            <m:t>𝑧</m:t>
                          </m:r>
                        </m:sub>
                      </m:sSub>
                      <m:r>
                        <a:rPr lang="en-US" altLang="ja-JP" i="1">
                          <a:latin typeface="Cambria Math"/>
                        </a:rPr>
                        <m:t>2</m:t>
                      </m:r>
                      <m:r>
                        <a:rPr lang="en-US" altLang="ja-JP" i="1">
                          <a:latin typeface="Cambria Math"/>
                        </a:rPr>
                        <m:t>𝜋</m:t>
                      </m:r>
                      <m:r>
                        <a:rPr lang="en-US" altLang="ja-JP" i="1">
                          <a:latin typeface="Cambria Math"/>
                        </a:rPr>
                        <m:t>𝑟𝑑𝑟</m:t>
                      </m:r>
                    </m:oMath>
                  </m:oMathPara>
                </a14:m>
                <a:endParaRPr kumimoji="1" lang="ja-JP" altLang="en-US"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rot="16200000">
                <a:off x="-615429" y="5035088"/>
                <a:ext cx="2088232" cy="369332"/>
              </a:xfrm>
              <a:prstGeom prst="rect">
                <a:avLst/>
              </a:prstGeom>
              <a:blipFill rotWithShape="1">
                <a:blip r:embed="rId4"/>
                <a:stretch>
                  <a:fillRect r="-491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p:cNvSpPr txBox="1"/>
              <p:nvPr/>
            </p:nvSpPr>
            <p:spPr>
              <a:xfrm>
                <a:off x="1500278" y="6525053"/>
                <a:ext cx="208823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a:rPr>
                        <m:t>𝑥</m:t>
                      </m:r>
                    </m:oMath>
                  </m:oMathPara>
                </a14:m>
                <a:endParaRPr kumimoji="1" lang="ja-JP" altLang="en-US" dirty="0"/>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1500278" y="6525053"/>
                <a:ext cx="2088232" cy="369332"/>
              </a:xfrm>
              <a:prstGeom prst="rect">
                <a:avLst/>
              </a:prstGeom>
              <a:blipFill rotWithShape="1">
                <a:blip r:embed="rId5"/>
                <a:stretch>
                  <a:fillRect/>
                </a:stretch>
              </a:blipFill>
            </p:spPr>
            <p:txBody>
              <a:bodyPr/>
              <a:lstStyle/>
              <a:p>
                <a:r>
                  <a:rPr lang="ja-JP" altLang="en-US">
                    <a:noFill/>
                  </a:rPr>
                  <a:t> </a:t>
                </a:r>
              </a:p>
            </p:txBody>
          </p:sp>
        </mc:Fallback>
      </mc:AlternateContent>
      <p:sp>
        <p:nvSpPr>
          <p:cNvPr id="10" name="テキスト ボックス 9"/>
          <p:cNvSpPr txBox="1"/>
          <p:nvPr/>
        </p:nvSpPr>
        <p:spPr>
          <a:xfrm>
            <a:off x="2930145" y="4284095"/>
            <a:ext cx="855095" cy="1477328"/>
          </a:xfrm>
          <a:prstGeom prst="rect">
            <a:avLst/>
          </a:prstGeom>
          <a:noFill/>
        </p:spPr>
        <p:txBody>
          <a:bodyPr wrap="square" rtlCol="0">
            <a:spAutoFit/>
          </a:bodyPr>
          <a:lstStyle/>
          <a:p>
            <a:r>
              <a:rPr lang="ja-JP" altLang="en-US" dirty="0" err="1"/>
              <a:t>ー</a:t>
            </a:r>
            <a:r>
              <a:rPr lang="ja-JP" altLang="en-US" dirty="0"/>
              <a:t> </a:t>
            </a:r>
            <a:r>
              <a:rPr lang="en-US" altLang="ja-JP" dirty="0"/>
              <a:t>0</a:t>
            </a:r>
          </a:p>
          <a:p>
            <a:r>
              <a:rPr lang="ja-JP" altLang="en-US" dirty="0" err="1">
                <a:solidFill>
                  <a:srgbClr val="7030A0"/>
                </a:solidFill>
              </a:rPr>
              <a:t>ー</a:t>
            </a:r>
            <a:r>
              <a:rPr lang="ja-JP" altLang="en-US" dirty="0">
                <a:solidFill>
                  <a:srgbClr val="7030A0"/>
                </a:solidFill>
              </a:rPr>
              <a:t> </a:t>
            </a:r>
            <a:r>
              <a:rPr lang="en-US" altLang="ja-JP" dirty="0">
                <a:solidFill>
                  <a:srgbClr val="7030A0"/>
                </a:solidFill>
              </a:rPr>
              <a:t>5</a:t>
            </a:r>
          </a:p>
          <a:p>
            <a:r>
              <a:rPr lang="ja-JP" altLang="en-US" dirty="0" err="1">
                <a:solidFill>
                  <a:srgbClr val="0000FF"/>
                </a:solidFill>
              </a:rPr>
              <a:t>ー</a:t>
            </a:r>
            <a:r>
              <a:rPr lang="ja-JP" altLang="en-US" dirty="0">
                <a:solidFill>
                  <a:srgbClr val="0000FF"/>
                </a:solidFill>
              </a:rPr>
              <a:t> </a:t>
            </a:r>
            <a:r>
              <a:rPr lang="en-US" altLang="ja-JP" dirty="0" smtClean="0">
                <a:solidFill>
                  <a:srgbClr val="0000FF"/>
                </a:solidFill>
              </a:rPr>
              <a:t>10</a:t>
            </a:r>
            <a:endParaRPr lang="en-US" altLang="ja-JP" dirty="0">
              <a:solidFill>
                <a:srgbClr val="0000FF"/>
              </a:solidFill>
            </a:endParaRPr>
          </a:p>
          <a:p>
            <a:r>
              <a:rPr lang="ja-JP" altLang="en-US" dirty="0" err="1">
                <a:solidFill>
                  <a:srgbClr val="00B050"/>
                </a:solidFill>
              </a:rPr>
              <a:t>ー</a:t>
            </a:r>
            <a:r>
              <a:rPr lang="ja-JP" altLang="en-US" dirty="0">
                <a:solidFill>
                  <a:srgbClr val="00B050"/>
                </a:solidFill>
              </a:rPr>
              <a:t> </a:t>
            </a:r>
            <a:r>
              <a:rPr lang="en-US" altLang="ja-JP" dirty="0" smtClean="0">
                <a:solidFill>
                  <a:srgbClr val="00B050"/>
                </a:solidFill>
              </a:rPr>
              <a:t>15</a:t>
            </a:r>
            <a:endParaRPr lang="en-US" altLang="ja-JP" dirty="0">
              <a:solidFill>
                <a:srgbClr val="00B050"/>
              </a:solidFill>
            </a:endParaRPr>
          </a:p>
          <a:p>
            <a:r>
              <a:rPr lang="ja-JP" altLang="en-US" dirty="0" err="1">
                <a:solidFill>
                  <a:srgbClr val="FF0000"/>
                </a:solidFill>
              </a:rPr>
              <a:t>ー</a:t>
            </a:r>
            <a:r>
              <a:rPr lang="ja-JP" altLang="en-US" dirty="0">
                <a:solidFill>
                  <a:srgbClr val="FF0000"/>
                </a:solidFill>
              </a:rPr>
              <a:t> </a:t>
            </a:r>
            <a:r>
              <a:rPr lang="en-US" altLang="ja-JP" dirty="0" smtClean="0">
                <a:solidFill>
                  <a:srgbClr val="FF0000"/>
                </a:solidFill>
              </a:rPr>
              <a:t>20</a:t>
            </a:r>
            <a:endParaRPr lang="en-US" altLang="ja-JP" dirty="0">
              <a:solidFill>
                <a:srgbClr val="FF0000"/>
              </a:solidFill>
            </a:endParaRPr>
          </a:p>
        </p:txBody>
      </p:sp>
      <p:sp>
        <p:nvSpPr>
          <p:cNvPr id="3078" name="テキスト ボックス 3077"/>
          <p:cNvSpPr txBox="1"/>
          <p:nvPr/>
        </p:nvSpPr>
        <p:spPr>
          <a:xfrm>
            <a:off x="2411760" y="4006361"/>
            <a:ext cx="1935215" cy="338554"/>
          </a:xfrm>
          <a:prstGeom prst="rect">
            <a:avLst/>
          </a:prstGeom>
          <a:noFill/>
        </p:spPr>
        <p:txBody>
          <a:bodyPr wrap="square" rtlCol="0">
            <a:spAutoFit/>
          </a:bodyPr>
          <a:lstStyle/>
          <a:p>
            <a:pPr algn="ctr"/>
            <a:r>
              <a:rPr lang="ja-JP" altLang="en-US" sz="1600" dirty="0" smtClean="0"/>
              <a:t>時間</a:t>
            </a:r>
            <a:r>
              <a:rPr lang="en-US" altLang="ja-JP" sz="1600" dirty="0" smtClean="0"/>
              <a:t>(snap shot)</a:t>
            </a:r>
            <a:endParaRPr kumimoji="1" lang="ja-JP" altLang="en-US" sz="1600" dirty="0"/>
          </a:p>
        </p:txBody>
      </p:sp>
      <p:sp>
        <p:nvSpPr>
          <p:cNvPr id="3079" name="正方形/長方形 3078"/>
          <p:cNvSpPr/>
          <p:nvPr/>
        </p:nvSpPr>
        <p:spPr>
          <a:xfrm>
            <a:off x="2660115" y="4014065"/>
            <a:ext cx="1441587" cy="180968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4" name="テキスト ボックス 3"/>
              <p:cNvSpPr txBox="1"/>
              <p:nvPr/>
            </p:nvSpPr>
            <p:spPr>
              <a:xfrm rot="16200000">
                <a:off x="3802560" y="5035089"/>
                <a:ext cx="208823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a:rPr>
                        <m:t>𝜌</m:t>
                      </m:r>
                      <m:sSub>
                        <m:sSubPr>
                          <m:ctrlPr>
                            <a:rPr kumimoji="1" lang="en-US" altLang="ja-JP" b="0" i="1" smtClean="0">
                              <a:latin typeface="Cambria Math"/>
                            </a:rPr>
                          </m:ctrlPr>
                        </m:sSubPr>
                        <m:e>
                          <m:r>
                            <a:rPr kumimoji="1" lang="en-US" altLang="ja-JP" b="0" i="1" smtClean="0">
                              <a:latin typeface="Cambria Math"/>
                            </a:rPr>
                            <m:t>𝑣</m:t>
                          </m:r>
                        </m:e>
                        <m:sub>
                          <m:r>
                            <a:rPr kumimoji="1" lang="en-US" altLang="ja-JP" b="0" i="1" smtClean="0">
                              <a:latin typeface="Cambria Math"/>
                            </a:rPr>
                            <m:t>𝑧</m:t>
                          </m:r>
                        </m:sub>
                      </m:sSub>
                      <m:r>
                        <a:rPr lang="en-US" altLang="ja-JP" i="1">
                          <a:latin typeface="Cambria Math"/>
                        </a:rPr>
                        <m:t>2</m:t>
                      </m:r>
                      <m:r>
                        <a:rPr lang="en-US" altLang="ja-JP" i="1">
                          <a:latin typeface="Cambria Math"/>
                        </a:rPr>
                        <m:t>𝜋</m:t>
                      </m:r>
                      <m:r>
                        <a:rPr lang="en-US" altLang="ja-JP" i="1">
                          <a:latin typeface="Cambria Math"/>
                        </a:rPr>
                        <m:t>𝑟𝑑𝑟</m:t>
                      </m:r>
                    </m:oMath>
                  </m:oMathPara>
                </a14:m>
                <a:endParaRPr kumimoji="1" lang="ja-JP" altLang="en-US"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rot="16200000">
                <a:off x="3802560" y="5035089"/>
                <a:ext cx="2088232" cy="369332"/>
              </a:xfrm>
              <a:prstGeom prst="rect">
                <a:avLst/>
              </a:prstGeom>
              <a:blipFill rotWithShape="1">
                <a:blip r:embed="rId6"/>
                <a:stretch>
                  <a:fillRect r="-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3"/>
              <p:cNvSpPr txBox="1"/>
              <p:nvPr/>
            </p:nvSpPr>
            <p:spPr>
              <a:xfrm>
                <a:off x="5881892" y="6525053"/>
                <a:ext cx="208823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a:rPr>
                        <m:t>𝑥</m:t>
                      </m:r>
                    </m:oMath>
                  </m:oMathPara>
                </a14:m>
                <a:endParaRPr kumimoji="1" lang="ja-JP" altLang="en-US"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5881892" y="6525053"/>
                <a:ext cx="2088232" cy="369332"/>
              </a:xfrm>
              <a:prstGeom prst="rect">
                <a:avLst/>
              </a:prstGeom>
              <a:blipFill rotWithShape="1">
                <a:blip r:embed="rId7"/>
                <a:stretch>
                  <a:fillRect/>
                </a:stretch>
              </a:blipFill>
            </p:spPr>
            <p:txBody>
              <a:bodyPr/>
              <a:lstStyle/>
              <a:p>
                <a:r>
                  <a:rPr lang="ja-JP" altLang="en-US">
                    <a:noFill/>
                  </a:rPr>
                  <a:t> </a:t>
                </a:r>
              </a:p>
            </p:txBody>
          </p:sp>
        </mc:Fallback>
      </mc:AlternateContent>
      <p:sp>
        <p:nvSpPr>
          <p:cNvPr id="42" name="テキスト ボックス 41"/>
          <p:cNvSpPr txBox="1"/>
          <p:nvPr/>
        </p:nvSpPr>
        <p:spPr>
          <a:xfrm>
            <a:off x="7236844" y="4274610"/>
            <a:ext cx="855095" cy="1477328"/>
          </a:xfrm>
          <a:prstGeom prst="rect">
            <a:avLst/>
          </a:prstGeom>
          <a:noFill/>
        </p:spPr>
        <p:txBody>
          <a:bodyPr wrap="square" rtlCol="0">
            <a:spAutoFit/>
          </a:bodyPr>
          <a:lstStyle/>
          <a:p>
            <a:r>
              <a:rPr lang="ja-JP" altLang="en-US" dirty="0" err="1"/>
              <a:t>ー</a:t>
            </a:r>
            <a:r>
              <a:rPr lang="ja-JP" altLang="en-US" dirty="0"/>
              <a:t> </a:t>
            </a:r>
            <a:r>
              <a:rPr lang="en-US" altLang="ja-JP" dirty="0"/>
              <a:t>0</a:t>
            </a:r>
          </a:p>
          <a:p>
            <a:r>
              <a:rPr lang="ja-JP" altLang="en-US" dirty="0" err="1">
                <a:solidFill>
                  <a:srgbClr val="7030A0"/>
                </a:solidFill>
              </a:rPr>
              <a:t>ー</a:t>
            </a:r>
            <a:r>
              <a:rPr lang="ja-JP" altLang="en-US" dirty="0">
                <a:solidFill>
                  <a:srgbClr val="7030A0"/>
                </a:solidFill>
              </a:rPr>
              <a:t> </a:t>
            </a:r>
            <a:r>
              <a:rPr lang="en-US" altLang="ja-JP" dirty="0">
                <a:solidFill>
                  <a:srgbClr val="7030A0"/>
                </a:solidFill>
              </a:rPr>
              <a:t>5</a:t>
            </a:r>
          </a:p>
          <a:p>
            <a:r>
              <a:rPr lang="ja-JP" altLang="en-US" dirty="0" err="1">
                <a:solidFill>
                  <a:srgbClr val="0000FF"/>
                </a:solidFill>
              </a:rPr>
              <a:t>ー</a:t>
            </a:r>
            <a:r>
              <a:rPr lang="ja-JP" altLang="en-US" dirty="0">
                <a:solidFill>
                  <a:srgbClr val="0000FF"/>
                </a:solidFill>
              </a:rPr>
              <a:t> </a:t>
            </a:r>
            <a:r>
              <a:rPr lang="en-US" altLang="ja-JP" dirty="0" smtClean="0">
                <a:solidFill>
                  <a:srgbClr val="0000FF"/>
                </a:solidFill>
              </a:rPr>
              <a:t>10</a:t>
            </a:r>
            <a:endParaRPr lang="en-US" altLang="ja-JP" dirty="0">
              <a:solidFill>
                <a:srgbClr val="0000FF"/>
              </a:solidFill>
            </a:endParaRPr>
          </a:p>
          <a:p>
            <a:r>
              <a:rPr lang="ja-JP" altLang="en-US" dirty="0" err="1">
                <a:solidFill>
                  <a:srgbClr val="00B050"/>
                </a:solidFill>
              </a:rPr>
              <a:t>ー</a:t>
            </a:r>
            <a:r>
              <a:rPr lang="ja-JP" altLang="en-US" dirty="0">
                <a:solidFill>
                  <a:srgbClr val="00B050"/>
                </a:solidFill>
              </a:rPr>
              <a:t> </a:t>
            </a:r>
            <a:r>
              <a:rPr lang="en-US" altLang="ja-JP" dirty="0" smtClean="0">
                <a:solidFill>
                  <a:srgbClr val="00B050"/>
                </a:solidFill>
              </a:rPr>
              <a:t>15</a:t>
            </a:r>
            <a:endParaRPr lang="en-US" altLang="ja-JP" dirty="0">
              <a:solidFill>
                <a:srgbClr val="00B050"/>
              </a:solidFill>
            </a:endParaRPr>
          </a:p>
          <a:p>
            <a:r>
              <a:rPr lang="ja-JP" altLang="en-US" dirty="0" err="1">
                <a:solidFill>
                  <a:srgbClr val="FF0000"/>
                </a:solidFill>
              </a:rPr>
              <a:t>ー</a:t>
            </a:r>
            <a:r>
              <a:rPr lang="ja-JP" altLang="en-US" dirty="0">
                <a:solidFill>
                  <a:srgbClr val="FF0000"/>
                </a:solidFill>
              </a:rPr>
              <a:t> </a:t>
            </a:r>
            <a:r>
              <a:rPr lang="en-US" altLang="ja-JP" dirty="0" smtClean="0">
                <a:solidFill>
                  <a:srgbClr val="FF0000"/>
                </a:solidFill>
              </a:rPr>
              <a:t>20</a:t>
            </a:r>
            <a:endParaRPr lang="en-US" altLang="ja-JP" dirty="0">
              <a:solidFill>
                <a:srgbClr val="FF0000"/>
              </a:solidFill>
            </a:endParaRPr>
          </a:p>
        </p:txBody>
      </p:sp>
      <p:sp>
        <p:nvSpPr>
          <p:cNvPr id="43" name="テキスト ボックス 42"/>
          <p:cNvSpPr txBox="1"/>
          <p:nvPr/>
        </p:nvSpPr>
        <p:spPr>
          <a:xfrm>
            <a:off x="6718459" y="3996876"/>
            <a:ext cx="1935215" cy="338554"/>
          </a:xfrm>
          <a:prstGeom prst="rect">
            <a:avLst/>
          </a:prstGeom>
          <a:noFill/>
        </p:spPr>
        <p:txBody>
          <a:bodyPr wrap="square" rtlCol="0">
            <a:spAutoFit/>
          </a:bodyPr>
          <a:lstStyle/>
          <a:p>
            <a:pPr algn="ctr"/>
            <a:r>
              <a:rPr lang="ja-JP" altLang="en-US" sz="1600" dirty="0" smtClean="0"/>
              <a:t>時間</a:t>
            </a:r>
            <a:r>
              <a:rPr lang="en-US" altLang="ja-JP" sz="1600" dirty="0" smtClean="0"/>
              <a:t>(snap shot)</a:t>
            </a:r>
            <a:endParaRPr kumimoji="1" lang="ja-JP" altLang="en-US" sz="1600" dirty="0"/>
          </a:p>
        </p:txBody>
      </p:sp>
      <p:sp>
        <p:nvSpPr>
          <p:cNvPr id="44" name="正方形/長方形 43"/>
          <p:cNvSpPr/>
          <p:nvPr/>
        </p:nvSpPr>
        <p:spPr>
          <a:xfrm>
            <a:off x="6966814" y="4004580"/>
            <a:ext cx="1441587" cy="180968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83" name="正方形/長方形 3082"/>
          <p:cNvSpPr/>
          <p:nvPr/>
        </p:nvSpPr>
        <p:spPr>
          <a:xfrm>
            <a:off x="2317409" y="3593890"/>
            <a:ext cx="612736" cy="260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6570458" y="3593890"/>
            <a:ext cx="612736" cy="260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366755" y="3599728"/>
            <a:ext cx="453970" cy="369332"/>
          </a:xfrm>
          <a:prstGeom prst="rect">
            <a:avLst/>
          </a:prstGeom>
        </p:spPr>
        <p:txBody>
          <a:bodyPr wrap="none">
            <a:spAutoFit/>
          </a:bodyPr>
          <a:lstStyle/>
          <a:p>
            <a:r>
              <a:rPr lang="en-US" altLang="ja-JP" dirty="0"/>
              <a:t>BH</a:t>
            </a:r>
            <a:endParaRPr lang="ja-JP" altLang="en-US" dirty="0"/>
          </a:p>
        </p:txBody>
      </p:sp>
      <p:sp>
        <p:nvSpPr>
          <p:cNvPr id="12" name="正方形/長方形 11"/>
          <p:cNvSpPr/>
          <p:nvPr/>
        </p:nvSpPr>
        <p:spPr>
          <a:xfrm>
            <a:off x="6687235" y="3599728"/>
            <a:ext cx="439544" cy="369332"/>
          </a:xfrm>
          <a:prstGeom prst="rect">
            <a:avLst/>
          </a:prstGeom>
        </p:spPr>
        <p:txBody>
          <a:bodyPr wrap="none">
            <a:spAutoFit/>
          </a:bodyPr>
          <a:lstStyle/>
          <a:p>
            <a:r>
              <a:rPr lang="en-US" altLang="ja-JP" dirty="0" smtClean="0"/>
              <a:t>NS</a:t>
            </a:r>
            <a:endParaRPr lang="ja-JP" altLang="en-US" dirty="0"/>
          </a:p>
        </p:txBody>
      </p:sp>
    </p:spTree>
    <p:extLst>
      <p:ext uri="{BB962C8B-B14F-4D97-AF65-F5344CB8AC3E}">
        <p14:creationId xmlns:p14="http://schemas.microsoft.com/office/powerpoint/2010/main" val="16648846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グループ化 19"/>
          <p:cNvGrpSpPr/>
          <p:nvPr/>
        </p:nvGrpSpPr>
        <p:grpSpPr>
          <a:xfrm>
            <a:off x="5967155" y="186859"/>
            <a:ext cx="3041650" cy="2432051"/>
            <a:chOff x="6653680" y="773705"/>
            <a:chExt cx="3041650" cy="2432051"/>
          </a:xfrm>
        </p:grpSpPr>
        <p:pic>
          <p:nvPicPr>
            <p:cNvPr id="4102" name="Picture 6" descr="\\cunas2\home5\agpx0052\win_home\Desktop\temp\myspace\0825NS\temp00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3680" y="773705"/>
              <a:ext cx="3041650" cy="2432051"/>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6818309" y="863715"/>
              <a:ext cx="270029" cy="369332"/>
            </a:xfrm>
            <a:prstGeom prst="rect">
              <a:avLst/>
            </a:prstGeom>
            <a:noFill/>
          </p:spPr>
          <p:txBody>
            <a:bodyPr wrap="square" rtlCol="0">
              <a:spAutoFit/>
            </a:bodyPr>
            <a:lstStyle/>
            <a:p>
              <a:r>
                <a:rPr kumimoji="1" lang="en-US" altLang="ja-JP" dirty="0" smtClean="0"/>
                <a:t>6</a:t>
              </a:r>
              <a:endParaRPr kumimoji="1" lang="ja-JP" altLang="en-US" dirty="0"/>
            </a:p>
          </p:txBody>
        </p:sp>
      </p:grpSp>
      <p:grpSp>
        <p:nvGrpSpPr>
          <p:cNvPr id="21" name="グループ化 20"/>
          <p:cNvGrpSpPr/>
          <p:nvPr/>
        </p:nvGrpSpPr>
        <p:grpSpPr>
          <a:xfrm>
            <a:off x="5967155" y="186859"/>
            <a:ext cx="3041650" cy="2432051"/>
            <a:chOff x="4489624" y="773705"/>
            <a:chExt cx="3041650" cy="2432051"/>
          </a:xfrm>
        </p:grpSpPr>
        <p:pic>
          <p:nvPicPr>
            <p:cNvPr id="4103" name="Picture 7" descr="\\cunas2\home5\agpx0052\win_home\Desktop\temp\myspace\0825NS\temp000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9624" y="773705"/>
              <a:ext cx="3041650" cy="2432051"/>
            </a:xfrm>
            <a:prstGeom prst="rect">
              <a:avLst/>
            </a:prstGeom>
            <a:noFill/>
            <a:extLst>
              <a:ext uri="{909E8E84-426E-40DD-AFC4-6F175D3DCCD1}">
                <a14:hiddenFill xmlns:a14="http://schemas.microsoft.com/office/drawing/2010/main">
                  <a:solidFill>
                    <a:srgbClr val="FFFFFF"/>
                  </a:solidFill>
                </a14:hiddenFill>
              </a:ext>
            </a:extLst>
          </p:spPr>
        </p:pic>
        <p:sp>
          <p:nvSpPr>
            <p:cNvPr id="29" name="テキスト ボックス 28"/>
            <p:cNvSpPr txBox="1"/>
            <p:nvPr/>
          </p:nvSpPr>
          <p:spPr>
            <a:xfrm>
              <a:off x="4644381" y="863715"/>
              <a:ext cx="270029" cy="369332"/>
            </a:xfrm>
            <a:prstGeom prst="rect">
              <a:avLst/>
            </a:prstGeom>
            <a:noFill/>
          </p:spPr>
          <p:txBody>
            <a:bodyPr wrap="square" rtlCol="0">
              <a:spAutoFit/>
            </a:bodyPr>
            <a:lstStyle/>
            <a:p>
              <a:r>
                <a:rPr kumimoji="1" lang="en-US" altLang="ja-JP" dirty="0" smtClean="0"/>
                <a:t>7</a:t>
              </a:r>
              <a:endParaRPr kumimoji="1" lang="ja-JP" altLang="en-US" dirty="0"/>
            </a:p>
          </p:txBody>
        </p:sp>
      </p:grpSp>
      <p:grpSp>
        <p:nvGrpSpPr>
          <p:cNvPr id="22" name="グループ化 21"/>
          <p:cNvGrpSpPr/>
          <p:nvPr/>
        </p:nvGrpSpPr>
        <p:grpSpPr>
          <a:xfrm>
            <a:off x="5967155" y="186859"/>
            <a:ext cx="3041650" cy="2432051"/>
            <a:chOff x="2325567" y="773705"/>
            <a:chExt cx="3041650" cy="2432051"/>
          </a:xfrm>
        </p:grpSpPr>
        <p:pic>
          <p:nvPicPr>
            <p:cNvPr id="4104" name="Picture 8" descr="\\cunas2\home5\agpx0052\win_home\Desktop\temp\myspace\0825NS\temp000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5567" y="773705"/>
              <a:ext cx="3041650" cy="2432051"/>
            </a:xfrm>
            <a:prstGeom prst="rect">
              <a:avLst/>
            </a:prstGeom>
            <a:noFill/>
            <a:extLst>
              <a:ext uri="{909E8E84-426E-40DD-AFC4-6F175D3DCCD1}">
                <a14:hiddenFill xmlns:a14="http://schemas.microsoft.com/office/drawing/2010/main">
                  <a:solidFill>
                    <a:srgbClr val="FFFFFF"/>
                  </a:solidFill>
                </a14:hiddenFill>
              </a:ext>
            </a:extLst>
          </p:spPr>
        </p:pic>
        <p:sp>
          <p:nvSpPr>
            <p:cNvPr id="30" name="テキスト ボックス 29"/>
            <p:cNvSpPr txBox="1"/>
            <p:nvPr/>
          </p:nvSpPr>
          <p:spPr>
            <a:xfrm>
              <a:off x="2470453" y="863715"/>
              <a:ext cx="270029" cy="369332"/>
            </a:xfrm>
            <a:prstGeom prst="rect">
              <a:avLst/>
            </a:prstGeom>
            <a:noFill/>
          </p:spPr>
          <p:txBody>
            <a:bodyPr wrap="square" rtlCol="0">
              <a:spAutoFit/>
            </a:bodyPr>
            <a:lstStyle/>
            <a:p>
              <a:r>
                <a:rPr kumimoji="1" lang="en-US" altLang="ja-JP" dirty="0" smtClean="0"/>
                <a:t>8</a:t>
              </a:r>
              <a:endParaRPr kumimoji="1" lang="ja-JP" altLang="en-US" dirty="0"/>
            </a:p>
          </p:txBody>
        </p:sp>
      </p:grpSp>
      <p:grpSp>
        <p:nvGrpSpPr>
          <p:cNvPr id="23" name="グループ化 22"/>
          <p:cNvGrpSpPr/>
          <p:nvPr/>
        </p:nvGrpSpPr>
        <p:grpSpPr>
          <a:xfrm>
            <a:off x="5967155" y="186859"/>
            <a:ext cx="3041650" cy="2432051"/>
            <a:chOff x="161510" y="773705"/>
            <a:chExt cx="3041650" cy="2432051"/>
          </a:xfrm>
        </p:grpSpPr>
        <p:pic>
          <p:nvPicPr>
            <p:cNvPr id="4105" name="Picture 9" descr="\\cunas2\home5\agpx0052\win_home\Desktop\temp\myspace\0825NS\temp000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510" y="773705"/>
              <a:ext cx="3041650" cy="2432051"/>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27"/>
            <p:cNvSpPr txBox="1"/>
            <p:nvPr/>
          </p:nvSpPr>
          <p:spPr>
            <a:xfrm>
              <a:off x="296525" y="863715"/>
              <a:ext cx="270029" cy="369332"/>
            </a:xfrm>
            <a:prstGeom prst="rect">
              <a:avLst/>
            </a:prstGeom>
            <a:noFill/>
          </p:spPr>
          <p:txBody>
            <a:bodyPr wrap="square" rtlCol="0">
              <a:spAutoFit/>
            </a:bodyPr>
            <a:lstStyle/>
            <a:p>
              <a:r>
                <a:rPr kumimoji="1" lang="en-US" altLang="ja-JP" dirty="0" smtClean="0"/>
                <a:t>9</a:t>
              </a:r>
              <a:endParaRPr kumimoji="1" lang="ja-JP" altLang="en-US" dirty="0"/>
            </a:p>
          </p:txBody>
        </p:sp>
      </p:grpSp>
      <p:sp>
        <p:nvSpPr>
          <p:cNvPr id="2" name="タイトル 1"/>
          <p:cNvSpPr>
            <a:spLocks noGrp="1"/>
          </p:cNvSpPr>
          <p:nvPr>
            <p:ph type="title"/>
          </p:nvPr>
        </p:nvSpPr>
        <p:spPr/>
        <p:txBody>
          <a:bodyPr/>
          <a:lstStyle/>
          <a:p>
            <a:r>
              <a:rPr kumimoji="1" lang="en-US" altLang="ja-JP" dirty="0" smtClean="0"/>
              <a:t>Outflow</a:t>
            </a:r>
            <a:endParaRPr kumimoji="1" lang="ja-JP" altLang="en-US" dirty="0"/>
          </a:p>
        </p:txBody>
      </p:sp>
      <p:sp>
        <p:nvSpPr>
          <p:cNvPr id="3" name="コンテンツ プレースホルダー 2"/>
          <p:cNvSpPr>
            <a:spLocks noGrp="1"/>
          </p:cNvSpPr>
          <p:nvPr>
            <p:ph idx="1"/>
          </p:nvPr>
        </p:nvSpPr>
        <p:spPr>
          <a:xfrm>
            <a:off x="457200" y="1402884"/>
            <a:ext cx="8229600" cy="4723279"/>
          </a:xfrm>
        </p:spPr>
        <p:txBody>
          <a:bodyPr>
            <a:normAutofit/>
          </a:bodyPr>
          <a:lstStyle/>
          <a:p>
            <a:r>
              <a:rPr lang="ja-JP" altLang="en-US" sz="2400" dirty="0" smtClean="0"/>
              <a:t>結果</a:t>
            </a:r>
            <a:endParaRPr lang="en-US" altLang="ja-JP" sz="2400" dirty="0" smtClean="0"/>
          </a:p>
          <a:p>
            <a:pPr lvl="1"/>
            <a:r>
              <a:rPr lang="ja-JP" altLang="en-US" sz="2000" dirty="0" smtClean="0"/>
              <a:t>境界条件を変えるだけで</a:t>
            </a:r>
            <a:r>
              <a:rPr lang="en-US" altLang="ja-JP" sz="2000" dirty="0" smtClean="0"/>
              <a:t>outflow</a:t>
            </a:r>
            <a:r>
              <a:rPr lang="ja-JP" altLang="en-US" sz="2000" dirty="0" smtClean="0"/>
              <a:t>の量は激変</a:t>
            </a:r>
            <a:endParaRPr lang="en-US" altLang="ja-JP" sz="2000" dirty="0" smtClean="0"/>
          </a:p>
          <a:p>
            <a:pPr lvl="2"/>
            <a:r>
              <a:rPr lang="en-US" altLang="ja-JP" sz="1800" dirty="0" smtClean="0"/>
              <a:t>BH</a:t>
            </a:r>
            <a:r>
              <a:rPr lang="ja-JP" altLang="en-US" sz="1800" dirty="0" smtClean="0"/>
              <a:t>の場合より</a:t>
            </a:r>
            <a:r>
              <a:rPr lang="en-US" altLang="ja-JP" sz="1800" dirty="0" smtClean="0"/>
              <a:t>NS</a:t>
            </a:r>
            <a:r>
              <a:rPr lang="ja-JP" altLang="en-US" sz="1800" dirty="0" smtClean="0"/>
              <a:t>の場合のほうが</a:t>
            </a:r>
            <a:r>
              <a:rPr lang="en-US" altLang="ja-JP" sz="1800" dirty="0" smtClean="0"/>
              <a:t>outflow</a:t>
            </a:r>
            <a:r>
              <a:rPr lang="ja-JP" altLang="en-US" sz="1800" dirty="0" smtClean="0"/>
              <a:t>が多い</a:t>
            </a:r>
            <a:endParaRPr lang="en-US" altLang="ja-JP" sz="1800" dirty="0" smtClean="0"/>
          </a:p>
          <a:p>
            <a:pPr lvl="1"/>
            <a:r>
              <a:rPr lang="en-US" altLang="ja-JP" sz="2000" dirty="0" smtClean="0"/>
              <a:t>Disk</a:t>
            </a:r>
            <a:r>
              <a:rPr lang="ja-JP" altLang="en-US" sz="2000" dirty="0" smtClean="0"/>
              <a:t>の温度分布はあまり変化しない</a:t>
            </a:r>
            <a:endParaRPr lang="en-US" altLang="ja-JP" sz="2000" dirty="0" smtClean="0"/>
          </a:p>
          <a:p>
            <a:pPr lvl="1"/>
            <a:endParaRPr lang="en-US" altLang="ja-JP" sz="2000" dirty="0" smtClean="0"/>
          </a:p>
          <a:p>
            <a:pPr lvl="1"/>
            <a:endParaRPr lang="en-US" altLang="ja-JP" sz="2000" dirty="0" smtClean="0"/>
          </a:p>
        </p:txBody>
      </p:sp>
      <p:grpSp>
        <p:nvGrpSpPr>
          <p:cNvPr id="10" name="グループ化 9"/>
          <p:cNvGrpSpPr/>
          <p:nvPr/>
        </p:nvGrpSpPr>
        <p:grpSpPr>
          <a:xfrm>
            <a:off x="251520" y="3394214"/>
            <a:ext cx="4140460" cy="3329443"/>
            <a:chOff x="116505" y="3394214"/>
            <a:chExt cx="4140460" cy="3329443"/>
          </a:xfrm>
        </p:grpSpPr>
        <p:pic>
          <p:nvPicPr>
            <p:cNvPr id="7" name="Picture 2" descr="\\cunas2\home5\agpx0052\win_home\Desktop\temp\myspace\0825BH\outflow_ra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505" y="3394214"/>
              <a:ext cx="4140460" cy="3310639"/>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251520" y="3519010"/>
              <a:ext cx="360040" cy="584775"/>
            </a:xfrm>
            <a:prstGeom prst="rect">
              <a:avLst/>
            </a:prstGeom>
            <a:solidFill>
              <a:schemeClr val="bg1"/>
            </a:solidFill>
          </p:spPr>
          <p:txBody>
            <a:bodyPr wrap="square" rtlCol="0">
              <a:spAutoFit/>
            </a:bodyPr>
            <a:lstStyle/>
            <a:p>
              <a:r>
                <a:rPr kumimoji="1" lang="en-US" altLang="ja-JP" sz="3200" dirty="0" smtClean="0"/>
                <a:t>5</a:t>
              </a:r>
              <a:endParaRPr kumimoji="1" lang="ja-JP" altLang="en-US" sz="3200" dirty="0"/>
            </a:p>
          </p:txBody>
        </p:sp>
        <p:sp>
          <p:nvSpPr>
            <p:cNvPr id="11" name="テキスト ボックス 10"/>
            <p:cNvSpPr txBox="1"/>
            <p:nvPr/>
          </p:nvSpPr>
          <p:spPr>
            <a:xfrm>
              <a:off x="836585" y="3983915"/>
              <a:ext cx="1755195" cy="646331"/>
            </a:xfrm>
            <a:prstGeom prst="rect">
              <a:avLst/>
            </a:prstGeom>
            <a:noFill/>
            <a:ln>
              <a:solidFill>
                <a:schemeClr val="tx1"/>
              </a:solidFill>
            </a:ln>
          </p:spPr>
          <p:txBody>
            <a:bodyPr wrap="square" rtlCol="0">
              <a:spAutoFit/>
            </a:bodyPr>
            <a:lstStyle/>
            <a:p>
              <a:r>
                <a:rPr kumimoji="1" lang="ja-JP" altLang="en-US" dirty="0" smtClean="0">
                  <a:solidFill>
                    <a:srgbClr val="FF0000"/>
                  </a:solidFill>
                </a:rPr>
                <a:t>－ </a:t>
              </a:r>
              <a:r>
                <a:rPr kumimoji="1" lang="en-US" altLang="ja-JP" dirty="0" smtClean="0">
                  <a:solidFill>
                    <a:srgbClr val="FF0000"/>
                  </a:solidFill>
                </a:rPr>
                <a:t>total outflow</a:t>
              </a:r>
            </a:p>
            <a:p>
              <a:r>
                <a:rPr lang="ja-JP" altLang="en-US" dirty="0" err="1" smtClean="0">
                  <a:solidFill>
                    <a:srgbClr val="0000FF"/>
                  </a:solidFill>
                </a:rPr>
                <a:t>ー</a:t>
              </a:r>
              <a:r>
                <a:rPr lang="ja-JP" altLang="en-US" dirty="0" smtClean="0">
                  <a:solidFill>
                    <a:srgbClr val="0000FF"/>
                  </a:solidFill>
                </a:rPr>
                <a:t> </a:t>
              </a:r>
              <a:r>
                <a:rPr lang="en-US" altLang="ja-JP" dirty="0" smtClean="0">
                  <a:solidFill>
                    <a:srgbClr val="0000FF"/>
                  </a:solidFill>
                </a:rPr>
                <a:t>cumulative</a:t>
              </a:r>
              <a:endParaRPr kumimoji="1" lang="ja-JP" altLang="en-US" dirty="0">
                <a:solidFill>
                  <a:srgbClr val="0000FF"/>
                </a:solidFill>
              </a:endParaRPr>
            </a:p>
          </p:txBody>
        </p:sp>
        <p:sp>
          <p:nvSpPr>
            <p:cNvPr id="12" name="正方形/長方形 11"/>
            <p:cNvSpPr/>
            <p:nvPr/>
          </p:nvSpPr>
          <p:spPr>
            <a:xfrm>
              <a:off x="1916704" y="3474005"/>
              <a:ext cx="675075" cy="260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1966051" y="3479843"/>
              <a:ext cx="453970" cy="369332"/>
            </a:xfrm>
            <a:prstGeom prst="rect">
              <a:avLst/>
            </a:prstGeom>
          </p:spPr>
          <p:txBody>
            <a:bodyPr wrap="none">
              <a:spAutoFit/>
            </a:bodyPr>
            <a:lstStyle/>
            <a:p>
              <a:r>
                <a:rPr lang="en-US" altLang="ja-JP" dirty="0"/>
                <a:t>BH</a:t>
              </a:r>
              <a:endParaRPr lang="ja-JP" altLang="en-US" dirty="0"/>
            </a:p>
          </p:txBody>
        </p:sp>
        <p:sp>
          <p:nvSpPr>
            <p:cNvPr id="8" name="テキスト ボックス 7"/>
            <p:cNvSpPr txBox="1"/>
            <p:nvPr/>
          </p:nvSpPr>
          <p:spPr>
            <a:xfrm>
              <a:off x="904092" y="6354325"/>
              <a:ext cx="2565285" cy="369332"/>
            </a:xfrm>
            <a:prstGeom prst="rect">
              <a:avLst/>
            </a:prstGeom>
            <a:noFill/>
          </p:spPr>
          <p:txBody>
            <a:bodyPr wrap="square" rtlCol="0">
              <a:spAutoFit/>
            </a:bodyPr>
            <a:lstStyle/>
            <a:p>
              <a:pPr algn="ctr"/>
              <a:r>
                <a:rPr lang="ja-JP" altLang="en-US" dirty="0" smtClean="0"/>
                <a:t>時間</a:t>
              </a:r>
              <a:r>
                <a:rPr lang="en-US" altLang="ja-JP" dirty="0" smtClean="0"/>
                <a:t>(snap shot)</a:t>
              </a:r>
              <a:endParaRPr kumimoji="1" lang="ja-JP" altLang="en-US" dirty="0"/>
            </a:p>
          </p:txBody>
        </p:sp>
      </p:grpSp>
      <p:grpSp>
        <p:nvGrpSpPr>
          <p:cNvPr id="16" name="グループ化 15"/>
          <p:cNvGrpSpPr/>
          <p:nvPr/>
        </p:nvGrpSpPr>
        <p:grpSpPr>
          <a:xfrm>
            <a:off x="4572001" y="3385674"/>
            <a:ext cx="4376164" cy="3337983"/>
            <a:chOff x="4572001" y="3385674"/>
            <a:chExt cx="4376164" cy="3337983"/>
          </a:xfrm>
        </p:grpSpPr>
        <p:pic>
          <p:nvPicPr>
            <p:cNvPr id="6" name="Picture 3" descr="\\cunas2\home5\agpx0052\win_home\Desktop\temp\myspace\0825NS\outflow_rat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97025" y="3385674"/>
              <a:ext cx="4151140" cy="3319179"/>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4572001" y="3511203"/>
              <a:ext cx="720080" cy="584775"/>
            </a:xfrm>
            <a:prstGeom prst="rect">
              <a:avLst/>
            </a:prstGeom>
            <a:solidFill>
              <a:schemeClr val="bg1"/>
            </a:solidFill>
          </p:spPr>
          <p:txBody>
            <a:bodyPr wrap="square" rtlCol="0">
              <a:spAutoFit/>
            </a:bodyPr>
            <a:lstStyle/>
            <a:p>
              <a:pPr algn="r"/>
              <a:r>
                <a:rPr kumimoji="1" lang="en-US" altLang="ja-JP" sz="3200" dirty="0" smtClean="0"/>
                <a:t>80</a:t>
              </a:r>
              <a:endParaRPr kumimoji="1" lang="ja-JP" altLang="en-US" sz="3200" dirty="0"/>
            </a:p>
          </p:txBody>
        </p:sp>
        <p:sp>
          <p:nvSpPr>
            <p:cNvPr id="5" name="テキスト ボックス 4"/>
            <p:cNvSpPr txBox="1"/>
            <p:nvPr/>
          </p:nvSpPr>
          <p:spPr>
            <a:xfrm>
              <a:off x="5652119" y="4014065"/>
              <a:ext cx="1755195" cy="646331"/>
            </a:xfrm>
            <a:prstGeom prst="rect">
              <a:avLst/>
            </a:prstGeom>
            <a:noFill/>
            <a:ln>
              <a:solidFill>
                <a:schemeClr val="tx1"/>
              </a:solidFill>
            </a:ln>
          </p:spPr>
          <p:txBody>
            <a:bodyPr wrap="square" rtlCol="0">
              <a:spAutoFit/>
            </a:bodyPr>
            <a:lstStyle/>
            <a:p>
              <a:r>
                <a:rPr kumimoji="1" lang="ja-JP" altLang="en-US" dirty="0" smtClean="0">
                  <a:solidFill>
                    <a:srgbClr val="FF0000"/>
                  </a:solidFill>
                </a:rPr>
                <a:t>－ </a:t>
              </a:r>
              <a:r>
                <a:rPr kumimoji="1" lang="en-US" altLang="ja-JP" dirty="0" smtClean="0">
                  <a:solidFill>
                    <a:srgbClr val="FF0000"/>
                  </a:solidFill>
                </a:rPr>
                <a:t>total outflow</a:t>
              </a:r>
            </a:p>
            <a:p>
              <a:r>
                <a:rPr lang="ja-JP" altLang="en-US" dirty="0" err="1" smtClean="0">
                  <a:solidFill>
                    <a:srgbClr val="0000FF"/>
                  </a:solidFill>
                </a:rPr>
                <a:t>ー</a:t>
              </a:r>
              <a:r>
                <a:rPr lang="ja-JP" altLang="en-US" dirty="0" smtClean="0">
                  <a:solidFill>
                    <a:srgbClr val="0000FF"/>
                  </a:solidFill>
                </a:rPr>
                <a:t> </a:t>
              </a:r>
              <a:r>
                <a:rPr lang="en-US" altLang="ja-JP" dirty="0" smtClean="0">
                  <a:solidFill>
                    <a:srgbClr val="0000FF"/>
                  </a:solidFill>
                </a:rPr>
                <a:t>cumulative</a:t>
              </a:r>
              <a:endParaRPr kumimoji="1" lang="ja-JP" altLang="en-US" dirty="0">
                <a:solidFill>
                  <a:srgbClr val="0000FF"/>
                </a:solidFill>
              </a:endParaRPr>
            </a:p>
          </p:txBody>
        </p:sp>
        <p:sp>
          <p:nvSpPr>
            <p:cNvPr id="14" name="正方形/長方形 13"/>
            <p:cNvSpPr/>
            <p:nvPr/>
          </p:nvSpPr>
          <p:spPr>
            <a:xfrm>
              <a:off x="6552220" y="3474005"/>
              <a:ext cx="855094" cy="260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6668997" y="3479843"/>
              <a:ext cx="439544" cy="369332"/>
            </a:xfrm>
            <a:prstGeom prst="rect">
              <a:avLst/>
            </a:prstGeom>
          </p:spPr>
          <p:txBody>
            <a:bodyPr wrap="none">
              <a:spAutoFit/>
            </a:bodyPr>
            <a:lstStyle/>
            <a:p>
              <a:r>
                <a:rPr lang="en-US" altLang="ja-JP" dirty="0" smtClean="0"/>
                <a:t>NS</a:t>
              </a:r>
              <a:endParaRPr lang="ja-JP" altLang="en-US" dirty="0"/>
            </a:p>
          </p:txBody>
        </p:sp>
        <p:sp>
          <p:nvSpPr>
            <p:cNvPr id="17" name="テキスト ボックス 16"/>
            <p:cNvSpPr txBox="1"/>
            <p:nvPr/>
          </p:nvSpPr>
          <p:spPr>
            <a:xfrm>
              <a:off x="5697124" y="6354325"/>
              <a:ext cx="2565285" cy="369332"/>
            </a:xfrm>
            <a:prstGeom prst="rect">
              <a:avLst/>
            </a:prstGeom>
            <a:noFill/>
          </p:spPr>
          <p:txBody>
            <a:bodyPr wrap="square" rtlCol="0">
              <a:spAutoFit/>
            </a:bodyPr>
            <a:lstStyle/>
            <a:p>
              <a:pPr algn="ctr"/>
              <a:r>
                <a:rPr lang="ja-JP" altLang="en-US" dirty="0" smtClean="0"/>
                <a:t>時間</a:t>
              </a:r>
              <a:r>
                <a:rPr lang="en-US" altLang="ja-JP" dirty="0" smtClean="0"/>
                <a:t>(snap shot)</a:t>
              </a:r>
              <a:endParaRPr kumimoji="1" lang="ja-JP" altLang="en-US" dirty="0"/>
            </a:p>
          </p:txBody>
        </p:sp>
      </p:grpSp>
      <mc:AlternateContent xmlns:mc="http://schemas.openxmlformats.org/markup-compatibility/2006" xmlns:a14="http://schemas.microsoft.com/office/drawing/2010/main">
        <mc:Choice Requires="a14">
          <p:sp>
            <p:nvSpPr>
              <p:cNvPr id="18" name="テキスト ボックス 17"/>
              <p:cNvSpPr txBox="1"/>
              <p:nvPr/>
            </p:nvSpPr>
            <p:spPr>
              <a:xfrm>
                <a:off x="6777245" y="2831502"/>
                <a:ext cx="2565285" cy="81887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nary>
                        <m:naryPr>
                          <m:limLoc m:val="undOvr"/>
                          <m:subHide m:val="on"/>
                          <m:supHide m:val="on"/>
                          <m:ctrlPr>
                            <a:rPr kumimoji="1" lang="ja-JP" altLang="en-US" i="1" smtClean="0">
                              <a:latin typeface="Cambria Math"/>
                            </a:rPr>
                          </m:ctrlPr>
                        </m:naryPr>
                        <m:sub/>
                        <m:sup/>
                        <m:e>
                          <m:r>
                            <a:rPr kumimoji="1" lang="en-US" altLang="ja-JP" b="0" i="1" smtClean="0">
                              <a:latin typeface="Cambria Math"/>
                            </a:rPr>
                            <m:t>𝜌</m:t>
                          </m:r>
                          <m:sSub>
                            <m:sSubPr>
                              <m:ctrlPr>
                                <a:rPr kumimoji="1" lang="en-US" altLang="ja-JP" b="0" i="1" smtClean="0">
                                  <a:latin typeface="Cambria Math"/>
                                </a:rPr>
                              </m:ctrlPr>
                            </m:sSubPr>
                            <m:e>
                              <m:r>
                                <a:rPr kumimoji="1" lang="en-US" altLang="ja-JP" b="0" i="1" smtClean="0">
                                  <a:latin typeface="Cambria Math"/>
                                </a:rPr>
                                <m:t>𝑣</m:t>
                              </m:r>
                            </m:e>
                            <m:sub>
                              <m:r>
                                <a:rPr kumimoji="1" lang="en-US" altLang="ja-JP" b="0" i="1" smtClean="0">
                                  <a:latin typeface="Cambria Math"/>
                                </a:rPr>
                                <m:t>𝑧</m:t>
                              </m:r>
                            </m:sub>
                          </m:sSub>
                          <m:r>
                            <a:rPr kumimoji="1" lang="en-US" altLang="ja-JP" b="0" i="1" smtClean="0">
                              <a:latin typeface="Cambria Math"/>
                            </a:rPr>
                            <m:t>2</m:t>
                          </m:r>
                          <m:r>
                            <a:rPr kumimoji="1" lang="en-US" altLang="ja-JP" b="0" i="1" smtClean="0">
                              <a:latin typeface="Cambria Math"/>
                            </a:rPr>
                            <m:t>𝜋</m:t>
                          </m:r>
                          <m:r>
                            <a:rPr kumimoji="1" lang="en-US" altLang="ja-JP" b="0" i="1" smtClean="0">
                              <a:latin typeface="Cambria Math"/>
                            </a:rPr>
                            <m:t>𝑟𝑑𝑟</m:t>
                          </m:r>
                        </m:e>
                      </m:nary>
                    </m:oMath>
                  </m:oMathPara>
                </a14:m>
                <a:endParaRPr kumimoji="1" lang="ja-JP" altLang="en-US" dirty="0"/>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6777245" y="2831502"/>
                <a:ext cx="2565285" cy="818879"/>
              </a:xfrm>
              <a:prstGeom prst="rect">
                <a:avLst/>
              </a:prstGeom>
              <a:blipFill rotWithShape="1">
                <a:blip r:embed="rId8"/>
                <a:stretch>
                  <a:fillRect/>
                </a:stretch>
              </a:blipFill>
            </p:spPr>
            <p:txBody>
              <a:bodyPr/>
              <a:lstStyle/>
              <a:p>
                <a:r>
                  <a:rPr lang="ja-JP" altLang="en-US">
                    <a:noFill/>
                  </a:rPr>
                  <a:t> </a:t>
                </a:r>
              </a:p>
            </p:txBody>
          </p:sp>
        </mc:Fallback>
      </mc:AlternateContent>
      <p:sp>
        <p:nvSpPr>
          <p:cNvPr id="24" name="テキスト ボックス 23"/>
          <p:cNvSpPr txBox="1"/>
          <p:nvPr/>
        </p:nvSpPr>
        <p:spPr>
          <a:xfrm>
            <a:off x="7108541" y="0"/>
            <a:ext cx="838834" cy="369332"/>
          </a:xfrm>
          <a:prstGeom prst="rect">
            <a:avLst/>
          </a:prstGeom>
          <a:noFill/>
        </p:spPr>
        <p:txBody>
          <a:bodyPr wrap="square" rtlCol="0">
            <a:spAutoFit/>
          </a:bodyPr>
          <a:lstStyle/>
          <a:p>
            <a:pPr algn="ctr"/>
            <a:r>
              <a:rPr kumimoji="1" lang="en-US" altLang="ja-JP" dirty="0" smtClean="0"/>
              <a:t>NS</a:t>
            </a:r>
            <a:endParaRPr kumimoji="1" lang="ja-JP" altLang="en-US" dirty="0"/>
          </a:p>
        </p:txBody>
      </p:sp>
    </p:spTree>
    <p:extLst>
      <p:ext uri="{BB962C8B-B14F-4D97-AF65-F5344CB8AC3E}">
        <p14:creationId xmlns:p14="http://schemas.microsoft.com/office/powerpoint/2010/main" val="371659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274638"/>
            <a:ext cx="8229600" cy="922114"/>
          </a:xfrm>
        </p:spPr>
        <p:txBody>
          <a:bodyPr>
            <a:normAutofit/>
          </a:bodyPr>
          <a:lstStyle/>
          <a:p>
            <a:r>
              <a:rPr lang="ja-JP" altLang="en-US" sz="3600" dirty="0"/>
              <a:t>点源爆発</a:t>
            </a:r>
            <a:endParaRPr kumimoji="1" lang="ja-JP" altLang="en-US" sz="3600" dirty="0"/>
          </a:p>
        </p:txBody>
      </p:sp>
      <p:cxnSp>
        <p:nvCxnSpPr>
          <p:cNvPr id="7" name="直線矢印コネクタ 6"/>
          <p:cNvCxnSpPr/>
          <p:nvPr/>
        </p:nvCxnSpPr>
        <p:spPr>
          <a:xfrm flipV="1">
            <a:off x="1080000" y="1628800"/>
            <a:ext cx="0" cy="25922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rot="5400000" flipV="1">
            <a:off x="2376000" y="2916000"/>
            <a:ext cx="0" cy="25922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パイ 8"/>
          <p:cNvSpPr>
            <a:spLocks noChangeAspect="1"/>
          </p:cNvSpPr>
          <p:nvPr/>
        </p:nvSpPr>
        <p:spPr>
          <a:xfrm rot="5400000">
            <a:off x="324000" y="3438262"/>
            <a:ext cx="1547592" cy="1547764"/>
          </a:xfrm>
          <a:prstGeom prst="pie">
            <a:avLst>
              <a:gd name="adj1" fmla="val 10790559"/>
              <a:gd name="adj2" fmla="val 1620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1" name="直線矢印コネクタ 10"/>
          <p:cNvCxnSpPr/>
          <p:nvPr/>
        </p:nvCxnSpPr>
        <p:spPr>
          <a:xfrm rot="900000" flipV="1">
            <a:off x="1512000" y="2365078"/>
            <a:ext cx="0" cy="97210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rot="2700000" flipV="1">
            <a:off x="2160000" y="2692144"/>
            <a:ext cx="0" cy="97210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rot="4140000" flipV="1">
            <a:off x="2520000" y="3355804"/>
            <a:ext cx="0" cy="97210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フローチャート: 処理 18"/>
              <p:cNvSpPr/>
              <p:nvPr/>
            </p:nvSpPr>
            <p:spPr>
              <a:xfrm>
                <a:off x="2690331" y="2182217"/>
                <a:ext cx="1603626" cy="742727"/>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kumimoji="1" lang="ja-JP" altLang="en-US" sz="2400" i="1" smtClean="0">
                          <a:solidFill>
                            <a:schemeClr val="tx1"/>
                          </a:solidFill>
                          <a:latin typeface="Cambria Math"/>
                        </a:rPr>
                        <m:t>𝜌</m:t>
                      </m:r>
                      <m:r>
                        <a:rPr kumimoji="1" lang="en-US" altLang="ja-JP" sz="2400" i="1" smtClean="0">
                          <a:solidFill>
                            <a:schemeClr val="tx1"/>
                          </a:solidFill>
                          <a:latin typeface="Cambria Math"/>
                          <a:ea typeface="Cambria Math"/>
                        </a:rPr>
                        <m:t>=</m:t>
                      </m:r>
                      <m:sSup>
                        <m:sSupPr>
                          <m:ctrlPr>
                            <a:rPr kumimoji="1" lang="en-US" altLang="ja-JP" sz="2400" i="1" smtClean="0">
                              <a:solidFill>
                                <a:schemeClr val="tx1"/>
                              </a:solidFill>
                              <a:latin typeface="Cambria Math"/>
                              <a:ea typeface="Cambria Math"/>
                            </a:rPr>
                          </m:ctrlPr>
                        </m:sSupPr>
                        <m:e>
                          <m:r>
                            <a:rPr kumimoji="1" lang="en-US" altLang="ja-JP" sz="2400" b="0" i="1" smtClean="0">
                              <a:solidFill>
                                <a:schemeClr val="tx1"/>
                              </a:solidFill>
                              <a:latin typeface="Cambria Math"/>
                              <a:ea typeface="Cambria Math"/>
                            </a:rPr>
                            <m:t>10</m:t>
                          </m:r>
                        </m:e>
                        <m:sup>
                          <m:r>
                            <a:rPr kumimoji="1" lang="en-US" altLang="ja-JP" sz="2400" b="0" i="1" smtClean="0">
                              <a:solidFill>
                                <a:schemeClr val="tx1"/>
                              </a:solidFill>
                              <a:latin typeface="Cambria Math"/>
                              <a:ea typeface="Cambria Math"/>
                            </a:rPr>
                            <m:t>−3</m:t>
                          </m:r>
                        </m:sup>
                      </m:sSup>
                    </m:oMath>
                  </m:oMathPara>
                </a14:m>
                <a:endParaRPr kumimoji="1" lang="en-US" altLang="ja-JP" sz="2400" dirty="0" smtClean="0">
                  <a:solidFill>
                    <a:schemeClr val="tx1"/>
                  </a:solidFill>
                </a:endParaRPr>
              </a:p>
              <a:p>
                <a:pPr algn="ct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a:rPr>
                        <m:t>𝑃</m:t>
                      </m:r>
                      <m:r>
                        <a:rPr kumimoji="1" lang="en-US" altLang="ja-JP" sz="2400" b="0" i="1" smtClean="0">
                          <a:solidFill>
                            <a:schemeClr val="tx1"/>
                          </a:solidFill>
                          <a:latin typeface="Cambria Math"/>
                        </a:rPr>
                        <m:t>=</m:t>
                      </m:r>
                      <m:sSup>
                        <m:sSupPr>
                          <m:ctrlPr>
                            <a:rPr kumimoji="1" lang="en-US" altLang="ja-JP" sz="2400" b="0" i="1" smtClean="0">
                              <a:solidFill>
                                <a:schemeClr val="tx1"/>
                              </a:solidFill>
                              <a:latin typeface="Cambria Math"/>
                            </a:rPr>
                          </m:ctrlPr>
                        </m:sSupPr>
                        <m:e>
                          <m:r>
                            <a:rPr kumimoji="1" lang="en-US" altLang="ja-JP" sz="2400" b="0" i="1" smtClean="0">
                              <a:solidFill>
                                <a:schemeClr val="tx1"/>
                              </a:solidFill>
                              <a:latin typeface="Cambria Math"/>
                            </a:rPr>
                            <m:t>10</m:t>
                          </m:r>
                        </m:e>
                        <m:sup>
                          <m:r>
                            <a:rPr kumimoji="1" lang="en-US" altLang="ja-JP" sz="2400" b="0" i="1" smtClean="0">
                              <a:solidFill>
                                <a:schemeClr val="tx1"/>
                              </a:solidFill>
                              <a:latin typeface="Cambria Math"/>
                            </a:rPr>
                            <m:t>−5</m:t>
                          </m:r>
                        </m:sup>
                      </m:sSup>
                    </m:oMath>
                  </m:oMathPara>
                </a14:m>
                <a:endParaRPr kumimoji="1" lang="ja-JP" altLang="en-US" sz="2400" dirty="0">
                  <a:solidFill>
                    <a:schemeClr val="tx1"/>
                  </a:solidFill>
                </a:endParaRPr>
              </a:p>
            </p:txBody>
          </p:sp>
        </mc:Choice>
        <mc:Fallback xmlns="">
          <p:sp>
            <p:nvSpPr>
              <p:cNvPr id="19" name="フローチャート: 処理 18"/>
              <p:cNvSpPr>
                <a:spLocks noRot="1" noChangeAspect="1" noMove="1" noResize="1" noEditPoints="1" noAdjustHandles="1" noChangeArrowheads="1" noChangeShapeType="1" noTextEdit="1"/>
              </p:cNvSpPr>
              <p:nvPr/>
            </p:nvSpPr>
            <p:spPr>
              <a:xfrm>
                <a:off x="2690331" y="2182217"/>
                <a:ext cx="1603626" cy="742727"/>
              </a:xfrm>
              <a:prstGeom prst="flowChartProcess">
                <a:avLst/>
              </a:prstGeom>
              <a:blipFill rotWithShape="1">
                <a:blip r:embed="rId2"/>
                <a:stretch>
                  <a:fillRect b="-3279"/>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フローチャート: 処理 19"/>
              <p:cNvSpPr/>
              <p:nvPr/>
            </p:nvSpPr>
            <p:spPr>
              <a:xfrm>
                <a:off x="280773" y="4348745"/>
                <a:ext cx="1368152" cy="504056"/>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kumimoji="1" lang="ja-JP" altLang="en-US" sz="2400" i="1" smtClean="0">
                          <a:solidFill>
                            <a:schemeClr val="tx1"/>
                          </a:solidFill>
                          <a:latin typeface="Cambria Math"/>
                        </a:rPr>
                        <m:t>𝜌</m:t>
                      </m:r>
                      <m:r>
                        <a:rPr kumimoji="1" lang="en-US" altLang="ja-JP" sz="2400" i="1" smtClean="0">
                          <a:solidFill>
                            <a:schemeClr val="tx1"/>
                          </a:solidFill>
                          <a:latin typeface="Cambria Math"/>
                          <a:ea typeface="Cambria Math"/>
                        </a:rPr>
                        <m:t>=</m:t>
                      </m:r>
                      <m:r>
                        <a:rPr kumimoji="1" lang="en-US" altLang="ja-JP" sz="2400" b="0" i="1" smtClean="0">
                          <a:solidFill>
                            <a:schemeClr val="tx1"/>
                          </a:solidFill>
                          <a:latin typeface="Cambria Math"/>
                          <a:ea typeface="Cambria Math"/>
                        </a:rPr>
                        <m:t>1</m:t>
                      </m:r>
                    </m:oMath>
                  </m:oMathPara>
                </a14:m>
                <a:endParaRPr kumimoji="1" lang="en-US" altLang="ja-JP" sz="2400" dirty="0" smtClean="0">
                  <a:solidFill>
                    <a:schemeClr val="tx1"/>
                  </a:solidFill>
                </a:endParaRPr>
              </a:p>
              <a:p>
                <a:pPr algn="ct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a:rPr>
                        <m:t>𝑃</m:t>
                      </m:r>
                      <m:r>
                        <a:rPr kumimoji="1" lang="en-US" altLang="ja-JP" sz="2400" b="0" i="1" smtClean="0">
                          <a:solidFill>
                            <a:schemeClr val="tx1"/>
                          </a:solidFill>
                          <a:latin typeface="Cambria Math"/>
                        </a:rPr>
                        <m:t>=1</m:t>
                      </m:r>
                    </m:oMath>
                  </m:oMathPara>
                </a14:m>
                <a:endParaRPr kumimoji="1" lang="ja-JP" altLang="en-US" sz="2400" dirty="0">
                  <a:solidFill>
                    <a:schemeClr val="tx1"/>
                  </a:solidFill>
                </a:endParaRPr>
              </a:p>
            </p:txBody>
          </p:sp>
        </mc:Choice>
        <mc:Fallback xmlns="">
          <p:sp>
            <p:nvSpPr>
              <p:cNvPr id="20" name="フローチャート: 処理 19"/>
              <p:cNvSpPr>
                <a:spLocks noRot="1" noChangeAspect="1" noMove="1" noResize="1" noEditPoints="1" noAdjustHandles="1" noChangeArrowheads="1" noChangeShapeType="1" noTextEdit="1"/>
              </p:cNvSpPr>
              <p:nvPr/>
            </p:nvSpPr>
            <p:spPr>
              <a:xfrm>
                <a:off x="280773" y="4348745"/>
                <a:ext cx="1368152" cy="504056"/>
              </a:xfrm>
              <a:prstGeom prst="flowChartProcess">
                <a:avLst/>
              </a:prstGeom>
              <a:blipFill rotWithShape="1">
                <a:blip r:embed="rId3"/>
                <a:stretch>
                  <a:fillRect t="-16867" b="-27711"/>
                </a:stretch>
              </a:blipFill>
              <a:ln>
                <a:noFill/>
              </a:ln>
            </p:spPr>
            <p:txBody>
              <a:bodyPr/>
              <a:lstStyle/>
              <a:p>
                <a:r>
                  <a:rPr lang="ja-JP" altLang="en-US">
                    <a:noFill/>
                  </a:rPr>
                  <a:t> </a:t>
                </a:r>
              </a:p>
            </p:txBody>
          </p:sp>
        </mc:Fallback>
      </mc:AlternateContent>
      <p:sp>
        <p:nvSpPr>
          <p:cNvPr id="21" name="フローチャート: 処理 20"/>
          <p:cNvSpPr/>
          <p:nvPr/>
        </p:nvSpPr>
        <p:spPr>
          <a:xfrm>
            <a:off x="652616" y="1519086"/>
            <a:ext cx="312233" cy="396044"/>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smtClean="0">
                <a:solidFill>
                  <a:schemeClr val="tx1"/>
                </a:solidFill>
              </a:rPr>
              <a:t>z</a:t>
            </a:r>
            <a:endParaRPr kumimoji="1" lang="ja-JP" altLang="en-US" sz="2400" dirty="0">
              <a:solidFill>
                <a:schemeClr val="tx1"/>
              </a:solidFill>
            </a:endParaRPr>
          </a:p>
        </p:txBody>
      </p:sp>
      <p:sp>
        <p:nvSpPr>
          <p:cNvPr id="22" name="フローチャート: 処理 21"/>
          <p:cNvSpPr/>
          <p:nvPr/>
        </p:nvSpPr>
        <p:spPr>
          <a:xfrm>
            <a:off x="3492000" y="4348745"/>
            <a:ext cx="298070" cy="25202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solidFill>
                  <a:schemeClr val="tx1"/>
                </a:solidFill>
              </a:rPr>
              <a:t>x</a:t>
            </a:r>
            <a:endParaRPr kumimoji="1" lang="ja-JP" altLang="en-US" sz="2400" dirty="0">
              <a:solidFill>
                <a:schemeClr val="tx1"/>
              </a:solidFill>
            </a:endParaRPr>
          </a:p>
        </p:txBody>
      </p:sp>
      <p:sp>
        <p:nvSpPr>
          <p:cNvPr id="23" name="フローチャート: 処理 22"/>
          <p:cNvSpPr/>
          <p:nvPr/>
        </p:nvSpPr>
        <p:spPr>
          <a:xfrm>
            <a:off x="964849" y="5102572"/>
            <a:ext cx="5730564" cy="1755428"/>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400" dirty="0" smtClean="0">
                <a:solidFill>
                  <a:schemeClr val="tx1"/>
                </a:solidFill>
              </a:rPr>
              <a:t>・中心に高密度、高圧力の点源を作り</a:t>
            </a:r>
            <a:endParaRPr lang="en-US" altLang="ja-JP" sz="2400" dirty="0" smtClean="0">
              <a:solidFill>
                <a:schemeClr val="tx1"/>
              </a:solidFill>
            </a:endParaRPr>
          </a:p>
          <a:p>
            <a:r>
              <a:rPr lang="ja-JP" altLang="en-US" sz="2400" dirty="0" smtClean="0">
                <a:solidFill>
                  <a:schemeClr val="tx1"/>
                </a:solidFill>
              </a:rPr>
              <a:t>爆発させる</a:t>
            </a:r>
            <a:endParaRPr lang="en-US" altLang="ja-JP" sz="2400" dirty="0" smtClean="0">
              <a:solidFill>
                <a:schemeClr val="tx1"/>
              </a:solidFill>
            </a:endParaRPr>
          </a:p>
          <a:p>
            <a:r>
              <a:rPr kumimoji="1" lang="ja-JP" altLang="en-US" sz="2400" dirty="0" smtClean="0">
                <a:solidFill>
                  <a:schemeClr val="tx1"/>
                </a:solidFill>
              </a:rPr>
              <a:t>・重力はなし</a:t>
            </a:r>
            <a:endParaRPr kumimoji="1" lang="ja-JP" altLang="en-US" sz="2400" dirty="0">
              <a:solidFill>
                <a:schemeClr val="tx1"/>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1439323"/>
            <a:ext cx="3353317" cy="3370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フローチャート: 処理 23"/>
          <p:cNvSpPr/>
          <p:nvPr/>
        </p:nvSpPr>
        <p:spPr>
          <a:xfrm>
            <a:off x="6667805" y="1059089"/>
            <a:ext cx="1820674" cy="360040"/>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tx1"/>
                </a:solidFill>
              </a:rPr>
              <a:t>かに星雲 </a:t>
            </a:r>
            <a:r>
              <a:rPr lang="en-US" altLang="ja-JP" sz="1600" dirty="0" smtClean="0">
                <a:solidFill>
                  <a:schemeClr val="tx1"/>
                </a:solidFill>
              </a:rPr>
              <a:t>(SN1054)</a:t>
            </a:r>
            <a:endParaRPr kumimoji="1" lang="ja-JP" altLang="en-US" sz="1600" dirty="0">
              <a:solidFill>
                <a:schemeClr val="tx1"/>
              </a:solidFill>
            </a:endParaRPr>
          </a:p>
        </p:txBody>
      </p:sp>
      <p:sp>
        <p:nvSpPr>
          <p:cNvPr id="26" name="フローチャート: 処理 25"/>
          <p:cNvSpPr/>
          <p:nvPr/>
        </p:nvSpPr>
        <p:spPr>
          <a:xfrm>
            <a:off x="7063690" y="4800092"/>
            <a:ext cx="1440160" cy="360040"/>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smtClean="0">
                <a:solidFill>
                  <a:schemeClr val="tx1"/>
                </a:solidFill>
              </a:rPr>
              <a:t>Hubblesite.org</a:t>
            </a:r>
            <a:endParaRPr kumimoji="1" lang="ja-JP" altLang="en-US" sz="1600" dirty="0">
              <a:solidFill>
                <a:schemeClr val="tx1"/>
              </a:solidFill>
            </a:endParaRPr>
          </a:p>
        </p:txBody>
      </p:sp>
    </p:spTree>
    <p:extLst>
      <p:ext uri="{BB962C8B-B14F-4D97-AF65-F5344CB8AC3E}">
        <p14:creationId xmlns:p14="http://schemas.microsoft.com/office/powerpoint/2010/main" val="9359274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0106"/>
          </a:xfrm>
        </p:spPr>
        <p:txBody>
          <a:bodyPr>
            <a:normAutofit/>
          </a:bodyPr>
          <a:lstStyle/>
          <a:p>
            <a:r>
              <a:rPr kumimoji="1" lang="ja-JP" altLang="en-US" sz="3600" dirty="0" smtClean="0"/>
              <a:t>降着円盤とは</a:t>
            </a:r>
            <a:endParaRPr kumimoji="1" lang="ja-JP" altLang="en-US" sz="3600" dirty="0"/>
          </a:p>
        </p:txBody>
      </p:sp>
      <p:sp>
        <p:nvSpPr>
          <p:cNvPr id="3" name="コンテンツ プレースホルダー 2"/>
          <p:cNvSpPr>
            <a:spLocks noGrp="1"/>
          </p:cNvSpPr>
          <p:nvPr>
            <p:ph idx="1"/>
          </p:nvPr>
        </p:nvSpPr>
        <p:spPr>
          <a:xfrm>
            <a:off x="457200" y="1412776"/>
            <a:ext cx="8229600" cy="4713387"/>
          </a:xfrm>
        </p:spPr>
        <p:txBody>
          <a:bodyPr>
            <a:normAutofit/>
          </a:bodyPr>
          <a:lstStyle/>
          <a:p>
            <a:r>
              <a:rPr kumimoji="1" lang="ja-JP" altLang="en-US" sz="2400" dirty="0" smtClean="0"/>
              <a:t>ブラックホールや中性子星のようなコンパクト星に落ち込むガスや塵が、高密度天体に形成する円盤</a:t>
            </a:r>
            <a:endParaRPr kumimoji="1" lang="en-US" altLang="ja-JP" sz="2400" dirty="0" smtClean="0"/>
          </a:p>
          <a:p>
            <a:endParaRPr lang="en-US" altLang="ja-JP" sz="2400" dirty="0"/>
          </a:p>
          <a:p>
            <a:r>
              <a:rPr kumimoji="1" lang="ja-JP" altLang="en-US" sz="2400" dirty="0" smtClean="0"/>
              <a:t>外から落ち込んでくるガスはコンパクト星の周りを回転しながら落ちていき、</a:t>
            </a:r>
            <a:r>
              <a:rPr lang="ja-JP" altLang="en-US" sz="2400" dirty="0" smtClean="0"/>
              <a:t>その過程で</a:t>
            </a:r>
            <a:r>
              <a:rPr kumimoji="1" lang="ja-JP" altLang="en-US" sz="2400" dirty="0" smtClean="0"/>
              <a:t>トーラスが形成される。</a:t>
            </a:r>
            <a:endParaRPr kumimoji="1" lang="en-US" altLang="ja-JP" sz="2400" dirty="0" smtClean="0"/>
          </a:p>
          <a:p>
            <a:endParaRPr lang="en-US" altLang="ja-JP" sz="2400" dirty="0" smtClean="0"/>
          </a:p>
          <a:p>
            <a:r>
              <a:rPr lang="ja-JP" altLang="en-US" sz="2400" dirty="0" smtClean="0"/>
              <a:t>ケプラー回転半径よりも内側へとガスが降着するためには角運動量が外側へ輸送される必要があり、長年の謎であったが、磁気回転不安定性</a:t>
            </a:r>
            <a:r>
              <a:rPr lang="en-US" altLang="ja-JP" sz="2400" dirty="0" smtClean="0"/>
              <a:t>(MRI)</a:t>
            </a:r>
            <a:r>
              <a:rPr lang="ja-JP" altLang="en-US" sz="2400" dirty="0" smtClean="0"/>
              <a:t>によって生じる磁気乱気流がマクスウェル応力によって角運動量輸送が起きることが最近発見された。</a:t>
            </a:r>
            <a:endParaRPr lang="en-US" altLang="ja-JP" sz="2400" dirty="0" smtClean="0"/>
          </a:p>
          <a:p>
            <a:pPr marL="0" indent="0">
              <a:buNone/>
            </a:pPr>
            <a:endParaRPr lang="en-US" altLang="ja-JP" sz="2400" dirty="0"/>
          </a:p>
          <a:p>
            <a:endParaRPr kumimoji="1" lang="ja-JP" altLang="en-US" sz="2400" dirty="0"/>
          </a:p>
        </p:txBody>
      </p:sp>
    </p:spTree>
    <p:extLst>
      <p:ext uri="{BB962C8B-B14F-4D97-AF65-F5344CB8AC3E}">
        <p14:creationId xmlns:p14="http://schemas.microsoft.com/office/powerpoint/2010/main" val="10244810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8560" y="260648"/>
            <a:ext cx="4114800" cy="778098"/>
          </a:xfrm>
        </p:spPr>
        <p:txBody>
          <a:bodyPr>
            <a:normAutofit/>
          </a:bodyPr>
          <a:lstStyle/>
          <a:p>
            <a:r>
              <a:rPr kumimoji="1" lang="ja-JP" altLang="en-US" sz="3600" dirty="0" smtClean="0"/>
              <a:t>結果</a:t>
            </a:r>
            <a:endParaRPr kumimoji="1" lang="ja-JP" altLang="en-US" sz="3600" dirty="0"/>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01311" y="3239824"/>
            <a:ext cx="3838978" cy="3071183"/>
          </a:xfrm>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71800" y="248978"/>
            <a:ext cx="3672408" cy="2937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1560" y="3306295"/>
            <a:ext cx="3672802" cy="2938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フローチャート: 処理 4"/>
          <p:cNvSpPr/>
          <p:nvPr/>
        </p:nvSpPr>
        <p:spPr>
          <a:xfrm>
            <a:off x="3692348" y="3186905"/>
            <a:ext cx="1831312" cy="326464"/>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solidFill>
                  <a:schemeClr val="tx1"/>
                </a:solidFill>
              </a:rPr>
              <a:t>磁場なし</a:t>
            </a:r>
            <a:endParaRPr kumimoji="1" lang="ja-JP" altLang="en-US" sz="2400" dirty="0">
              <a:solidFill>
                <a:schemeClr val="tx1"/>
              </a:solidFill>
            </a:endParaRPr>
          </a:p>
        </p:txBody>
      </p:sp>
      <mc:AlternateContent xmlns:mc="http://schemas.openxmlformats.org/markup-compatibility/2006" xmlns:a14="http://schemas.microsoft.com/office/drawing/2010/main">
        <mc:Choice Requires="a14">
          <p:sp>
            <p:nvSpPr>
              <p:cNvPr id="11" name="フローチャート: 処理 10"/>
              <p:cNvSpPr/>
              <p:nvPr/>
            </p:nvSpPr>
            <p:spPr>
              <a:xfrm>
                <a:off x="1907704" y="6367242"/>
                <a:ext cx="1425195" cy="326464"/>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kumimoji="1" lang="ja-JP" altLang="en-US" sz="2400" i="1" smtClean="0">
                          <a:solidFill>
                            <a:schemeClr val="tx1"/>
                          </a:solidFill>
                          <a:latin typeface="Cambria Math"/>
                        </a:rPr>
                        <m:t>𝛽</m:t>
                      </m:r>
                      <m:r>
                        <a:rPr kumimoji="1" lang="en-US" altLang="ja-JP" sz="2400" b="0" i="1" smtClean="0">
                          <a:solidFill>
                            <a:schemeClr val="tx1"/>
                          </a:solidFill>
                          <a:latin typeface="Cambria Math"/>
                        </a:rPr>
                        <m:t>=1</m:t>
                      </m:r>
                    </m:oMath>
                  </m:oMathPara>
                </a14:m>
                <a:endParaRPr kumimoji="1" lang="ja-JP" altLang="en-US" sz="2400" dirty="0">
                  <a:solidFill>
                    <a:schemeClr val="tx1"/>
                  </a:solidFill>
                </a:endParaRPr>
              </a:p>
            </p:txBody>
          </p:sp>
        </mc:Choice>
        <mc:Fallback xmlns="">
          <p:sp>
            <p:nvSpPr>
              <p:cNvPr id="11" name="フローチャート: 処理 10"/>
              <p:cNvSpPr>
                <a:spLocks noRot="1" noChangeAspect="1" noMove="1" noResize="1" noEditPoints="1" noAdjustHandles="1" noChangeArrowheads="1" noChangeShapeType="1" noTextEdit="1"/>
              </p:cNvSpPr>
              <p:nvPr/>
            </p:nvSpPr>
            <p:spPr>
              <a:xfrm>
                <a:off x="1907704" y="6367242"/>
                <a:ext cx="1425195" cy="326464"/>
              </a:xfrm>
              <a:prstGeom prst="flowChartProcess">
                <a:avLst/>
              </a:prstGeom>
              <a:blipFill rotWithShape="1">
                <a:blip r:embed="rId5"/>
                <a:stretch>
                  <a:fillRect b="-39655"/>
                </a:stretch>
              </a:blipFill>
              <a:ln>
                <a:solidFill>
                  <a:schemeClr val="bg1"/>
                </a:solidFill>
              </a:ln>
            </p:spPr>
            <p:txBody>
              <a:bodyPr/>
              <a:lstStyle/>
              <a:p>
                <a:r>
                  <a:rPr lang="ja-JP" altLang="en-US">
                    <a:noFill/>
                  </a:rPr>
                  <a:t> </a:t>
                </a:r>
              </a:p>
            </p:txBody>
          </p:sp>
        </mc:Fallback>
      </mc:AlternateContent>
      <p:sp>
        <p:nvSpPr>
          <p:cNvPr id="6" name="フローチャート: 処理 5"/>
          <p:cNvSpPr/>
          <p:nvPr/>
        </p:nvSpPr>
        <p:spPr>
          <a:xfrm>
            <a:off x="251520" y="1268760"/>
            <a:ext cx="2808312" cy="1584176"/>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400" dirty="0">
                <a:solidFill>
                  <a:schemeClr val="tx1"/>
                </a:solidFill>
              </a:rPr>
              <a:t>磁場</a:t>
            </a:r>
            <a:r>
              <a:rPr lang="ja-JP" altLang="en-US" sz="2400" dirty="0" smtClean="0">
                <a:solidFill>
                  <a:schemeClr val="tx1"/>
                </a:solidFill>
              </a:rPr>
              <a:t>は </a:t>
            </a:r>
            <a:r>
              <a:rPr lang="en-US" altLang="ja-JP" sz="2400" dirty="0" smtClean="0">
                <a:solidFill>
                  <a:schemeClr val="tx1"/>
                </a:solidFill>
              </a:rPr>
              <a:t>z</a:t>
            </a:r>
            <a:r>
              <a:rPr lang="ja-JP" altLang="en-US" sz="2400" dirty="0" smtClean="0">
                <a:solidFill>
                  <a:schemeClr val="tx1"/>
                </a:solidFill>
              </a:rPr>
              <a:t>軸に一様</a:t>
            </a:r>
            <a:r>
              <a:rPr lang="en-US" altLang="ja-JP" sz="2400" dirty="0" smtClean="0">
                <a:solidFill>
                  <a:schemeClr val="tx1"/>
                </a:solidFill>
              </a:rPr>
              <a:t/>
            </a:r>
            <a:br>
              <a:rPr lang="en-US" altLang="ja-JP" sz="2400" dirty="0" smtClean="0">
                <a:solidFill>
                  <a:schemeClr val="tx1"/>
                </a:solidFill>
              </a:rPr>
            </a:br>
            <a:endParaRPr lang="en-US" altLang="ja-JP" sz="2400" dirty="0" smtClean="0">
              <a:solidFill>
                <a:schemeClr val="tx1"/>
              </a:solidFill>
            </a:endParaRPr>
          </a:p>
          <a:p>
            <a:r>
              <a:rPr lang="ja-JP" altLang="en-US" sz="2400" dirty="0" smtClean="0">
                <a:solidFill>
                  <a:schemeClr val="tx1"/>
                </a:solidFill>
              </a:rPr>
              <a:t>磁場の影響により、</a:t>
            </a:r>
            <a:r>
              <a:rPr lang="en-US" altLang="ja-JP" sz="2400" dirty="0" smtClean="0">
                <a:solidFill>
                  <a:schemeClr val="tx1"/>
                </a:solidFill>
              </a:rPr>
              <a:t>x</a:t>
            </a:r>
            <a:r>
              <a:rPr lang="ja-JP" altLang="en-US" sz="2400" dirty="0" smtClean="0">
                <a:solidFill>
                  <a:schemeClr val="tx1"/>
                </a:solidFill>
              </a:rPr>
              <a:t>軸方向の爆発や不安定性は抑えられる</a:t>
            </a:r>
            <a:endParaRPr lang="en-US" altLang="ja-JP" sz="2400" dirty="0" smtClean="0">
              <a:solidFill>
                <a:schemeClr val="tx1"/>
              </a:solidFill>
            </a:endParaRPr>
          </a:p>
          <a:p>
            <a:endParaRPr kumimoji="1" lang="en-US" altLang="ja-JP" sz="2400" dirty="0" smtClean="0">
              <a:solidFill>
                <a:schemeClr val="tx1"/>
              </a:solidFill>
            </a:endParaRPr>
          </a:p>
        </p:txBody>
      </p:sp>
      <mc:AlternateContent xmlns:mc="http://schemas.openxmlformats.org/markup-compatibility/2006" xmlns:a14="http://schemas.microsoft.com/office/drawing/2010/main">
        <mc:Choice Requires="a14">
          <p:sp>
            <p:nvSpPr>
              <p:cNvPr id="13" name="フローチャート: 処理 12"/>
              <p:cNvSpPr/>
              <p:nvPr/>
            </p:nvSpPr>
            <p:spPr>
              <a:xfrm>
                <a:off x="6035832" y="6367242"/>
                <a:ext cx="1425195" cy="326464"/>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kumimoji="1" lang="ja-JP" altLang="en-US" sz="2400" i="1" smtClean="0">
                          <a:solidFill>
                            <a:schemeClr val="tx1"/>
                          </a:solidFill>
                          <a:latin typeface="Cambria Math"/>
                        </a:rPr>
                        <m:t>𝛽</m:t>
                      </m:r>
                      <m:r>
                        <a:rPr kumimoji="1" lang="en-US" altLang="ja-JP" sz="2400" b="0" i="1" smtClean="0">
                          <a:solidFill>
                            <a:schemeClr val="tx1"/>
                          </a:solidFill>
                          <a:latin typeface="Cambria Math"/>
                        </a:rPr>
                        <m:t>=0.01</m:t>
                      </m:r>
                    </m:oMath>
                  </m:oMathPara>
                </a14:m>
                <a:endParaRPr kumimoji="1" lang="ja-JP" altLang="en-US" sz="2400" dirty="0">
                  <a:solidFill>
                    <a:schemeClr val="tx1"/>
                  </a:solidFill>
                </a:endParaRPr>
              </a:p>
            </p:txBody>
          </p:sp>
        </mc:Choice>
        <mc:Fallback xmlns="">
          <p:sp>
            <p:nvSpPr>
              <p:cNvPr id="13" name="フローチャート: 処理 12"/>
              <p:cNvSpPr>
                <a:spLocks noRot="1" noChangeAspect="1" noMove="1" noResize="1" noEditPoints="1" noAdjustHandles="1" noChangeArrowheads="1" noChangeShapeType="1" noTextEdit="1"/>
              </p:cNvSpPr>
              <p:nvPr/>
            </p:nvSpPr>
            <p:spPr>
              <a:xfrm>
                <a:off x="6035832" y="6367242"/>
                <a:ext cx="1425195" cy="326464"/>
              </a:xfrm>
              <a:prstGeom prst="flowChartProcess">
                <a:avLst/>
              </a:prstGeom>
              <a:blipFill rotWithShape="1">
                <a:blip r:embed="rId6"/>
                <a:stretch>
                  <a:fillRect l="-2101" b="-39655"/>
                </a:stretch>
              </a:blipFill>
              <a:ln>
                <a:solidFill>
                  <a:schemeClr val="bg1"/>
                </a:solidFill>
              </a:ln>
            </p:spPr>
            <p:txBody>
              <a:bodyPr/>
              <a:lstStyle/>
              <a:p>
                <a:r>
                  <a:rPr lang="ja-JP" altLang="en-US">
                    <a:noFill/>
                  </a:rPr>
                  <a:t> </a:t>
                </a:r>
              </a:p>
            </p:txBody>
          </p:sp>
        </mc:Fallback>
      </mc:AlternateContent>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115302" y="730292"/>
            <a:ext cx="3028698" cy="237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フローチャート: 処理 14"/>
          <p:cNvSpPr/>
          <p:nvPr/>
        </p:nvSpPr>
        <p:spPr>
          <a:xfrm>
            <a:off x="7554994" y="3009943"/>
            <a:ext cx="298070" cy="25202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solidFill>
                  <a:schemeClr val="tx1"/>
                </a:solidFill>
              </a:rPr>
              <a:t>x</a:t>
            </a:r>
            <a:endParaRPr kumimoji="1" lang="ja-JP" altLang="en-US" sz="2400" dirty="0">
              <a:solidFill>
                <a:schemeClr val="tx1"/>
              </a:solidFill>
            </a:endParaRPr>
          </a:p>
        </p:txBody>
      </p:sp>
      <mc:AlternateContent xmlns:mc="http://schemas.openxmlformats.org/markup-compatibility/2006" xmlns:a14="http://schemas.microsoft.com/office/drawing/2010/main">
        <mc:Choice Requires="a14">
          <p:sp>
            <p:nvSpPr>
              <p:cNvPr id="16" name="フローチャート: 処理 15"/>
              <p:cNvSpPr/>
              <p:nvPr/>
            </p:nvSpPr>
            <p:spPr>
              <a:xfrm>
                <a:off x="6902216" y="85746"/>
                <a:ext cx="1603626" cy="742727"/>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log</a:t>
                </a:r>
                <a14:m>
                  <m:oMath xmlns:m="http://schemas.openxmlformats.org/officeDocument/2006/math">
                    <m:r>
                      <a:rPr kumimoji="1" lang="ja-JP" altLang="en-US" i="1" smtClean="0">
                        <a:solidFill>
                          <a:schemeClr val="tx1"/>
                        </a:solidFill>
                        <a:latin typeface="Cambria Math"/>
                      </a:rPr>
                      <m:t>𝜌</m:t>
                    </m:r>
                  </m:oMath>
                </a14:m>
                <a:endParaRPr kumimoji="1" lang="en-US" altLang="ja-JP" dirty="0" smtClean="0">
                  <a:solidFill>
                    <a:schemeClr val="tx1"/>
                  </a:solidFill>
                </a:endParaRPr>
              </a:p>
              <a:p>
                <a:pPr algn="ctr"/>
                <a:r>
                  <a:rPr kumimoji="1" lang="en-US" altLang="ja-JP" b="0" dirty="0" smtClean="0">
                    <a:solidFill>
                      <a:srgbClr val="FF0000"/>
                    </a:solidFill>
                  </a:rPr>
                  <a:t>log</a:t>
                </a:r>
                <a14:m>
                  <m:oMath xmlns:m="http://schemas.openxmlformats.org/officeDocument/2006/math">
                    <m:r>
                      <a:rPr kumimoji="1" lang="en-US" altLang="ja-JP" b="0" i="1" smtClean="0">
                        <a:solidFill>
                          <a:srgbClr val="FF0000"/>
                        </a:solidFill>
                        <a:latin typeface="Cambria Math"/>
                      </a:rPr>
                      <m:t>𝑃</m:t>
                    </m:r>
                  </m:oMath>
                </a14:m>
                <a:endParaRPr kumimoji="1" lang="ja-JP" altLang="en-US" dirty="0">
                  <a:solidFill>
                    <a:srgbClr val="FF0000"/>
                  </a:solidFill>
                </a:endParaRPr>
              </a:p>
            </p:txBody>
          </p:sp>
        </mc:Choice>
        <mc:Fallback xmlns="">
          <p:sp>
            <p:nvSpPr>
              <p:cNvPr id="16" name="フローチャート: 処理 15"/>
              <p:cNvSpPr>
                <a:spLocks noRot="1" noChangeAspect="1" noMove="1" noResize="1" noEditPoints="1" noAdjustHandles="1" noChangeArrowheads="1" noChangeShapeType="1" noTextEdit="1"/>
              </p:cNvSpPr>
              <p:nvPr/>
            </p:nvSpPr>
            <p:spPr>
              <a:xfrm>
                <a:off x="6902216" y="85746"/>
                <a:ext cx="1603626" cy="742727"/>
              </a:xfrm>
              <a:prstGeom prst="flowChartProcess">
                <a:avLst/>
              </a:prstGeom>
              <a:blipFill rotWithShape="1">
                <a:blip r:embed="rId8"/>
                <a:stretch>
                  <a:fillRect b="-5738"/>
                </a:stretch>
              </a:blipFill>
              <a:ln>
                <a:noFill/>
              </a:ln>
            </p:spPr>
            <p:txBody>
              <a:bodyPr/>
              <a:lstStyle/>
              <a:p>
                <a:r>
                  <a:rPr lang="ja-JP" altLang="en-US">
                    <a:noFill/>
                  </a:rPr>
                  <a:t> </a:t>
                </a:r>
              </a:p>
            </p:txBody>
          </p:sp>
        </mc:Fallback>
      </mc:AlternateContent>
    </p:spTree>
    <p:extLst>
      <p:ext uri="{BB962C8B-B14F-4D97-AF65-F5344CB8AC3E}">
        <p14:creationId xmlns:p14="http://schemas.microsoft.com/office/powerpoint/2010/main" val="20184510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lstStyle/>
          <a:p>
            <a:r>
              <a:rPr kumimoji="1" lang="ja-JP" altLang="en-US" dirty="0" smtClean="0"/>
              <a:t>降着円盤の磁場依存性</a:t>
            </a:r>
            <a:endParaRPr kumimoji="1" lang="ja-JP" altLang="en-US" dirty="0"/>
          </a:p>
        </p:txBody>
      </p:sp>
      <p:sp>
        <p:nvSpPr>
          <p:cNvPr id="4" name="テキスト ボックス 3"/>
          <p:cNvSpPr txBox="1"/>
          <p:nvPr/>
        </p:nvSpPr>
        <p:spPr>
          <a:xfrm>
            <a:off x="611560" y="1340768"/>
            <a:ext cx="7920880" cy="1754326"/>
          </a:xfrm>
          <a:prstGeom prst="rect">
            <a:avLst/>
          </a:prstGeom>
          <a:noFill/>
        </p:spPr>
        <p:txBody>
          <a:bodyPr wrap="square" rtlCol="0">
            <a:spAutoFit/>
          </a:bodyPr>
          <a:lstStyle/>
          <a:p>
            <a:r>
              <a:rPr kumimoji="1" lang="ja-JP" altLang="en-US" dirty="0" smtClean="0"/>
              <a:t>デフォルトではトーラス内にポロイダル磁場を形成していたが、今回はそれを取り除き、トーラス面に対して垂直な磁場が存在する場合を考える。</a:t>
            </a:r>
            <a:endParaRPr kumimoji="1" lang="en-US" altLang="ja-JP" dirty="0" smtClean="0"/>
          </a:p>
          <a:p>
            <a:endParaRPr lang="en-US" altLang="ja-JP" dirty="0" smtClean="0"/>
          </a:p>
          <a:p>
            <a:r>
              <a:rPr lang="ja-JP" altLang="en-US" dirty="0" smtClean="0"/>
              <a:t>●初期条件：垂直磁場を、</a:t>
            </a:r>
            <a:r>
              <a:rPr lang="en-US" altLang="ja-JP" dirty="0" smtClean="0"/>
              <a:t>pressure maximum</a:t>
            </a:r>
            <a:r>
              <a:rPr lang="ja-JP" altLang="en-US" dirty="0" smtClean="0"/>
              <a:t>でプラズマ</a:t>
            </a:r>
            <a:r>
              <a:rPr lang="en-US" altLang="ja-JP" dirty="0" smtClean="0"/>
              <a:t>β=100</a:t>
            </a:r>
            <a:r>
              <a:rPr lang="ja-JP" altLang="en-US" dirty="0" smtClean="0"/>
              <a:t>となるように設定。</a:t>
            </a:r>
            <a:endParaRPr lang="en-US" altLang="ja-JP" dirty="0" smtClean="0"/>
          </a:p>
          <a:p>
            <a:endParaRPr lang="en-US" altLang="ja-JP" dirty="0"/>
          </a:p>
          <a:p>
            <a:r>
              <a:rPr lang="ja-JP" altLang="en-US" dirty="0" smtClean="0"/>
              <a:t>●モデル図：</a:t>
            </a:r>
            <a:endParaRPr lang="en-US" altLang="ja-JP" dirty="0"/>
          </a:p>
        </p:txBody>
      </p:sp>
      <p:sp>
        <p:nvSpPr>
          <p:cNvPr id="5" name="テキスト ボックス 4"/>
          <p:cNvSpPr txBox="1"/>
          <p:nvPr/>
        </p:nvSpPr>
        <p:spPr>
          <a:xfrm>
            <a:off x="971600" y="5661248"/>
            <a:ext cx="7920880" cy="369332"/>
          </a:xfrm>
          <a:prstGeom prst="rect">
            <a:avLst/>
          </a:prstGeom>
          <a:noFill/>
        </p:spPr>
        <p:txBody>
          <a:bodyPr wrap="square" rtlCol="0">
            <a:spAutoFit/>
          </a:bodyPr>
          <a:lstStyle/>
          <a:p>
            <a:r>
              <a:rPr kumimoji="1" lang="ja-JP" altLang="en-US" dirty="0" smtClean="0"/>
              <a:t>①ポロイダル磁場、垂直磁場それぞれの密度分布、および速度分布</a:t>
            </a:r>
            <a:endParaRPr kumimoji="1" lang="ja-JP" altLang="en-US" dirty="0"/>
          </a:p>
        </p:txBody>
      </p:sp>
      <p:sp>
        <p:nvSpPr>
          <p:cNvPr id="6" name="テキスト ボックス 5"/>
          <p:cNvSpPr txBox="1"/>
          <p:nvPr/>
        </p:nvSpPr>
        <p:spPr>
          <a:xfrm>
            <a:off x="971600" y="6053381"/>
            <a:ext cx="7920880" cy="369332"/>
          </a:xfrm>
          <a:prstGeom prst="rect">
            <a:avLst/>
          </a:prstGeom>
          <a:noFill/>
        </p:spPr>
        <p:txBody>
          <a:bodyPr wrap="square" rtlCol="0">
            <a:spAutoFit/>
          </a:bodyPr>
          <a:lstStyle/>
          <a:p>
            <a:r>
              <a:rPr lang="ja-JP" altLang="en-US" dirty="0"/>
              <a:t>②</a:t>
            </a:r>
            <a:r>
              <a:rPr kumimoji="1" lang="ja-JP" altLang="en-US" dirty="0" smtClean="0"/>
              <a:t>ポロイダル磁場、垂直磁場それぞれの温度分布</a:t>
            </a:r>
            <a:endParaRPr kumimoji="1" lang="ja-JP" altLang="en-US" dirty="0"/>
          </a:p>
        </p:txBody>
      </p:sp>
      <p:sp>
        <p:nvSpPr>
          <p:cNvPr id="7" name="円/楕円 6"/>
          <p:cNvSpPr/>
          <p:nvPr/>
        </p:nvSpPr>
        <p:spPr>
          <a:xfrm>
            <a:off x="4283968" y="4077072"/>
            <a:ext cx="288032" cy="2880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5878252" y="3602022"/>
            <a:ext cx="1296144" cy="1288436"/>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1619672" y="3576870"/>
            <a:ext cx="1296144" cy="1288436"/>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弧 10"/>
          <p:cNvSpPr/>
          <p:nvPr/>
        </p:nvSpPr>
        <p:spPr>
          <a:xfrm>
            <a:off x="1895128" y="3122611"/>
            <a:ext cx="5065712" cy="1332858"/>
          </a:xfrm>
          <a:prstGeom prst="arc">
            <a:avLst/>
          </a:prstGeom>
          <a:noFill/>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円弧 12"/>
          <p:cNvSpPr/>
          <p:nvPr/>
        </p:nvSpPr>
        <p:spPr>
          <a:xfrm>
            <a:off x="-663624" y="3122611"/>
            <a:ext cx="5065712" cy="1332858"/>
          </a:xfrm>
          <a:prstGeom prst="arc">
            <a:avLst/>
          </a:prstGeom>
          <a:ln>
            <a:solidFill>
              <a:schemeClr val="accent3"/>
            </a:solidFill>
          </a:ln>
          <a:scene3d>
            <a:camera prst="orthographicFront">
              <a:rot lat="0" lon="10799977"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円弧 14"/>
          <p:cNvSpPr/>
          <p:nvPr/>
        </p:nvSpPr>
        <p:spPr>
          <a:xfrm>
            <a:off x="2925924" y="3864902"/>
            <a:ext cx="2952328" cy="500202"/>
          </a:xfrm>
          <a:prstGeom prst="arc">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円弧 15"/>
          <p:cNvSpPr/>
          <p:nvPr/>
        </p:nvSpPr>
        <p:spPr>
          <a:xfrm>
            <a:off x="1439652" y="3869669"/>
            <a:ext cx="2952328" cy="500202"/>
          </a:xfrm>
          <a:prstGeom prst="arc">
            <a:avLst/>
          </a:prstGeom>
          <a:ln>
            <a:solidFill>
              <a:schemeClr val="accent3"/>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0" name="直線矢印コネクタ 19"/>
          <p:cNvCxnSpPr/>
          <p:nvPr/>
        </p:nvCxnSpPr>
        <p:spPr>
          <a:xfrm flipH="1" flipV="1">
            <a:off x="4402088" y="2708920"/>
            <a:ext cx="25896" cy="15373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4427984" y="4246240"/>
            <a:ext cx="3600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4415036" y="2555288"/>
            <a:ext cx="432048" cy="369332"/>
          </a:xfrm>
          <a:prstGeom prst="rect">
            <a:avLst/>
          </a:prstGeom>
          <a:noFill/>
        </p:spPr>
        <p:txBody>
          <a:bodyPr wrap="square" rtlCol="0">
            <a:spAutoFit/>
          </a:bodyPr>
          <a:lstStyle/>
          <a:p>
            <a:r>
              <a:rPr kumimoji="1" lang="en-US" altLang="ja-JP" dirty="0" smtClean="0"/>
              <a:t>z</a:t>
            </a:r>
            <a:endParaRPr kumimoji="1" lang="ja-JP" altLang="en-US" dirty="0"/>
          </a:p>
        </p:txBody>
      </p:sp>
      <p:sp>
        <p:nvSpPr>
          <p:cNvPr id="27" name="テキスト ボックス 26"/>
          <p:cNvSpPr txBox="1"/>
          <p:nvPr/>
        </p:nvSpPr>
        <p:spPr>
          <a:xfrm>
            <a:off x="8048905" y="4061574"/>
            <a:ext cx="432048" cy="369332"/>
          </a:xfrm>
          <a:prstGeom prst="rect">
            <a:avLst/>
          </a:prstGeom>
          <a:noFill/>
        </p:spPr>
        <p:txBody>
          <a:bodyPr wrap="square" rtlCol="0">
            <a:spAutoFit/>
          </a:bodyPr>
          <a:lstStyle/>
          <a:p>
            <a:r>
              <a:rPr lang="en-US" altLang="ja-JP" dirty="0"/>
              <a:t>x</a:t>
            </a:r>
            <a:endParaRPr kumimoji="1" lang="ja-JP" altLang="en-US" dirty="0"/>
          </a:p>
        </p:txBody>
      </p:sp>
      <p:sp>
        <p:nvSpPr>
          <p:cNvPr id="28" name="テキスト ボックス 27"/>
          <p:cNvSpPr txBox="1"/>
          <p:nvPr/>
        </p:nvSpPr>
        <p:spPr>
          <a:xfrm>
            <a:off x="4211960" y="4381012"/>
            <a:ext cx="576064" cy="369332"/>
          </a:xfrm>
          <a:prstGeom prst="rect">
            <a:avLst/>
          </a:prstGeom>
          <a:noFill/>
        </p:spPr>
        <p:txBody>
          <a:bodyPr wrap="square" rtlCol="0">
            <a:spAutoFit/>
          </a:bodyPr>
          <a:lstStyle/>
          <a:p>
            <a:r>
              <a:rPr lang="en-US" altLang="ja-JP" dirty="0"/>
              <a:t>BH</a:t>
            </a:r>
            <a:endParaRPr kumimoji="1" lang="ja-JP" altLang="en-US" dirty="0"/>
          </a:p>
        </p:txBody>
      </p:sp>
      <p:sp>
        <p:nvSpPr>
          <p:cNvPr id="29" name="テキスト ボックス 28"/>
          <p:cNvSpPr txBox="1"/>
          <p:nvPr/>
        </p:nvSpPr>
        <p:spPr>
          <a:xfrm>
            <a:off x="5568550" y="2852936"/>
            <a:ext cx="2612809" cy="369332"/>
          </a:xfrm>
          <a:prstGeom prst="rect">
            <a:avLst/>
          </a:prstGeom>
          <a:solidFill>
            <a:schemeClr val="accent5"/>
          </a:solidFill>
        </p:spPr>
        <p:txBody>
          <a:bodyPr wrap="square" rtlCol="0">
            <a:spAutoFit/>
          </a:bodyPr>
          <a:lstStyle/>
          <a:p>
            <a:r>
              <a:rPr lang="en-US" altLang="ja-JP" dirty="0"/>
              <a:t>x</a:t>
            </a:r>
            <a:r>
              <a:rPr kumimoji="1" lang="en-US" altLang="ja-JP" dirty="0" smtClean="0"/>
              <a:t>&gt;0, z&gt;0</a:t>
            </a:r>
            <a:r>
              <a:rPr kumimoji="1" lang="ja-JP" altLang="en-US" dirty="0" smtClean="0"/>
              <a:t>の領域で計算</a:t>
            </a:r>
            <a:endParaRPr kumimoji="1" lang="ja-JP" altLang="en-US" dirty="0"/>
          </a:p>
        </p:txBody>
      </p:sp>
      <p:sp>
        <p:nvSpPr>
          <p:cNvPr id="3" name="テキスト ボックス 2"/>
          <p:cNvSpPr txBox="1"/>
          <p:nvPr/>
        </p:nvSpPr>
        <p:spPr>
          <a:xfrm>
            <a:off x="899592" y="3604374"/>
            <a:ext cx="1257672" cy="369332"/>
          </a:xfrm>
          <a:prstGeom prst="rect">
            <a:avLst/>
          </a:prstGeom>
          <a:noFill/>
        </p:spPr>
        <p:txBody>
          <a:bodyPr wrap="square" rtlCol="0">
            <a:spAutoFit/>
          </a:bodyPr>
          <a:lstStyle/>
          <a:p>
            <a:r>
              <a:rPr kumimoji="1" lang="ja-JP" altLang="en-US" dirty="0" smtClean="0"/>
              <a:t>トーラス</a:t>
            </a:r>
            <a:endParaRPr kumimoji="1" lang="ja-JP" altLang="en-US" dirty="0"/>
          </a:p>
        </p:txBody>
      </p:sp>
      <p:sp>
        <p:nvSpPr>
          <p:cNvPr id="10" name="テキスト ボックス 9"/>
          <p:cNvSpPr txBox="1"/>
          <p:nvPr/>
        </p:nvSpPr>
        <p:spPr>
          <a:xfrm>
            <a:off x="611560" y="5229200"/>
            <a:ext cx="2304256" cy="369332"/>
          </a:xfrm>
          <a:prstGeom prst="rect">
            <a:avLst/>
          </a:prstGeom>
          <a:noFill/>
        </p:spPr>
        <p:txBody>
          <a:bodyPr wrap="square" rtlCol="0">
            <a:spAutoFit/>
          </a:bodyPr>
          <a:lstStyle/>
          <a:p>
            <a:r>
              <a:rPr kumimoji="1" lang="ja-JP" altLang="en-US" dirty="0" smtClean="0"/>
              <a:t>今回見る図は・・・</a:t>
            </a:r>
            <a:endParaRPr kumimoji="1" lang="ja-JP" altLang="en-US" dirty="0"/>
          </a:p>
        </p:txBody>
      </p:sp>
    </p:spTree>
    <p:extLst>
      <p:ext uri="{BB962C8B-B14F-4D97-AF65-F5344CB8AC3E}">
        <p14:creationId xmlns:p14="http://schemas.microsoft.com/office/powerpoint/2010/main" val="6440758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1738" y="371360"/>
            <a:ext cx="6852120" cy="5478128"/>
          </a:xfrm>
        </p:spPr>
      </p:pic>
      <p:sp>
        <p:nvSpPr>
          <p:cNvPr id="7" name="テキスト ボックス 6"/>
          <p:cNvSpPr txBox="1"/>
          <p:nvPr/>
        </p:nvSpPr>
        <p:spPr>
          <a:xfrm>
            <a:off x="3500399" y="5116542"/>
            <a:ext cx="432048" cy="369332"/>
          </a:xfrm>
          <a:prstGeom prst="rect">
            <a:avLst/>
          </a:prstGeom>
          <a:noFill/>
        </p:spPr>
        <p:txBody>
          <a:bodyPr wrap="square" rtlCol="0">
            <a:spAutoFit/>
          </a:bodyPr>
          <a:lstStyle/>
          <a:p>
            <a:r>
              <a:rPr kumimoji="1" lang="en-US" altLang="ja-JP" dirty="0" smtClean="0"/>
              <a:t>x</a:t>
            </a:r>
            <a:endParaRPr kumimoji="1" lang="ja-JP" altLang="en-US" dirty="0"/>
          </a:p>
        </p:txBody>
      </p:sp>
      <p:sp>
        <p:nvSpPr>
          <p:cNvPr id="9" name="テキスト ボックス 8"/>
          <p:cNvSpPr txBox="1"/>
          <p:nvPr/>
        </p:nvSpPr>
        <p:spPr>
          <a:xfrm>
            <a:off x="6530415" y="5218382"/>
            <a:ext cx="432048" cy="369332"/>
          </a:xfrm>
          <a:prstGeom prst="rect">
            <a:avLst/>
          </a:prstGeom>
          <a:noFill/>
        </p:spPr>
        <p:txBody>
          <a:bodyPr wrap="square" rtlCol="0">
            <a:spAutoFit/>
          </a:bodyPr>
          <a:lstStyle/>
          <a:p>
            <a:r>
              <a:rPr kumimoji="1" lang="en-US" altLang="ja-JP" dirty="0" smtClean="0"/>
              <a:t>x</a:t>
            </a:r>
            <a:endParaRPr kumimoji="1" lang="ja-JP" altLang="en-US" dirty="0"/>
          </a:p>
        </p:txBody>
      </p:sp>
      <p:sp>
        <p:nvSpPr>
          <p:cNvPr id="10" name="テキスト ボックス 9"/>
          <p:cNvSpPr txBox="1"/>
          <p:nvPr/>
        </p:nvSpPr>
        <p:spPr>
          <a:xfrm>
            <a:off x="6530415" y="2895658"/>
            <a:ext cx="432048" cy="369332"/>
          </a:xfrm>
          <a:prstGeom prst="rect">
            <a:avLst/>
          </a:prstGeom>
          <a:noFill/>
        </p:spPr>
        <p:txBody>
          <a:bodyPr wrap="square" rtlCol="0">
            <a:spAutoFit/>
          </a:bodyPr>
          <a:lstStyle/>
          <a:p>
            <a:r>
              <a:rPr kumimoji="1" lang="en-US" altLang="ja-JP" dirty="0" smtClean="0"/>
              <a:t>x</a:t>
            </a:r>
            <a:endParaRPr kumimoji="1" lang="ja-JP" altLang="en-US" dirty="0"/>
          </a:p>
        </p:txBody>
      </p:sp>
      <p:sp>
        <p:nvSpPr>
          <p:cNvPr id="8" name="テキスト ボックス 7"/>
          <p:cNvSpPr txBox="1"/>
          <p:nvPr/>
        </p:nvSpPr>
        <p:spPr>
          <a:xfrm>
            <a:off x="3336708" y="3325093"/>
            <a:ext cx="576064" cy="276999"/>
          </a:xfrm>
          <a:prstGeom prst="rect">
            <a:avLst/>
          </a:prstGeom>
          <a:solidFill>
            <a:schemeClr val="bg1"/>
          </a:solidFill>
        </p:spPr>
        <p:txBody>
          <a:bodyPr wrap="square" rtlCol="0">
            <a:spAutoFit/>
          </a:bodyPr>
          <a:lstStyle/>
          <a:p>
            <a:r>
              <a:rPr lang="en-US" altLang="ja-JP" sz="1200" dirty="0"/>
              <a:t>l</a:t>
            </a:r>
            <a:r>
              <a:rPr kumimoji="1" lang="en-US" altLang="ja-JP" sz="1200" dirty="0" smtClean="0"/>
              <a:t>og T</a:t>
            </a:r>
            <a:endParaRPr kumimoji="1" lang="ja-JP" altLang="en-US" sz="1200" dirty="0"/>
          </a:p>
        </p:txBody>
      </p:sp>
      <p:sp>
        <p:nvSpPr>
          <p:cNvPr id="13" name="テキスト ボックス 12"/>
          <p:cNvSpPr txBox="1"/>
          <p:nvPr/>
        </p:nvSpPr>
        <p:spPr>
          <a:xfrm>
            <a:off x="6386399" y="3344488"/>
            <a:ext cx="576064" cy="276999"/>
          </a:xfrm>
          <a:prstGeom prst="rect">
            <a:avLst/>
          </a:prstGeom>
          <a:solidFill>
            <a:schemeClr val="bg1"/>
          </a:solidFill>
        </p:spPr>
        <p:txBody>
          <a:bodyPr wrap="square" rtlCol="0">
            <a:spAutoFit/>
          </a:bodyPr>
          <a:lstStyle/>
          <a:p>
            <a:r>
              <a:rPr lang="en-US" altLang="ja-JP" sz="1200" dirty="0"/>
              <a:t>l</a:t>
            </a:r>
            <a:r>
              <a:rPr kumimoji="1" lang="en-US" altLang="ja-JP" sz="1200" dirty="0" smtClean="0"/>
              <a:t>og T</a:t>
            </a:r>
            <a:endParaRPr kumimoji="1" lang="ja-JP" altLang="en-US" sz="1200" dirty="0"/>
          </a:p>
        </p:txBody>
      </p:sp>
      <p:sp>
        <p:nvSpPr>
          <p:cNvPr id="11" name="テキスト ボックス 10"/>
          <p:cNvSpPr txBox="1"/>
          <p:nvPr/>
        </p:nvSpPr>
        <p:spPr>
          <a:xfrm>
            <a:off x="971600" y="163405"/>
            <a:ext cx="7056784" cy="369332"/>
          </a:xfrm>
          <a:prstGeom prst="rect">
            <a:avLst/>
          </a:prstGeom>
          <a:noFill/>
        </p:spPr>
        <p:txBody>
          <a:bodyPr wrap="square" rtlCol="0">
            <a:spAutoFit/>
          </a:bodyPr>
          <a:lstStyle/>
          <a:p>
            <a:pPr algn="ctr"/>
            <a:r>
              <a:rPr lang="en-US" altLang="ja-JP" dirty="0" smtClean="0"/>
              <a:t>T=2.4π</a:t>
            </a:r>
            <a:r>
              <a:rPr lang="ja-JP" altLang="en-US" dirty="0" smtClean="0"/>
              <a:t>の時の密度分布、速度分布、温度分布、および磁力線</a:t>
            </a:r>
            <a:endParaRPr kumimoji="1" lang="ja-JP" altLang="en-US" dirty="0"/>
          </a:p>
        </p:txBody>
      </p:sp>
      <p:sp>
        <p:nvSpPr>
          <p:cNvPr id="14" name="テキスト ボックス 13"/>
          <p:cNvSpPr txBox="1"/>
          <p:nvPr/>
        </p:nvSpPr>
        <p:spPr>
          <a:xfrm>
            <a:off x="539552" y="1856062"/>
            <a:ext cx="1368152" cy="369332"/>
          </a:xfrm>
          <a:prstGeom prst="rect">
            <a:avLst/>
          </a:prstGeom>
          <a:noFill/>
          <a:ln>
            <a:solidFill>
              <a:srgbClr val="FF0000"/>
            </a:solidFill>
          </a:ln>
        </p:spPr>
        <p:txBody>
          <a:bodyPr wrap="square" rtlCol="0">
            <a:spAutoFit/>
          </a:bodyPr>
          <a:lstStyle/>
          <a:p>
            <a:r>
              <a:rPr kumimoji="1" lang="ja-JP" altLang="en-US" dirty="0" smtClean="0"/>
              <a:t>★密度分布</a:t>
            </a:r>
            <a:endParaRPr kumimoji="1" lang="ja-JP" altLang="en-US" dirty="0"/>
          </a:p>
        </p:txBody>
      </p:sp>
      <p:sp>
        <p:nvSpPr>
          <p:cNvPr id="16" name="テキスト ボックス 15"/>
          <p:cNvSpPr txBox="1"/>
          <p:nvPr/>
        </p:nvSpPr>
        <p:spPr>
          <a:xfrm>
            <a:off x="539552" y="4149080"/>
            <a:ext cx="1368152" cy="369332"/>
          </a:xfrm>
          <a:prstGeom prst="rect">
            <a:avLst/>
          </a:prstGeom>
          <a:noFill/>
          <a:ln>
            <a:solidFill>
              <a:srgbClr val="FF0000"/>
            </a:solidFill>
          </a:ln>
        </p:spPr>
        <p:txBody>
          <a:bodyPr wrap="square" rtlCol="0">
            <a:spAutoFit/>
          </a:bodyPr>
          <a:lstStyle/>
          <a:p>
            <a:r>
              <a:rPr kumimoji="1" lang="ja-JP" altLang="en-US" dirty="0" smtClean="0"/>
              <a:t>★温度分布</a:t>
            </a:r>
            <a:endParaRPr kumimoji="1" lang="ja-JP" altLang="en-US" dirty="0"/>
          </a:p>
        </p:txBody>
      </p:sp>
      <p:sp>
        <p:nvSpPr>
          <p:cNvPr id="15" name="テキスト ボックス 14"/>
          <p:cNvSpPr txBox="1"/>
          <p:nvPr/>
        </p:nvSpPr>
        <p:spPr>
          <a:xfrm>
            <a:off x="399593" y="5587714"/>
            <a:ext cx="8352928" cy="1200329"/>
          </a:xfrm>
          <a:prstGeom prst="rect">
            <a:avLst/>
          </a:prstGeom>
          <a:noFill/>
          <a:ln>
            <a:solidFill>
              <a:srgbClr val="00B0F0"/>
            </a:solidFill>
          </a:ln>
        </p:spPr>
        <p:txBody>
          <a:bodyPr wrap="square" rtlCol="0">
            <a:spAutoFit/>
          </a:bodyPr>
          <a:lstStyle/>
          <a:p>
            <a:r>
              <a:rPr kumimoji="1" lang="ja-JP" altLang="en-US" dirty="0" smtClean="0"/>
              <a:t>①速度分布を見ると、</a:t>
            </a:r>
            <a:r>
              <a:rPr lang="ja-JP" altLang="en-US" dirty="0" smtClean="0"/>
              <a:t>垂直磁場の方では</a:t>
            </a:r>
            <a:r>
              <a:rPr kumimoji="1" lang="ja-JP" altLang="en-US" dirty="0" smtClean="0"/>
              <a:t>ブラックホール付近からトーラスに対して垂直方向にジェットが噴出していると思われる速度場を見ることができた。</a:t>
            </a:r>
            <a:endParaRPr kumimoji="1" lang="en-US" altLang="ja-JP" dirty="0" smtClean="0"/>
          </a:p>
          <a:p>
            <a:r>
              <a:rPr lang="ja-JP" altLang="en-US" dirty="0" smtClean="0"/>
              <a:t>②密度分布はポロイダル磁場、垂直磁場でさほど変化は出なかったが、温度分布では垂直磁場の方で</a:t>
            </a:r>
            <a:r>
              <a:rPr lang="en-US" altLang="ja-JP" dirty="0" smtClean="0"/>
              <a:t>z</a:t>
            </a:r>
            <a:r>
              <a:rPr lang="ja-JP" altLang="en-US" dirty="0" smtClean="0"/>
              <a:t>軸付近で非常に高い温度分布が見られた。</a:t>
            </a:r>
            <a:endParaRPr kumimoji="1" lang="ja-JP" altLang="en-US" dirty="0"/>
          </a:p>
        </p:txBody>
      </p:sp>
      <p:sp>
        <p:nvSpPr>
          <p:cNvPr id="17" name="テキスト ボックス 16"/>
          <p:cNvSpPr txBox="1"/>
          <p:nvPr/>
        </p:nvSpPr>
        <p:spPr>
          <a:xfrm>
            <a:off x="2636303" y="704180"/>
            <a:ext cx="1728192" cy="338554"/>
          </a:xfrm>
          <a:prstGeom prst="rect">
            <a:avLst/>
          </a:prstGeom>
          <a:noFill/>
          <a:ln>
            <a:solidFill>
              <a:srgbClr val="0070C0"/>
            </a:solidFill>
          </a:ln>
        </p:spPr>
        <p:txBody>
          <a:bodyPr wrap="square" rtlCol="0">
            <a:spAutoFit/>
          </a:bodyPr>
          <a:lstStyle/>
          <a:p>
            <a:pPr algn="ctr"/>
            <a:r>
              <a:rPr kumimoji="1" lang="ja-JP" altLang="en-US" sz="1600" b="1" dirty="0" smtClean="0"/>
              <a:t>ポロイダル磁場</a:t>
            </a:r>
            <a:endParaRPr kumimoji="1" lang="ja-JP" altLang="en-US" sz="1600" b="1" dirty="0"/>
          </a:p>
        </p:txBody>
      </p:sp>
      <p:sp>
        <p:nvSpPr>
          <p:cNvPr id="19" name="テキスト ボックス 18"/>
          <p:cNvSpPr txBox="1"/>
          <p:nvPr/>
        </p:nvSpPr>
        <p:spPr>
          <a:xfrm>
            <a:off x="5810335" y="701988"/>
            <a:ext cx="1728192" cy="338554"/>
          </a:xfrm>
          <a:prstGeom prst="rect">
            <a:avLst/>
          </a:prstGeom>
          <a:noFill/>
          <a:ln>
            <a:solidFill>
              <a:srgbClr val="0070C0"/>
            </a:solidFill>
          </a:ln>
        </p:spPr>
        <p:txBody>
          <a:bodyPr wrap="square" rtlCol="0">
            <a:spAutoFit/>
          </a:bodyPr>
          <a:lstStyle/>
          <a:p>
            <a:pPr algn="ctr"/>
            <a:r>
              <a:rPr lang="ja-JP" altLang="en-US" sz="1600" b="1" dirty="0"/>
              <a:t>垂直</a:t>
            </a:r>
            <a:r>
              <a:rPr kumimoji="1" lang="ja-JP" altLang="en-US" sz="1600" b="1" dirty="0" smtClean="0"/>
              <a:t>磁場</a:t>
            </a:r>
            <a:endParaRPr kumimoji="1" lang="ja-JP" altLang="en-US" sz="1600" b="1" dirty="0"/>
          </a:p>
        </p:txBody>
      </p:sp>
    </p:spTree>
    <p:extLst>
      <p:ext uri="{BB962C8B-B14F-4D97-AF65-F5344CB8AC3E}">
        <p14:creationId xmlns:p14="http://schemas.microsoft.com/office/powerpoint/2010/main" val="12434925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12774" y="250707"/>
            <a:ext cx="9211753" cy="646331"/>
          </a:xfrm>
          <a:prstGeom prst="rect">
            <a:avLst/>
          </a:prstGeom>
          <a:noFill/>
        </p:spPr>
        <p:txBody>
          <a:bodyPr wrap="square" rtlCol="0">
            <a:spAutoFit/>
          </a:bodyPr>
          <a:lstStyle/>
          <a:p>
            <a:r>
              <a:rPr lang="ja-JP" altLang="en-US" sz="3500" dirty="0" smtClean="0"/>
              <a:t>放射冷却を取り入れたブラックホール降着円盤</a:t>
            </a:r>
            <a:r>
              <a:rPr lang="ja-JP" altLang="en-US" sz="3200" dirty="0" smtClean="0"/>
              <a:t>　</a:t>
            </a:r>
            <a:r>
              <a:rPr lang="ja-JP" altLang="en-US" dirty="0" smtClean="0"/>
              <a:t>　</a:t>
            </a:r>
            <a:endParaRPr kumimoji="1" lang="ja-JP" altLang="en-US" dirty="0"/>
          </a:p>
        </p:txBody>
      </p:sp>
      <p:sp>
        <p:nvSpPr>
          <p:cNvPr id="5" name="テキスト ボックス 4"/>
          <p:cNvSpPr txBox="1"/>
          <p:nvPr/>
        </p:nvSpPr>
        <p:spPr>
          <a:xfrm>
            <a:off x="5498367" y="835482"/>
            <a:ext cx="3168352" cy="369332"/>
          </a:xfrm>
          <a:prstGeom prst="rect">
            <a:avLst/>
          </a:prstGeom>
          <a:noFill/>
        </p:spPr>
        <p:txBody>
          <a:bodyPr wrap="square" rtlCol="0">
            <a:spAutoFit/>
          </a:bodyPr>
          <a:lstStyle/>
          <a:p>
            <a:r>
              <a:rPr lang="ja-JP" altLang="en-US" dirty="0"/>
              <a:t>九州</a:t>
            </a:r>
            <a:r>
              <a:rPr lang="ja-JP" altLang="en-US" dirty="0" smtClean="0"/>
              <a:t>大学  修士</a:t>
            </a:r>
            <a:r>
              <a:rPr lang="en-US" altLang="ja-JP" dirty="0" smtClean="0"/>
              <a:t>1</a:t>
            </a:r>
            <a:r>
              <a:rPr lang="ja-JP" altLang="en-US" dirty="0" smtClean="0"/>
              <a:t>年 大村 匠　　</a:t>
            </a:r>
            <a:endParaRPr kumimoji="1" lang="ja-JP" altLang="en-US" dirty="0"/>
          </a:p>
        </p:txBody>
      </p:sp>
      <p:sp>
        <p:nvSpPr>
          <p:cNvPr id="6" name="テキスト ボックス 5"/>
          <p:cNvSpPr txBox="1"/>
          <p:nvPr/>
        </p:nvSpPr>
        <p:spPr>
          <a:xfrm>
            <a:off x="1696951" y="1232711"/>
            <a:ext cx="5385592" cy="646331"/>
          </a:xfrm>
          <a:prstGeom prst="rect">
            <a:avLst/>
          </a:prstGeom>
          <a:noFill/>
        </p:spPr>
        <p:txBody>
          <a:bodyPr wrap="square" rtlCol="0">
            <a:spAutoFit/>
          </a:bodyPr>
          <a:lstStyle/>
          <a:p>
            <a:r>
              <a:rPr lang="en-US" altLang="ja-JP" sz="2800" dirty="0" smtClean="0"/>
              <a:t>MHD</a:t>
            </a:r>
            <a:r>
              <a:rPr lang="ja-JP" altLang="en-US" sz="2800" dirty="0" smtClean="0"/>
              <a:t>方程式 </a:t>
            </a:r>
            <a:r>
              <a:rPr lang="en-US" altLang="ja-JP" sz="2800" dirty="0"/>
              <a:t> </a:t>
            </a:r>
            <a:r>
              <a:rPr lang="en-US" altLang="ja-JP" sz="2800" dirty="0" smtClean="0"/>
              <a:t>-  </a:t>
            </a:r>
            <a:r>
              <a:rPr lang="ja-JP" altLang="en-US" sz="2800" dirty="0" smtClean="0"/>
              <a:t>エネルギー保存式</a:t>
            </a:r>
            <a:r>
              <a:rPr lang="ja-JP" altLang="en-US" sz="3600" dirty="0" smtClean="0"/>
              <a:t>　</a:t>
            </a:r>
            <a:r>
              <a:rPr lang="ja-JP" altLang="en-US" dirty="0" smtClean="0"/>
              <a:t>　</a:t>
            </a:r>
            <a:endParaRPr kumimoji="1" lang="ja-JP" altLang="en-US" dirty="0"/>
          </a:p>
        </p:txBody>
      </p:sp>
      <mc:AlternateContent xmlns:mc="http://schemas.openxmlformats.org/markup-compatibility/2006" xmlns:a14="http://schemas.microsoft.com/office/drawing/2010/main">
        <mc:Choice Requires="a14">
          <p:sp>
            <p:nvSpPr>
              <p:cNvPr id="7" name="テキスト ボックス 6"/>
              <p:cNvSpPr txBox="1"/>
              <p:nvPr/>
            </p:nvSpPr>
            <p:spPr>
              <a:xfrm>
                <a:off x="2123728" y="1950135"/>
                <a:ext cx="5385592" cy="906915"/>
              </a:xfrm>
              <a:prstGeom prst="rect">
                <a:avLst/>
              </a:prstGeom>
              <a:noFill/>
            </p:spPr>
            <p:txBody>
              <a:bodyPr wrap="square" rtlCol="0">
                <a:spAutoFit/>
              </a:bodyPr>
              <a:lstStyle/>
              <a:p>
                <a14:m>
                  <m:oMath xmlns:m="http://schemas.openxmlformats.org/officeDocument/2006/math">
                    <m:f>
                      <m:fPr>
                        <m:ctrlPr>
                          <a:rPr lang="en-US" altLang="ja-JP" sz="3600" b="0" i="1" smtClean="0">
                            <a:latin typeface="Cambria Math"/>
                          </a:rPr>
                        </m:ctrlPr>
                      </m:fPr>
                      <m:num>
                        <m:r>
                          <a:rPr lang="en-US" altLang="ja-JP" sz="3600" b="0" i="1" smtClean="0">
                            <a:latin typeface="Cambria Math"/>
                          </a:rPr>
                          <m:t>𝜕</m:t>
                        </m:r>
                        <m:r>
                          <a:rPr lang="en-US" altLang="ja-JP" sz="3600" b="0" i="1" smtClean="0">
                            <a:latin typeface="Cambria Math"/>
                          </a:rPr>
                          <m:t>𝐸</m:t>
                        </m:r>
                        <m:r>
                          <m:rPr>
                            <m:lit/>
                          </m:rPr>
                          <a:rPr lang="en-US" altLang="ja-JP" sz="3600" b="0" i="1" smtClean="0">
                            <a:latin typeface="Cambria Math"/>
                          </a:rPr>
                          <m:t> </m:t>
                        </m:r>
                      </m:num>
                      <m:den>
                        <m:r>
                          <a:rPr lang="en-US" altLang="ja-JP" sz="3600" b="0" i="1" smtClean="0">
                            <a:latin typeface="Cambria Math"/>
                          </a:rPr>
                          <m:t>𝜕</m:t>
                        </m:r>
                        <m:r>
                          <a:rPr lang="en-US" altLang="ja-JP" sz="3600" b="0" i="1" smtClean="0">
                            <a:latin typeface="Cambria Math"/>
                          </a:rPr>
                          <m:t>𝑡</m:t>
                        </m:r>
                      </m:den>
                    </m:f>
                    <m:r>
                      <a:rPr lang="en-US" altLang="ja-JP" sz="3600" b="0" i="1" smtClean="0">
                        <a:latin typeface="Cambria Math"/>
                      </a:rPr>
                      <m:t>+</m:t>
                    </m:r>
                    <m:r>
                      <a:rPr lang="en-US" altLang="ja-JP" sz="3600" b="0" i="0" smtClean="0">
                        <a:latin typeface="Cambria Math"/>
                      </a:rPr>
                      <m:t>𝛻</m:t>
                    </m:r>
                    <m:r>
                      <a:rPr lang="en-US" altLang="ja-JP" sz="3600" b="0" i="1" smtClean="0">
                        <a:latin typeface="Cambria Math"/>
                      </a:rPr>
                      <m:t> </m:t>
                    </m:r>
                    <m:r>
                      <a:rPr lang="en-US" altLang="ja-JP" sz="3600" b="0" i="1" smtClean="0">
                        <a:latin typeface="Cambria Math"/>
                        <a:ea typeface="Cambria Math"/>
                      </a:rPr>
                      <m:t>∙</m:t>
                    </m:r>
                    <m:r>
                      <a:rPr lang="en-US" altLang="ja-JP" sz="3600" b="1" i="1" smtClean="0">
                        <a:latin typeface="Cambria Math"/>
                        <a:ea typeface="Cambria Math"/>
                      </a:rPr>
                      <m:t>𝑭</m:t>
                    </m:r>
                    <m:r>
                      <a:rPr lang="en-US" altLang="ja-JP" sz="3600" b="0" i="1" smtClean="0">
                        <a:latin typeface="Cambria Math"/>
                        <a:ea typeface="Cambria Math"/>
                      </a:rPr>
                      <m:t>=−</m:t>
                    </m:r>
                    <m:sSubSup>
                      <m:sSubSupPr>
                        <m:ctrlPr>
                          <a:rPr lang="en-US" altLang="ja-JP" sz="3600" b="0" i="1" smtClean="0">
                            <a:solidFill>
                              <a:srgbClr val="FF0000"/>
                            </a:solidFill>
                            <a:latin typeface="Cambria Math"/>
                            <a:ea typeface="Cambria Math"/>
                          </a:rPr>
                        </m:ctrlPr>
                      </m:sSubSupPr>
                      <m:e>
                        <m:r>
                          <a:rPr lang="en-US" altLang="ja-JP" sz="3600" b="0" i="1" smtClean="0">
                            <a:solidFill>
                              <a:srgbClr val="FF0000"/>
                            </a:solidFill>
                            <a:latin typeface="Cambria Math"/>
                            <a:ea typeface="Cambria Math"/>
                          </a:rPr>
                          <m:t>𝑄</m:t>
                        </m:r>
                      </m:e>
                      <m:sub>
                        <m:r>
                          <m:rPr>
                            <m:sty m:val="p"/>
                          </m:rPr>
                          <a:rPr lang="en-US" altLang="ja-JP" sz="3600" b="0" i="0" smtClean="0">
                            <a:solidFill>
                              <a:srgbClr val="FF0000"/>
                            </a:solidFill>
                            <a:latin typeface="Cambria Math"/>
                            <a:ea typeface="Cambria Math"/>
                          </a:rPr>
                          <m:t>rad</m:t>
                        </m:r>
                      </m:sub>
                      <m:sup>
                        <m:r>
                          <a:rPr lang="en-US" altLang="ja-JP" sz="3600" b="0" i="1" smtClean="0">
                            <a:solidFill>
                              <a:srgbClr val="FF0000"/>
                            </a:solidFill>
                            <a:latin typeface="Cambria Math"/>
                            <a:ea typeface="Cambria Math"/>
                          </a:rPr>
                          <m:t>−</m:t>
                        </m:r>
                      </m:sup>
                    </m:sSubSup>
                  </m:oMath>
                </a14:m>
                <a:r>
                  <a:rPr lang="ja-JP" altLang="en-US" sz="3600" dirty="0" smtClean="0"/>
                  <a:t>　</a:t>
                </a:r>
                <a:r>
                  <a:rPr lang="ja-JP" altLang="en-US" dirty="0" smtClean="0"/>
                  <a:t>　</a:t>
                </a:r>
                <a:endParaRPr kumimoji="1" lang="ja-JP" altLang="en-US"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2123728" y="1950135"/>
                <a:ext cx="5385592" cy="906915"/>
              </a:xfrm>
              <a:prstGeom prst="rect">
                <a:avLst/>
              </a:prstGeom>
              <a:blipFill rotWithShape="1">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1187625" y="2882293"/>
                <a:ext cx="7560839" cy="688715"/>
              </a:xfrm>
              <a:prstGeom prst="rect">
                <a:avLst/>
              </a:prstGeom>
              <a:noFill/>
            </p:spPr>
            <p:txBody>
              <a:bodyPr wrap="square" rtlCol="0">
                <a:spAutoFit/>
              </a:bodyPr>
              <a:lstStyle/>
              <a:p>
                <a14:m>
                  <m:oMath xmlns:m="http://schemas.openxmlformats.org/officeDocument/2006/math">
                    <m:sSubSup>
                      <m:sSubSupPr>
                        <m:ctrlPr>
                          <a:rPr lang="en-US" altLang="ja-JP" sz="3200" b="0" i="1" smtClean="0">
                            <a:solidFill>
                              <a:schemeClr val="tx1"/>
                            </a:solidFill>
                            <a:latin typeface="Cambria Math"/>
                            <a:ea typeface="Cambria Math"/>
                          </a:rPr>
                        </m:ctrlPr>
                      </m:sSubSupPr>
                      <m:e>
                        <m:r>
                          <a:rPr lang="en-US" altLang="ja-JP" sz="3200" b="0" i="1" smtClean="0">
                            <a:solidFill>
                              <a:schemeClr val="tx1"/>
                            </a:solidFill>
                            <a:latin typeface="Cambria Math"/>
                            <a:ea typeface="Cambria Math"/>
                          </a:rPr>
                          <m:t>𝑄</m:t>
                        </m:r>
                      </m:e>
                      <m:sub>
                        <m:r>
                          <m:rPr>
                            <m:sty m:val="p"/>
                          </m:rPr>
                          <a:rPr lang="en-US" altLang="ja-JP" sz="3200" b="0" i="0" smtClean="0">
                            <a:solidFill>
                              <a:schemeClr val="tx1"/>
                            </a:solidFill>
                            <a:latin typeface="Cambria Math"/>
                            <a:ea typeface="Cambria Math"/>
                          </a:rPr>
                          <m:t>rad</m:t>
                        </m:r>
                      </m:sub>
                      <m:sup>
                        <m:r>
                          <a:rPr lang="en-US" altLang="ja-JP" sz="3200" b="0" i="1" smtClean="0">
                            <a:solidFill>
                              <a:schemeClr val="tx1"/>
                            </a:solidFill>
                            <a:latin typeface="Cambria Math"/>
                            <a:ea typeface="Cambria Math"/>
                          </a:rPr>
                          <m:t>−</m:t>
                        </m:r>
                      </m:sup>
                    </m:sSubSup>
                    <m:r>
                      <a:rPr lang="en-US" altLang="ja-JP" sz="3200" b="0" i="1" smtClean="0">
                        <a:solidFill>
                          <a:schemeClr val="tx1"/>
                        </a:solidFill>
                        <a:latin typeface="Cambria Math"/>
                        <a:ea typeface="Cambria Math"/>
                      </a:rPr>
                      <m:t>∝</m:t>
                    </m:r>
                    <m:sSup>
                      <m:sSupPr>
                        <m:ctrlPr>
                          <a:rPr lang="en-US" altLang="ja-JP" sz="3200" b="0" i="1" smtClean="0">
                            <a:solidFill>
                              <a:schemeClr val="tx1"/>
                            </a:solidFill>
                            <a:latin typeface="Cambria Math"/>
                            <a:ea typeface="Cambria Math"/>
                          </a:rPr>
                        </m:ctrlPr>
                      </m:sSupPr>
                      <m:e>
                        <m:r>
                          <a:rPr lang="en-US" altLang="ja-JP" sz="3200" b="0" i="1" smtClean="0">
                            <a:solidFill>
                              <a:schemeClr val="tx1"/>
                            </a:solidFill>
                            <a:latin typeface="Cambria Math"/>
                            <a:ea typeface="Cambria Math"/>
                          </a:rPr>
                          <m:t>𝜌</m:t>
                        </m:r>
                      </m:e>
                      <m:sup>
                        <m:r>
                          <a:rPr lang="en-US" altLang="ja-JP" sz="3200" b="0" i="1" smtClean="0">
                            <a:solidFill>
                              <a:schemeClr val="tx1"/>
                            </a:solidFill>
                            <a:latin typeface="Cambria Math"/>
                            <a:ea typeface="Cambria Math"/>
                          </a:rPr>
                          <m:t>2</m:t>
                        </m:r>
                      </m:sup>
                    </m:sSup>
                    <m:rad>
                      <m:radPr>
                        <m:degHide m:val="on"/>
                        <m:ctrlPr>
                          <a:rPr lang="en-US" altLang="ja-JP" sz="3200" b="0" i="1" smtClean="0">
                            <a:solidFill>
                              <a:schemeClr val="tx1"/>
                            </a:solidFill>
                            <a:latin typeface="Cambria Math"/>
                            <a:ea typeface="Cambria Math"/>
                          </a:rPr>
                        </m:ctrlPr>
                      </m:radPr>
                      <m:deg/>
                      <m:e>
                        <m:sSub>
                          <m:sSubPr>
                            <m:ctrlPr>
                              <a:rPr lang="en-US" altLang="ja-JP" sz="3200" b="0" i="1" smtClean="0">
                                <a:solidFill>
                                  <a:schemeClr val="tx1"/>
                                </a:solidFill>
                                <a:latin typeface="Cambria Math"/>
                                <a:ea typeface="Cambria Math"/>
                              </a:rPr>
                            </m:ctrlPr>
                          </m:sSubPr>
                          <m:e>
                            <m:r>
                              <a:rPr lang="en-US" altLang="ja-JP" sz="3200" b="0" i="1" smtClean="0">
                                <a:solidFill>
                                  <a:schemeClr val="tx1"/>
                                </a:solidFill>
                                <a:latin typeface="Cambria Math"/>
                                <a:ea typeface="Cambria Math"/>
                              </a:rPr>
                              <m:t>𝑇</m:t>
                            </m:r>
                          </m:e>
                          <m:sub>
                            <m:r>
                              <m:rPr>
                                <m:sty m:val="p"/>
                              </m:rPr>
                              <a:rPr lang="en-US" altLang="ja-JP" sz="3200" b="0" i="0" smtClean="0">
                                <a:solidFill>
                                  <a:schemeClr val="tx1"/>
                                </a:solidFill>
                                <a:latin typeface="Cambria Math"/>
                                <a:ea typeface="Cambria Math"/>
                              </a:rPr>
                              <m:t>electron</m:t>
                            </m:r>
                          </m:sub>
                        </m:sSub>
                      </m:e>
                    </m:rad>
                  </m:oMath>
                </a14:m>
                <a:r>
                  <a:rPr lang="ja-JP" altLang="en-US" sz="3200" dirty="0" smtClean="0"/>
                  <a:t>　</a:t>
                </a:r>
                <a:r>
                  <a:rPr lang="en-US" altLang="ja-JP" sz="3200" dirty="0" smtClean="0"/>
                  <a:t>: </a:t>
                </a:r>
                <a:r>
                  <a:rPr lang="ja-JP" altLang="en-US" sz="3200" dirty="0" smtClean="0"/>
                  <a:t>冷却項</a:t>
                </a:r>
                <a:r>
                  <a:rPr lang="en-US" altLang="ja-JP" sz="3200" dirty="0" smtClean="0"/>
                  <a:t>(</a:t>
                </a:r>
                <a:r>
                  <a:rPr lang="ja-JP" altLang="en-US" sz="3200" dirty="0" smtClean="0"/>
                  <a:t>制動放射</a:t>
                </a:r>
                <a:r>
                  <a:rPr lang="en-US" altLang="ja-JP" sz="3200" dirty="0" smtClean="0"/>
                  <a:t>)</a:t>
                </a:r>
                <a:endParaRPr kumimoji="1" lang="ja-JP" altLang="en-US" sz="3200"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1187625" y="2882293"/>
                <a:ext cx="7560839" cy="688715"/>
              </a:xfrm>
              <a:prstGeom prst="rect">
                <a:avLst/>
              </a:prstGeom>
              <a:blipFill rotWithShape="1">
                <a:blip r:embed="rId3"/>
                <a:stretch>
                  <a:fillRect t="-6195" b="-24779"/>
                </a:stretch>
              </a:blipFill>
            </p:spPr>
            <p:txBody>
              <a:bodyPr/>
              <a:lstStyle/>
              <a:p>
                <a:r>
                  <a:rPr lang="ja-JP" altLang="en-US">
                    <a:noFill/>
                  </a:rPr>
                  <a:t> </a:t>
                </a:r>
              </a:p>
            </p:txBody>
          </p:sp>
        </mc:Fallback>
      </mc:AlternateContent>
      <p:cxnSp>
        <p:nvCxnSpPr>
          <p:cNvPr id="10" name="直線矢印コネクタ 9"/>
          <p:cNvCxnSpPr/>
          <p:nvPr/>
        </p:nvCxnSpPr>
        <p:spPr>
          <a:xfrm flipV="1">
            <a:off x="5866791" y="3693179"/>
            <a:ext cx="0" cy="2449502"/>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5866791" y="6142681"/>
            <a:ext cx="3087960"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テキスト ボックス 16"/>
              <p:cNvSpPr txBox="1"/>
              <p:nvPr/>
            </p:nvSpPr>
            <p:spPr>
              <a:xfrm>
                <a:off x="5426359" y="4353058"/>
                <a:ext cx="539657" cy="588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latin typeface="Cambria Math"/>
                        </a:rPr>
                        <m:t>𝑇</m:t>
                      </m:r>
                    </m:oMath>
                  </m:oMathPara>
                </a14:m>
                <a:endParaRPr kumimoji="1" lang="ja-JP" altLang="en-US" sz="3200" dirty="0"/>
              </a:p>
            </p:txBody>
          </p:sp>
        </mc:Choice>
        <mc:Fallback xmlns="">
          <p:sp>
            <p:nvSpPr>
              <p:cNvPr id="17" name="テキスト ボックス 16"/>
              <p:cNvSpPr txBox="1">
                <a:spLocks noRot="1" noChangeAspect="1" noMove="1" noResize="1" noEditPoints="1" noAdjustHandles="1" noChangeArrowheads="1" noChangeShapeType="1" noTextEdit="1"/>
              </p:cNvSpPr>
              <p:nvPr/>
            </p:nvSpPr>
            <p:spPr>
              <a:xfrm>
                <a:off x="5426359" y="4353058"/>
                <a:ext cx="539657" cy="588110"/>
              </a:xfrm>
              <a:prstGeom prst="rect">
                <a:avLst/>
              </a:prstGeom>
              <a:blipFill rotWithShape="1">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p:cNvSpPr txBox="1"/>
              <p:nvPr/>
            </p:nvSpPr>
            <p:spPr>
              <a:xfrm>
                <a:off x="7298567" y="6084585"/>
                <a:ext cx="539657"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latin typeface="Cambria Math"/>
                        </a:rPr>
                        <m:t>𝑅</m:t>
                      </m:r>
                    </m:oMath>
                  </m:oMathPara>
                </a14:m>
                <a:endParaRPr kumimoji="1" lang="ja-JP" altLang="en-US" sz="3200" dirty="0"/>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7298567" y="6084585"/>
                <a:ext cx="539657" cy="584775"/>
              </a:xfrm>
              <a:prstGeom prst="rect">
                <a:avLst/>
              </a:prstGeom>
              <a:blipFill rotWithShape="1">
                <a:blip r:embed="rId5"/>
                <a:stretch>
                  <a:fillRect/>
                </a:stretch>
              </a:blipFill>
            </p:spPr>
            <p:txBody>
              <a:bodyPr/>
              <a:lstStyle/>
              <a:p>
                <a:r>
                  <a:rPr lang="ja-JP" altLang="en-US">
                    <a:noFill/>
                  </a:rPr>
                  <a:t> </a:t>
                </a:r>
              </a:p>
            </p:txBody>
          </p:sp>
        </mc:Fallback>
      </mc:AlternateContent>
      <p:cxnSp>
        <p:nvCxnSpPr>
          <p:cNvPr id="20" name="直線コネクタ 19"/>
          <p:cNvCxnSpPr/>
          <p:nvPr/>
        </p:nvCxnSpPr>
        <p:spPr>
          <a:xfrm>
            <a:off x="6506479" y="3828108"/>
            <a:ext cx="2160240" cy="16380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6362463" y="4695043"/>
            <a:ext cx="2304256" cy="113713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正方形/長方形 31"/>
              <p:cNvSpPr/>
              <p:nvPr/>
            </p:nvSpPr>
            <p:spPr>
              <a:xfrm>
                <a:off x="7240242" y="3907921"/>
                <a:ext cx="863057"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800" b="0" i="1" smtClean="0">
                              <a:solidFill>
                                <a:schemeClr val="tx1"/>
                              </a:solidFill>
                              <a:latin typeface="Cambria Math"/>
                              <a:ea typeface="Cambria Math"/>
                            </a:rPr>
                          </m:ctrlPr>
                        </m:sSubPr>
                        <m:e>
                          <m:r>
                            <a:rPr lang="en-US" altLang="ja-JP" sz="2800" b="0" i="1" smtClean="0">
                              <a:solidFill>
                                <a:schemeClr val="tx1"/>
                              </a:solidFill>
                              <a:latin typeface="Cambria Math"/>
                              <a:ea typeface="Cambria Math"/>
                            </a:rPr>
                            <m:t>𝑇</m:t>
                          </m:r>
                        </m:e>
                        <m:sub>
                          <m:r>
                            <m:rPr>
                              <m:sty m:val="p"/>
                            </m:rPr>
                            <a:rPr lang="en-US" altLang="ja-JP" sz="2800" b="0" i="0" smtClean="0">
                              <a:solidFill>
                                <a:schemeClr val="tx1"/>
                              </a:solidFill>
                              <a:latin typeface="Cambria Math"/>
                              <a:ea typeface="Cambria Math"/>
                            </a:rPr>
                            <m:t>ion</m:t>
                          </m:r>
                        </m:sub>
                      </m:sSub>
                    </m:oMath>
                  </m:oMathPara>
                </a14:m>
                <a:endParaRPr lang="ja-JP" altLang="en-US" sz="2800" dirty="0"/>
              </a:p>
            </p:txBody>
          </p:sp>
        </mc:Choice>
        <mc:Fallback xmlns="">
          <p:sp>
            <p:nvSpPr>
              <p:cNvPr id="32" name="正方形/長方形 31"/>
              <p:cNvSpPr>
                <a:spLocks noRot="1" noChangeAspect="1" noMove="1" noResize="1" noEditPoints="1" noAdjustHandles="1" noChangeArrowheads="1" noChangeShapeType="1" noTextEdit="1"/>
              </p:cNvSpPr>
              <p:nvPr/>
            </p:nvSpPr>
            <p:spPr>
              <a:xfrm>
                <a:off x="7240242" y="3907921"/>
                <a:ext cx="863057" cy="523220"/>
              </a:xfrm>
              <a:prstGeom prst="rect">
                <a:avLst/>
              </a:prstGeom>
              <a:blipFill rotWithShape="1">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3" name="正方形/長方形 32"/>
              <p:cNvSpPr/>
              <p:nvPr/>
            </p:nvSpPr>
            <p:spPr>
              <a:xfrm>
                <a:off x="6483160" y="5204508"/>
                <a:ext cx="1507464"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800" b="0" i="1" smtClean="0">
                              <a:solidFill>
                                <a:schemeClr val="tx1"/>
                              </a:solidFill>
                              <a:latin typeface="Cambria Math"/>
                              <a:ea typeface="Cambria Math"/>
                            </a:rPr>
                          </m:ctrlPr>
                        </m:sSubPr>
                        <m:e>
                          <m:r>
                            <a:rPr lang="en-US" altLang="ja-JP" sz="2800" b="0" i="1" smtClean="0">
                              <a:solidFill>
                                <a:schemeClr val="tx1"/>
                              </a:solidFill>
                              <a:latin typeface="Cambria Math"/>
                              <a:ea typeface="Cambria Math"/>
                            </a:rPr>
                            <m:t>𝑇</m:t>
                          </m:r>
                        </m:e>
                        <m:sub>
                          <m:r>
                            <m:rPr>
                              <m:sty m:val="p"/>
                            </m:rPr>
                            <a:rPr lang="en-US" altLang="ja-JP" sz="2800" b="0" i="0" smtClean="0">
                              <a:solidFill>
                                <a:schemeClr val="tx1"/>
                              </a:solidFill>
                              <a:latin typeface="Cambria Math"/>
                              <a:ea typeface="Cambria Math"/>
                            </a:rPr>
                            <m:t>electron</m:t>
                          </m:r>
                        </m:sub>
                      </m:sSub>
                    </m:oMath>
                  </m:oMathPara>
                </a14:m>
                <a:endParaRPr lang="ja-JP" altLang="en-US" sz="2800" dirty="0"/>
              </a:p>
            </p:txBody>
          </p:sp>
        </mc:Choice>
        <mc:Fallback xmlns="">
          <p:sp>
            <p:nvSpPr>
              <p:cNvPr id="33" name="正方形/長方形 32"/>
              <p:cNvSpPr>
                <a:spLocks noRot="1" noChangeAspect="1" noMove="1" noResize="1" noEditPoints="1" noAdjustHandles="1" noChangeArrowheads="1" noChangeShapeType="1" noTextEdit="1"/>
              </p:cNvSpPr>
              <p:nvPr/>
            </p:nvSpPr>
            <p:spPr>
              <a:xfrm>
                <a:off x="6483160" y="5204508"/>
                <a:ext cx="1507464" cy="523220"/>
              </a:xfrm>
              <a:prstGeom prst="rect">
                <a:avLst/>
              </a:prstGeom>
              <a:blipFill rotWithShape="1">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5" name="正方形/長方形 34"/>
              <p:cNvSpPr/>
              <p:nvPr/>
            </p:nvSpPr>
            <p:spPr>
              <a:xfrm>
                <a:off x="971600" y="4371908"/>
                <a:ext cx="3344505" cy="12436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800" b="0" i="1" smtClean="0">
                              <a:latin typeface="Cambria Math"/>
                            </a:rPr>
                          </m:ctrlPr>
                        </m:sSubPr>
                        <m:e>
                          <m:r>
                            <a:rPr lang="en-US" altLang="ja-JP" sz="2800" b="0" i="1" smtClean="0">
                              <a:latin typeface="Cambria Math"/>
                            </a:rPr>
                            <m:t>𝑇</m:t>
                          </m:r>
                        </m:e>
                        <m:sub>
                          <m:r>
                            <m:rPr>
                              <m:sty m:val="p"/>
                            </m:rPr>
                            <a:rPr lang="en-US" altLang="ja-JP" sz="2800" b="0" i="0" smtClean="0">
                              <a:latin typeface="Cambria Math"/>
                            </a:rPr>
                            <m:t>electron</m:t>
                          </m:r>
                        </m:sub>
                      </m:sSub>
                      <m:r>
                        <a:rPr lang="en-US" altLang="ja-JP" sz="2800" b="0" i="1" smtClean="0">
                          <a:latin typeface="Cambria Math"/>
                        </a:rPr>
                        <m:t>=</m:t>
                      </m:r>
                      <m:f>
                        <m:fPr>
                          <m:ctrlPr>
                            <a:rPr lang="en-US" altLang="ja-JP" sz="2800" b="0" i="1" smtClean="0">
                              <a:latin typeface="Cambria Math"/>
                            </a:rPr>
                          </m:ctrlPr>
                        </m:fPr>
                        <m:num>
                          <m:sSub>
                            <m:sSubPr>
                              <m:ctrlPr>
                                <a:rPr lang="en-US" altLang="ja-JP" sz="2800" b="0" i="1" smtClean="0">
                                  <a:latin typeface="Cambria Math"/>
                                </a:rPr>
                              </m:ctrlPr>
                            </m:sSubPr>
                            <m:e>
                              <m:r>
                                <a:rPr lang="en-US" altLang="ja-JP" sz="2800" b="0" i="1" smtClean="0">
                                  <a:latin typeface="Cambria Math"/>
                                </a:rPr>
                                <m:t>𝑇</m:t>
                              </m:r>
                            </m:e>
                            <m:sub>
                              <m:r>
                                <m:rPr>
                                  <m:sty m:val="p"/>
                                </m:rPr>
                                <a:rPr lang="en-US" altLang="ja-JP" sz="2800" b="0" i="0" smtClean="0">
                                  <a:latin typeface="Cambria Math"/>
                                </a:rPr>
                                <m:t>ion</m:t>
                              </m:r>
                            </m:sub>
                          </m:sSub>
                        </m:num>
                        <m:den>
                          <m:f>
                            <m:fPr>
                              <m:ctrlPr>
                                <a:rPr lang="en-US" altLang="ja-JP" sz="2800" b="0" i="1" smtClean="0">
                                  <a:latin typeface="Cambria Math"/>
                                </a:rPr>
                              </m:ctrlPr>
                            </m:fPr>
                            <m:num>
                              <m:r>
                                <a:rPr lang="en-US" altLang="ja-JP" sz="2800" b="0" i="1" smtClean="0">
                                  <a:latin typeface="Cambria Math"/>
                                </a:rPr>
                                <m:t>1.0</m:t>
                              </m:r>
                            </m:num>
                            <m:den>
                              <m:r>
                                <a:rPr lang="en-US" altLang="ja-JP" sz="2800" b="0" i="1" smtClean="0">
                                  <a:latin typeface="Cambria Math"/>
                                </a:rPr>
                                <m:t>𝑅</m:t>
                              </m:r>
                            </m:den>
                          </m:f>
                          <m:r>
                            <a:rPr lang="en-US" altLang="ja-JP" sz="2800" b="0" i="1" smtClean="0">
                              <a:latin typeface="Cambria Math"/>
                            </a:rPr>
                            <m:t>+2.0</m:t>
                          </m:r>
                        </m:den>
                      </m:f>
                    </m:oMath>
                  </m:oMathPara>
                </a14:m>
                <a:endParaRPr lang="ja-JP" altLang="en-US" sz="2800" dirty="0"/>
              </a:p>
            </p:txBody>
          </p:sp>
        </mc:Choice>
        <mc:Fallback xmlns="">
          <p:sp>
            <p:nvSpPr>
              <p:cNvPr id="35" name="正方形/長方形 34"/>
              <p:cNvSpPr>
                <a:spLocks noRot="1" noChangeAspect="1" noMove="1" noResize="1" noEditPoints="1" noAdjustHandles="1" noChangeArrowheads="1" noChangeShapeType="1" noTextEdit="1"/>
              </p:cNvSpPr>
              <p:nvPr/>
            </p:nvSpPr>
            <p:spPr>
              <a:xfrm>
                <a:off x="971600" y="4371908"/>
                <a:ext cx="3344505" cy="1243674"/>
              </a:xfrm>
              <a:prstGeom prst="rect">
                <a:avLst/>
              </a:prstGeom>
              <a:blipFill rotWithShape="1">
                <a:blip r:embed="rId8"/>
                <a:stretch>
                  <a:fillRect/>
                </a:stretch>
              </a:blipFill>
            </p:spPr>
            <p:txBody>
              <a:bodyPr/>
              <a:lstStyle/>
              <a:p>
                <a:r>
                  <a:rPr lang="ja-JP" altLang="en-US">
                    <a:noFill/>
                  </a:rPr>
                  <a:t> </a:t>
                </a:r>
              </a:p>
            </p:txBody>
          </p:sp>
        </mc:Fallback>
      </mc:AlternateContent>
      <p:sp>
        <p:nvSpPr>
          <p:cNvPr id="36" name="テキスト ボックス 35"/>
          <p:cNvSpPr txBox="1"/>
          <p:nvPr/>
        </p:nvSpPr>
        <p:spPr>
          <a:xfrm>
            <a:off x="-36512" y="3790781"/>
            <a:ext cx="7416824" cy="646331"/>
          </a:xfrm>
          <a:prstGeom prst="rect">
            <a:avLst/>
          </a:prstGeom>
          <a:noFill/>
        </p:spPr>
        <p:txBody>
          <a:bodyPr wrap="square" rtlCol="0">
            <a:spAutoFit/>
          </a:bodyPr>
          <a:lstStyle/>
          <a:p>
            <a:r>
              <a:rPr lang="ja-JP" altLang="en-US" sz="2400" dirty="0" smtClean="0"/>
              <a:t>円盤中心ほど高温となり、電子温度低くなる</a:t>
            </a:r>
            <a:r>
              <a:rPr lang="ja-JP" altLang="en-US" sz="3600" dirty="0" smtClean="0"/>
              <a:t>　</a:t>
            </a:r>
            <a:r>
              <a:rPr lang="ja-JP" altLang="en-US" dirty="0" smtClean="0"/>
              <a:t>　</a:t>
            </a:r>
            <a:endParaRPr kumimoji="1" lang="ja-JP" altLang="en-US" dirty="0"/>
          </a:p>
        </p:txBody>
      </p:sp>
      <p:sp>
        <p:nvSpPr>
          <p:cNvPr id="37" name="テキスト ボックス 36"/>
          <p:cNvSpPr txBox="1"/>
          <p:nvPr/>
        </p:nvSpPr>
        <p:spPr>
          <a:xfrm>
            <a:off x="2427828" y="5308295"/>
            <a:ext cx="2890666" cy="646331"/>
          </a:xfrm>
          <a:prstGeom prst="rect">
            <a:avLst/>
          </a:prstGeom>
          <a:noFill/>
        </p:spPr>
        <p:txBody>
          <a:bodyPr wrap="square" rtlCol="0">
            <a:spAutoFit/>
          </a:bodyPr>
          <a:lstStyle/>
          <a:p>
            <a:r>
              <a:rPr lang="en-US" altLang="ja-JP" dirty="0" smtClean="0"/>
              <a:t>[Mao-Chun Wu et al. , 2016]</a:t>
            </a:r>
            <a:r>
              <a:rPr lang="ja-JP" altLang="en-US" sz="3600" dirty="0" smtClean="0"/>
              <a:t>　</a:t>
            </a:r>
            <a:r>
              <a:rPr lang="ja-JP" altLang="en-US" dirty="0" smtClean="0"/>
              <a:t>　</a:t>
            </a:r>
            <a:endParaRPr kumimoji="1" lang="ja-JP" altLang="en-US" dirty="0"/>
          </a:p>
        </p:txBody>
      </p:sp>
    </p:spTree>
    <p:extLst>
      <p:ext uri="{BB962C8B-B14F-4D97-AF65-F5344CB8AC3E}">
        <p14:creationId xmlns:p14="http://schemas.microsoft.com/office/powerpoint/2010/main" val="4347787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サマー2\ro_anime_nocool\resul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433" y="767013"/>
            <a:ext cx="3327484" cy="26619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サマー2\ro_anime_te\resul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433" y="4005064"/>
            <a:ext cx="3168352" cy="264190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サマー2\ro_anime\resul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1000" y="687271"/>
            <a:ext cx="3201714" cy="26697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正方形/長方形 3"/>
              <p:cNvSpPr/>
              <p:nvPr/>
            </p:nvSpPr>
            <p:spPr>
              <a:xfrm>
                <a:off x="2124329" y="767013"/>
                <a:ext cx="827691" cy="222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unc>
                        <m:funcPr>
                          <m:ctrlPr>
                            <a:rPr kumimoji="1" lang="en-US" altLang="ja-JP" b="0" i="1" smtClean="0">
                              <a:solidFill>
                                <a:schemeClr val="tx1"/>
                              </a:solidFill>
                              <a:latin typeface="Cambria Math"/>
                            </a:rPr>
                          </m:ctrlPr>
                        </m:funcPr>
                        <m:fName>
                          <m:r>
                            <m:rPr>
                              <m:sty m:val="p"/>
                            </m:rPr>
                            <a:rPr kumimoji="1" lang="en-US" altLang="ja-JP" b="0" i="0" smtClean="0">
                              <a:solidFill>
                                <a:schemeClr val="tx1"/>
                              </a:solidFill>
                              <a:latin typeface="Cambria Math"/>
                            </a:rPr>
                            <m:t>log</m:t>
                          </m:r>
                        </m:fName>
                        <m:e>
                          <m:r>
                            <a:rPr kumimoji="1" lang="en-US" altLang="ja-JP" b="0" i="1" smtClean="0">
                              <a:solidFill>
                                <a:schemeClr val="tx1"/>
                              </a:solidFill>
                              <a:latin typeface="Cambria Math"/>
                            </a:rPr>
                            <m:t>𝜌</m:t>
                          </m:r>
                        </m:e>
                      </m:func>
                    </m:oMath>
                  </m:oMathPara>
                </a14:m>
                <a:endParaRPr kumimoji="1" lang="ja-JP" altLang="en-US" dirty="0"/>
              </a:p>
            </p:txBody>
          </p:sp>
        </mc:Choice>
        <mc:Fallback xmlns="">
          <p:sp>
            <p:nvSpPr>
              <p:cNvPr id="4" name="正方形/長方形 3"/>
              <p:cNvSpPr>
                <a:spLocks noRot="1" noChangeAspect="1" noMove="1" noResize="1" noEditPoints="1" noAdjustHandles="1" noChangeArrowheads="1" noChangeShapeType="1" noTextEdit="1"/>
              </p:cNvSpPr>
              <p:nvPr/>
            </p:nvSpPr>
            <p:spPr>
              <a:xfrm>
                <a:off x="2124329" y="767013"/>
                <a:ext cx="827691" cy="222534"/>
              </a:xfrm>
              <a:prstGeom prst="rect">
                <a:avLst/>
              </a:prstGeom>
              <a:blipFill rotWithShape="1">
                <a:blip r:embed="rId5"/>
                <a:stretch>
                  <a:fillRect t="-7500" b="-45000"/>
                </a:stretch>
              </a:blipFill>
              <a:ln>
                <a:solidFill>
                  <a:schemeClr val="bg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正方形/長方形 8"/>
              <p:cNvSpPr/>
              <p:nvPr/>
            </p:nvSpPr>
            <p:spPr>
              <a:xfrm>
                <a:off x="2090678" y="4128996"/>
                <a:ext cx="827691" cy="222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unc>
                        <m:funcPr>
                          <m:ctrlPr>
                            <a:rPr kumimoji="1" lang="en-US" altLang="ja-JP" b="0" i="1" smtClean="0">
                              <a:solidFill>
                                <a:schemeClr val="tx1"/>
                              </a:solidFill>
                              <a:latin typeface="Cambria Math"/>
                            </a:rPr>
                          </m:ctrlPr>
                        </m:funcPr>
                        <m:fName>
                          <m:r>
                            <m:rPr>
                              <m:sty m:val="p"/>
                            </m:rPr>
                            <a:rPr kumimoji="1" lang="en-US" altLang="ja-JP" b="0" i="0" smtClean="0">
                              <a:solidFill>
                                <a:schemeClr val="tx1"/>
                              </a:solidFill>
                              <a:latin typeface="Cambria Math"/>
                            </a:rPr>
                            <m:t>log</m:t>
                          </m:r>
                        </m:fName>
                        <m:e>
                          <m:r>
                            <a:rPr kumimoji="1" lang="en-US" altLang="ja-JP" b="0" i="1" smtClean="0">
                              <a:solidFill>
                                <a:schemeClr val="tx1"/>
                              </a:solidFill>
                              <a:latin typeface="Cambria Math"/>
                            </a:rPr>
                            <m:t>𝜌</m:t>
                          </m:r>
                        </m:e>
                      </m:func>
                    </m:oMath>
                  </m:oMathPara>
                </a14:m>
                <a:endParaRPr kumimoji="1" lang="ja-JP" altLang="en-US" dirty="0"/>
              </a:p>
            </p:txBody>
          </p:sp>
        </mc:Choice>
        <mc:Fallback xmlns="">
          <p:sp>
            <p:nvSpPr>
              <p:cNvPr id="9" name="正方形/長方形 8"/>
              <p:cNvSpPr>
                <a:spLocks noRot="1" noChangeAspect="1" noMove="1" noResize="1" noEditPoints="1" noAdjustHandles="1" noChangeArrowheads="1" noChangeShapeType="1" noTextEdit="1"/>
              </p:cNvSpPr>
              <p:nvPr/>
            </p:nvSpPr>
            <p:spPr>
              <a:xfrm>
                <a:off x="2090678" y="4128996"/>
                <a:ext cx="827691" cy="222534"/>
              </a:xfrm>
              <a:prstGeom prst="rect">
                <a:avLst/>
              </a:prstGeom>
              <a:blipFill rotWithShape="1">
                <a:blip r:embed="rId6"/>
                <a:stretch>
                  <a:fillRect t="-4878" b="-43902"/>
                </a:stretch>
              </a:blipFill>
              <a:ln>
                <a:solidFill>
                  <a:schemeClr val="bg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正方形/長方形 9"/>
              <p:cNvSpPr/>
              <p:nvPr/>
            </p:nvSpPr>
            <p:spPr>
              <a:xfrm>
                <a:off x="6320430" y="823352"/>
                <a:ext cx="719150" cy="195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unc>
                        <m:funcPr>
                          <m:ctrlPr>
                            <a:rPr kumimoji="1" lang="en-US" altLang="ja-JP" b="0" i="1" smtClean="0">
                              <a:solidFill>
                                <a:schemeClr val="tx1"/>
                              </a:solidFill>
                              <a:latin typeface="Cambria Math"/>
                            </a:rPr>
                          </m:ctrlPr>
                        </m:funcPr>
                        <m:fName>
                          <m:r>
                            <m:rPr>
                              <m:sty m:val="p"/>
                            </m:rPr>
                            <a:rPr kumimoji="1" lang="en-US" altLang="ja-JP" b="0" i="0" smtClean="0">
                              <a:solidFill>
                                <a:schemeClr val="tx1"/>
                              </a:solidFill>
                              <a:latin typeface="Cambria Math"/>
                            </a:rPr>
                            <m:t>log</m:t>
                          </m:r>
                        </m:fName>
                        <m:e>
                          <m:r>
                            <a:rPr kumimoji="1" lang="en-US" altLang="ja-JP" b="0" i="1" smtClean="0">
                              <a:solidFill>
                                <a:schemeClr val="tx1"/>
                              </a:solidFill>
                              <a:latin typeface="Cambria Math"/>
                            </a:rPr>
                            <m:t>𝜌</m:t>
                          </m:r>
                        </m:e>
                      </m:func>
                    </m:oMath>
                  </m:oMathPara>
                </a14:m>
                <a:endParaRPr kumimoji="1" lang="ja-JP" altLang="en-US" dirty="0"/>
              </a:p>
            </p:txBody>
          </p:sp>
        </mc:Choice>
        <mc:Fallback xmlns="">
          <p:sp>
            <p:nvSpPr>
              <p:cNvPr id="10" name="正方形/長方形 9"/>
              <p:cNvSpPr>
                <a:spLocks noRot="1" noChangeAspect="1" noMove="1" noResize="1" noEditPoints="1" noAdjustHandles="1" noChangeArrowheads="1" noChangeShapeType="1" noTextEdit="1"/>
              </p:cNvSpPr>
              <p:nvPr/>
            </p:nvSpPr>
            <p:spPr>
              <a:xfrm>
                <a:off x="6320430" y="823352"/>
                <a:ext cx="719150" cy="195387"/>
              </a:xfrm>
              <a:prstGeom prst="rect">
                <a:avLst/>
              </a:prstGeom>
              <a:blipFill rotWithShape="1">
                <a:blip r:embed="rId7"/>
                <a:stretch>
                  <a:fillRect t="-13889" b="-55556"/>
                </a:stretch>
              </a:blipFill>
              <a:ln>
                <a:solidFill>
                  <a:schemeClr val="bg1"/>
                </a:solidFill>
              </a:ln>
            </p:spPr>
            <p:txBody>
              <a:bodyPr/>
              <a:lstStyle/>
              <a:p>
                <a:r>
                  <a:rPr lang="ja-JP" altLang="en-US">
                    <a:noFill/>
                  </a:rPr>
                  <a:t> </a:t>
                </a:r>
              </a:p>
            </p:txBody>
          </p:sp>
        </mc:Fallback>
      </mc:AlternateContent>
      <p:sp>
        <p:nvSpPr>
          <p:cNvPr id="5" name="テキスト ボックス 4"/>
          <p:cNvSpPr txBox="1"/>
          <p:nvPr/>
        </p:nvSpPr>
        <p:spPr>
          <a:xfrm>
            <a:off x="1691680" y="182588"/>
            <a:ext cx="1886862" cy="523220"/>
          </a:xfrm>
          <a:prstGeom prst="rect">
            <a:avLst/>
          </a:prstGeom>
          <a:noFill/>
        </p:spPr>
        <p:txBody>
          <a:bodyPr wrap="square" rtlCol="0">
            <a:spAutoFit/>
          </a:bodyPr>
          <a:lstStyle/>
          <a:p>
            <a:r>
              <a:rPr kumimoji="1" lang="ja-JP" altLang="en-US" sz="2800" dirty="0" smtClean="0"/>
              <a:t>冷却なし</a:t>
            </a:r>
            <a:endParaRPr kumimoji="1" lang="ja-JP" altLang="en-US" sz="2800" dirty="0"/>
          </a:p>
        </p:txBody>
      </p:sp>
      <p:sp>
        <p:nvSpPr>
          <p:cNvPr id="12" name="テキスト ボックス 11"/>
          <p:cNvSpPr txBox="1"/>
          <p:nvPr/>
        </p:nvSpPr>
        <p:spPr>
          <a:xfrm>
            <a:off x="5770681" y="182588"/>
            <a:ext cx="2320937" cy="523220"/>
          </a:xfrm>
          <a:prstGeom prst="rect">
            <a:avLst/>
          </a:prstGeom>
          <a:noFill/>
        </p:spPr>
        <p:txBody>
          <a:bodyPr wrap="square" rtlCol="0">
            <a:spAutoFit/>
          </a:bodyPr>
          <a:lstStyle/>
          <a:p>
            <a:r>
              <a:rPr kumimoji="1" lang="ja-JP" altLang="en-US" sz="2800" dirty="0" smtClean="0"/>
              <a:t>冷却あり①</a:t>
            </a:r>
            <a:endParaRPr kumimoji="1" lang="ja-JP" altLang="en-US" sz="2800" dirty="0"/>
          </a:p>
        </p:txBody>
      </p:sp>
      <p:sp>
        <p:nvSpPr>
          <p:cNvPr id="13" name="テキスト ボックス 12"/>
          <p:cNvSpPr txBox="1"/>
          <p:nvPr/>
        </p:nvSpPr>
        <p:spPr>
          <a:xfrm>
            <a:off x="1619671" y="3490767"/>
            <a:ext cx="2222723" cy="523220"/>
          </a:xfrm>
          <a:prstGeom prst="rect">
            <a:avLst/>
          </a:prstGeom>
          <a:noFill/>
        </p:spPr>
        <p:txBody>
          <a:bodyPr wrap="square" rtlCol="0">
            <a:spAutoFit/>
          </a:bodyPr>
          <a:lstStyle/>
          <a:p>
            <a:r>
              <a:rPr kumimoji="1" lang="ja-JP" altLang="en-US" sz="2800" dirty="0" smtClean="0"/>
              <a:t>冷却</a:t>
            </a:r>
            <a:r>
              <a:rPr lang="ja-JP" altLang="en-US" sz="2800" dirty="0" smtClean="0"/>
              <a:t>あり②</a:t>
            </a:r>
            <a:endParaRPr kumimoji="1" lang="ja-JP" altLang="en-US" sz="2800" dirty="0"/>
          </a:p>
        </p:txBody>
      </p:sp>
      <mc:AlternateContent xmlns:mc="http://schemas.openxmlformats.org/markup-compatibility/2006" xmlns:a14="http://schemas.microsoft.com/office/drawing/2010/main">
        <mc:Choice Requires="a14">
          <p:sp>
            <p:nvSpPr>
              <p:cNvPr id="14" name="テキスト ボックス 13"/>
              <p:cNvSpPr txBox="1"/>
              <p:nvPr/>
            </p:nvSpPr>
            <p:spPr>
              <a:xfrm>
                <a:off x="4644008" y="4435225"/>
                <a:ext cx="4254039" cy="1472775"/>
              </a:xfrm>
              <a:prstGeom prst="rect">
                <a:avLst/>
              </a:prstGeom>
              <a:noFill/>
            </p:spPr>
            <p:txBody>
              <a:bodyPr wrap="square" rtlCol="0">
                <a:spAutoFit/>
              </a:bodyPr>
              <a:lstStyle/>
              <a:p>
                <a:r>
                  <a:rPr kumimoji="1" lang="ja-JP" altLang="en-US" sz="3200" dirty="0" smtClean="0"/>
                  <a:t>①  </a:t>
                </a:r>
                <a14:m>
                  <m:oMath xmlns:m="http://schemas.openxmlformats.org/officeDocument/2006/math">
                    <m:sSub>
                      <m:sSubPr>
                        <m:ctrlPr>
                          <a:rPr kumimoji="1" lang="en-US" altLang="ja-JP" sz="3200" b="0" i="1" smtClean="0">
                            <a:latin typeface="Cambria Math"/>
                          </a:rPr>
                        </m:ctrlPr>
                      </m:sSubPr>
                      <m:e>
                        <m:r>
                          <a:rPr kumimoji="1" lang="en-US" altLang="ja-JP" sz="3200" b="0" i="1" smtClean="0">
                            <a:latin typeface="Cambria Math"/>
                          </a:rPr>
                          <m:t>𝑇</m:t>
                        </m:r>
                      </m:e>
                      <m:sub>
                        <m:r>
                          <m:rPr>
                            <m:sty m:val="p"/>
                          </m:rPr>
                          <a:rPr kumimoji="1" lang="en-US" altLang="ja-JP" sz="3200" b="0" i="0" smtClean="0">
                            <a:latin typeface="Cambria Math"/>
                          </a:rPr>
                          <m:t>electron</m:t>
                        </m:r>
                      </m:sub>
                    </m:sSub>
                    <m:r>
                      <a:rPr kumimoji="1" lang="en-US" altLang="ja-JP" sz="3200" b="0" i="1" smtClean="0">
                        <a:latin typeface="Cambria Math"/>
                      </a:rPr>
                      <m:t>=</m:t>
                    </m:r>
                    <m:sSub>
                      <m:sSubPr>
                        <m:ctrlPr>
                          <a:rPr kumimoji="1" lang="en-US" altLang="ja-JP" sz="3200" b="0" i="1" smtClean="0">
                            <a:latin typeface="Cambria Math"/>
                          </a:rPr>
                        </m:ctrlPr>
                      </m:sSubPr>
                      <m:e>
                        <m:r>
                          <a:rPr kumimoji="1" lang="en-US" altLang="ja-JP" sz="3200" b="0" i="1" smtClean="0">
                            <a:latin typeface="Cambria Math"/>
                          </a:rPr>
                          <m:t>𝑇</m:t>
                        </m:r>
                      </m:e>
                      <m:sub>
                        <m:r>
                          <m:rPr>
                            <m:sty m:val="p"/>
                          </m:rPr>
                          <a:rPr kumimoji="1" lang="en-US" altLang="ja-JP" sz="3200" b="0" i="0" smtClean="0">
                            <a:latin typeface="Cambria Math"/>
                          </a:rPr>
                          <m:t>ion</m:t>
                        </m:r>
                      </m:sub>
                    </m:sSub>
                  </m:oMath>
                </a14:m>
                <a:endParaRPr kumimoji="1" lang="en-US" altLang="ja-JP" sz="3200" b="0" dirty="0" smtClean="0"/>
              </a:p>
              <a:p>
                <a:r>
                  <a:rPr lang="ja-JP" altLang="en-US" sz="3200" dirty="0" smtClean="0"/>
                  <a:t>② </a:t>
                </a:r>
                <a14:m>
                  <m:oMath xmlns:m="http://schemas.openxmlformats.org/officeDocument/2006/math">
                    <m:sSub>
                      <m:sSubPr>
                        <m:ctrlPr>
                          <a:rPr lang="en-US" altLang="ja-JP" sz="3200" b="0" i="1" smtClean="0">
                            <a:latin typeface="Cambria Math"/>
                          </a:rPr>
                        </m:ctrlPr>
                      </m:sSubPr>
                      <m:e>
                        <m:r>
                          <a:rPr lang="en-US" altLang="ja-JP" sz="3200" b="0" i="1" smtClean="0">
                            <a:latin typeface="Cambria Math"/>
                          </a:rPr>
                          <m:t>𝑇</m:t>
                        </m:r>
                      </m:e>
                      <m:sub>
                        <m:r>
                          <m:rPr>
                            <m:sty m:val="p"/>
                          </m:rPr>
                          <a:rPr lang="en-US" altLang="ja-JP" sz="3200" b="0" i="0" smtClean="0">
                            <a:latin typeface="Cambria Math"/>
                          </a:rPr>
                          <m:t>electron</m:t>
                        </m:r>
                      </m:sub>
                    </m:sSub>
                    <m:r>
                      <a:rPr lang="en-US" altLang="ja-JP" sz="3200" b="0" i="1" smtClean="0">
                        <a:latin typeface="Cambria Math"/>
                      </a:rPr>
                      <m:t>=</m:t>
                    </m:r>
                    <m:f>
                      <m:fPr>
                        <m:ctrlPr>
                          <a:rPr lang="en-US" altLang="ja-JP" sz="3200" b="0" i="1" smtClean="0">
                            <a:latin typeface="Cambria Math"/>
                          </a:rPr>
                        </m:ctrlPr>
                      </m:fPr>
                      <m:num>
                        <m:sSub>
                          <m:sSubPr>
                            <m:ctrlPr>
                              <a:rPr lang="en-US" altLang="ja-JP" sz="3200" b="0" i="1" smtClean="0">
                                <a:latin typeface="Cambria Math"/>
                              </a:rPr>
                            </m:ctrlPr>
                          </m:sSubPr>
                          <m:e>
                            <m:r>
                              <a:rPr lang="en-US" altLang="ja-JP" sz="3200" b="0" i="1" smtClean="0">
                                <a:latin typeface="Cambria Math"/>
                              </a:rPr>
                              <m:t>𝑇</m:t>
                            </m:r>
                          </m:e>
                          <m:sub>
                            <m:r>
                              <m:rPr>
                                <m:sty m:val="p"/>
                              </m:rPr>
                              <a:rPr lang="en-US" altLang="ja-JP" sz="3200" b="0" i="0" smtClean="0">
                                <a:latin typeface="Cambria Math"/>
                              </a:rPr>
                              <m:t>ion</m:t>
                            </m:r>
                          </m:sub>
                        </m:sSub>
                      </m:num>
                      <m:den>
                        <m:f>
                          <m:fPr>
                            <m:ctrlPr>
                              <a:rPr lang="en-US" altLang="ja-JP" sz="3200" b="0" i="1" smtClean="0">
                                <a:latin typeface="Cambria Math"/>
                              </a:rPr>
                            </m:ctrlPr>
                          </m:fPr>
                          <m:num>
                            <m:r>
                              <a:rPr lang="en-US" altLang="ja-JP" sz="3200" b="0" i="1" smtClean="0">
                                <a:latin typeface="Cambria Math"/>
                              </a:rPr>
                              <m:t>1.0</m:t>
                            </m:r>
                          </m:num>
                          <m:den>
                            <m:r>
                              <a:rPr lang="en-US" altLang="ja-JP" sz="3200" b="0" i="1" smtClean="0">
                                <a:latin typeface="Cambria Math"/>
                              </a:rPr>
                              <m:t>𝑅</m:t>
                            </m:r>
                          </m:den>
                        </m:f>
                        <m:r>
                          <a:rPr lang="en-US" altLang="ja-JP" sz="3200" b="0" i="1" smtClean="0">
                            <a:latin typeface="Cambria Math"/>
                          </a:rPr>
                          <m:t>+2.0</m:t>
                        </m:r>
                      </m:den>
                    </m:f>
                  </m:oMath>
                </a14:m>
                <a:endParaRPr kumimoji="1" lang="ja-JP" altLang="en-US" sz="3200"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4644008" y="4435225"/>
                <a:ext cx="4254039" cy="1472775"/>
              </a:xfrm>
              <a:prstGeom prst="rect">
                <a:avLst/>
              </a:prstGeom>
              <a:blipFill rotWithShape="1">
                <a:blip r:embed="rId8"/>
                <a:stretch>
                  <a:fillRect l="-3725" t="-7469"/>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9627895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530" y="629045"/>
            <a:ext cx="6499844" cy="4855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4" name="テキスト ボックス 3"/>
              <p:cNvSpPr txBox="1"/>
              <p:nvPr/>
            </p:nvSpPr>
            <p:spPr>
              <a:xfrm>
                <a:off x="-180528" y="2420888"/>
                <a:ext cx="226675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800" b="0" i="1" smtClean="0">
                              <a:latin typeface="Cambria Math"/>
                            </a:rPr>
                          </m:ctrlPr>
                        </m:sSubPr>
                        <m:e>
                          <m:r>
                            <a:rPr kumimoji="1" lang="en-US" altLang="ja-JP" sz="2800" b="0" i="1" smtClean="0">
                              <a:latin typeface="Cambria Math"/>
                            </a:rPr>
                            <m:t>𝐿</m:t>
                          </m:r>
                        </m:e>
                        <m:sub>
                          <m:r>
                            <m:rPr>
                              <m:sty m:val="p"/>
                            </m:rPr>
                            <a:rPr kumimoji="1" lang="en-US" altLang="ja-JP" sz="2800" b="0" i="0" smtClean="0">
                              <a:latin typeface="Cambria Math"/>
                            </a:rPr>
                            <m:t>rad</m:t>
                          </m:r>
                        </m:sub>
                      </m:sSub>
                      <m:r>
                        <a:rPr kumimoji="1" lang="en-US" altLang="ja-JP" sz="2800" b="0" i="1" smtClean="0">
                          <a:latin typeface="Cambria Math"/>
                        </a:rPr>
                        <m:t>/</m:t>
                      </m:r>
                      <m:sSub>
                        <m:sSubPr>
                          <m:ctrlPr>
                            <a:rPr kumimoji="1" lang="en-US" altLang="ja-JP" sz="2800" b="0" i="1" smtClean="0">
                              <a:latin typeface="Cambria Math"/>
                            </a:rPr>
                          </m:ctrlPr>
                        </m:sSubPr>
                        <m:e>
                          <m:r>
                            <a:rPr kumimoji="1" lang="en-US" altLang="ja-JP" sz="2800" b="0" i="1" smtClean="0">
                              <a:latin typeface="Cambria Math"/>
                            </a:rPr>
                            <m:t>𝐿</m:t>
                          </m:r>
                        </m:e>
                        <m:sub>
                          <m:r>
                            <m:rPr>
                              <m:sty m:val="p"/>
                            </m:rPr>
                            <a:rPr kumimoji="1" lang="en-US" altLang="ja-JP" sz="2800" b="0" i="0" smtClean="0">
                              <a:latin typeface="Cambria Math"/>
                            </a:rPr>
                            <m:t>EDD</m:t>
                          </m:r>
                        </m:sub>
                      </m:sSub>
                    </m:oMath>
                  </m:oMathPara>
                </a14:m>
                <a:endParaRPr kumimoji="1" lang="ja-JP" altLang="en-US" sz="28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180528" y="2420888"/>
                <a:ext cx="2266753" cy="523220"/>
              </a:xfrm>
              <a:prstGeom prst="rect">
                <a:avLst/>
              </a:prstGeom>
              <a:blipFill rotWithShape="1">
                <a:blip r:embed="rId3"/>
                <a:stretch>
                  <a:fillRect/>
                </a:stretch>
              </a:blipFill>
            </p:spPr>
            <p:txBody>
              <a:bodyPr/>
              <a:lstStyle/>
              <a:p>
                <a:r>
                  <a:rPr lang="ja-JP" altLang="en-US">
                    <a:noFill/>
                  </a:rPr>
                  <a:t> </a:t>
                </a:r>
              </a:p>
            </p:txBody>
          </p:sp>
        </mc:Fallback>
      </mc:AlternateContent>
      <p:sp>
        <p:nvSpPr>
          <p:cNvPr id="6" name="テキスト ボックス 5"/>
          <p:cNvSpPr txBox="1"/>
          <p:nvPr/>
        </p:nvSpPr>
        <p:spPr>
          <a:xfrm>
            <a:off x="4108214" y="5301208"/>
            <a:ext cx="267106" cy="584775"/>
          </a:xfrm>
          <a:prstGeom prst="rect">
            <a:avLst/>
          </a:prstGeom>
          <a:noFill/>
        </p:spPr>
        <p:txBody>
          <a:bodyPr wrap="square" rtlCol="0">
            <a:spAutoFit/>
          </a:bodyPr>
          <a:lstStyle/>
          <a:p>
            <a:r>
              <a:rPr kumimoji="1" lang="en-US" altLang="ja-JP" sz="3200" dirty="0" smtClean="0"/>
              <a:t>t</a:t>
            </a:r>
            <a:endParaRPr kumimoji="1" lang="ja-JP" altLang="en-US" sz="3200" dirty="0"/>
          </a:p>
        </p:txBody>
      </p:sp>
      <mc:AlternateContent xmlns:mc="http://schemas.openxmlformats.org/markup-compatibility/2006" xmlns:a14="http://schemas.microsoft.com/office/drawing/2010/main">
        <mc:Choice Requires="a14">
          <p:sp>
            <p:nvSpPr>
              <p:cNvPr id="8" name="テキスト ボックス 7"/>
              <p:cNvSpPr txBox="1"/>
              <p:nvPr/>
            </p:nvSpPr>
            <p:spPr>
              <a:xfrm>
                <a:off x="2733410" y="127706"/>
                <a:ext cx="3624084" cy="683905"/>
              </a:xfrm>
              <a:prstGeom prst="rect">
                <a:avLst/>
              </a:prstGeom>
              <a:noFill/>
            </p:spPr>
            <p:txBody>
              <a:bodyPr wrap="square" rtlCol="0">
                <a:spAutoFit/>
              </a:bodyPr>
              <a:lstStyle/>
              <a:p>
                <a14:m>
                  <m:oMath xmlns:m="http://schemas.openxmlformats.org/officeDocument/2006/math">
                    <m:sSub>
                      <m:sSubPr>
                        <m:ctrlPr>
                          <a:rPr lang="en-US" altLang="ja-JP" sz="3600" b="0" i="1" smtClean="0">
                            <a:latin typeface="Cambria Math"/>
                          </a:rPr>
                        </m:ctrlPr>
                      </m:sSubPr>
                      <m:e>
                        <m:r>
                          <a:rPr lang="en-US" altLang="ja-JP" sz="3600" b="0" i="1" smtClean="0">
                            <a:latin typeface="Cambria Math"/>
                          </a:rPr>
                          <m:t>𝐿</m:t>
                        </m:r>
                      </m:e>
                      <m:sub>
                        <m:r>
                          <m:rPr>
                            <m:sty m:val="p"/>
                          </m:rPr>
                          <a:rPr lang="en-US" altLang="ja-JP" sz="3600" b="0" i="0" smtClean="0">
                            <a:latin typeface="Cambria Math"/>
                          </a:rPr>
                          <m:t>rad</m:t>
                        </m:r>
                      </m:sub>
                    </m:sSub>
                    <m:r>
                      <a:rPr lang="en-US" altLang="ja-JP" sz="3600" b="0" i="1" smtClean="0">
                        <a:latin typeface="Cambria Math"/>
                      </a:rPr>
                      <m:t>=∫</m:t>
                    </m:r>
                    <m:sSubSup>
                      <m:sSubSupPr>
                        <m:ctrlPr>
                          <a:rPr lang="en-US" altLang="ja-JP" sz="3600" b="0" i="1" smtClean="0">
                            <a:latin typeface="Cambria Math"/>
                          </a:rPr>
                        </m:ctrlPr>
                      </m:sSubSupPr>
                      <m:e>
                        <m:r>
                          <a:rPr lang="en-US" altLang="ja-JP" sz="3600" b="0" i="1" smtClean="0">
                            <a:latin typeface="Cambria Math"/>
                          </a:rPr>
                          <m:t>𝑄</m:t>
                        </m:r>
                      </m:e>
                      <m:sub>
                        <m:r>
                          <m:rPr>
                            <m:sty m:val="p"/>
                          </m:rPr>
                          <a:rPr lang="en-US" altLang="ja-JP" sz="3600" b="0" i="0" smtClean="0">
                            <a:latin typeface="Cambria Math"/>
                          </a:rPr>
                          <m:t>rad</m:t>
                        </m:r>
                      </m:sub>
                      <m:sup>
                        <m:r>
                          <a:rPr lang="en-US" altLang="ja-JP" sz="3600" b="0" i="1" smtClean="0">
                            <a:latin typeface="Cambria Math"/>
                          </a:rPr>
                          <m:t>−</m:t>
                        </m:r>
                      </m:sup>
                    </m:sSubSup>
                    <m:r>
                      <a:rPr lang="en-US" altLang="ja-JP" sz="3600" b="0" i="1" smtClean="0">
                        <a:latin typeface="Cambria Math"/>
                      </a:rPr>
                      <m:t>𝑑𝑉</m:t>
                    </m:r>
                  </m:oMath>
                </a14:m>
                <a:r>
                  <a:rPr lang="ja-JP" altLang="en-US" sz="3600" dirty="0" smtClean="0"/>
                  <a:t>　</a:t>
                </a:r>
                <a:r>
                  <a:rPr lang="ja-JP" altLang="en-US" dirty="0" smtClean="0"/>
                  <a:t>　</a:t>
                </a:r>
                <a:endParaRPr kumimoji="1" lang="ja-JP" altLang="en-US"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2733410" y="127706"/>
                <a:ext cx="3624084" cy="683905"/>
              </a:xfrm>
              <a:prstGeom prst="rect">
                <a:avLst/>
              </a:prstGeom>
              <a:blipFill rotWithShape="1">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正方形/長方形 14"/>
              <p:cNvSpPr/>
              <p:nvPr/>
            </p:nvSpPr>
            <p:spPr>
              <a:xfrm>
                <a:off x="2346062" y="4283804"/>
                <a:ext cx="172188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i="1">
                              <a:latin typeface="Cambria Math"/>
                            </a:rPr>
                          </m:ctrlPr>
                        </m:sSubPr>
                        <m:e>
                          <m:r>
                            <a:rPr lang="en-US" altLang="ja-JP" i="1">
                              <a:latin typeface="Cambria Math"/>
                            </a:rPr>
                            <m:t>𝑇</m:t>
                          </m:r>
                        </m:e>
                        <m:sub>
                          <m:r>
                            <m:rPr>
                              <m:sty m:val="p"/>
                            </m:rPr>
                            <a:rPr lang="en-US" altLang="ja-JP">
                              <a:latin typeface="Cambria Math"/>
                            </a:rPr>
                            <m:t>electron</m:t>
                          </m:r>
                        </m:sub>
                      </m:sSub>
                      <m:r>
                        <a:rPr lang="en-US" altLang="ja-JP" i="1">
                          <a:latin typeface="Cambria Math"/>
                        </a:rPr>
                        <m:t>=</m:t>
                      </m:r>
                      <m:sSub>
                        <m:sSubPr>
                          <m:ctrlPr>
                            <a:rPr lang="en-US" altLang="ja-JP" i="1">
                              <a:latin typeface="Cambria Math"/>
                            </a:rPr>
                          </m:ctrlPr>
                        </m:sSubPr>
                        <m:e>
                          <m:r>
                            <a:rPr lang="en-US" altLang="ja-JP" i="1">
                              <a:latin typeface="Cambria Math"/>
                            </a:rPr>
                            <m:t>𝑇</m:t>
                          </m:r>
                        </m:e>
                        <m:sub>
                          <m:r>
                            <m:rPr>
                              <m:sty m:val="p"/>
                            </m:rPr>
                            <a:rPr lang="en-US" altLang="ja-JP">
                              <a:latin typeface="Cambria Math"/>
                            </a:rPr>
                            <m:t>ion</m:t>
                          </m:r>
                        </m:sub>
                      </m:sSub>
                    </m:oMath>
                  </m:oMathPara>
                </a14:m>
                <a:endParaRPr lang="ja-JP" altLang="en-US" dirty="0"/>
              </a:p>
            </p:txBody>
          </p:sp>
        </mc:Choice>
        <mc:Fallback xmlns="">
          <p:sp>
            <p:nvSpPr>
              <p:cNvPr id="15" name="正方形/長方形 14"/>
              <p:cNvSpPr>
                <a:spLocks noRot="1" noChangeAspect="1" noMove="1" noResize="1" noEditPoints="1" noAdjustHandles="1" noChangeArrowheads="1" noChangeShapeType="1" noTextEdit="1"/>
              </p:cNvSpPr>
              <p:nvPr/>
            </p:nvSpPr>
            <p:spPr>
              <a:xfrm>
                <a:off x="2346062" y="4283804"/>
                <a:ext cx="1721882" cy="369332"/>
              </a:xfrm>
              <a:prstGeom prst="rect">
                <a:avLst/>
              </a:prstGeom>
              <a:blipFill rotWithShape="1">
                <a:blip r:embed="rId5"/>
                <a:stretch>
                  <a:fillRect b="-1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正方形/長方形 15"/>
              <p:cNvSpPr/>
              <p:nvPr/>
            </p:nvSpPr>
            <p:spPr>
              <a:xfrm>
                <a:off x="3635896" y="1300256"/>
                <a:ext cx="2222852" cy="8326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b="0" i="1" smtClean="0">
                              <a:latin typeface="Cambria Math"/>
                            </a:rPr>
                          </m:ctrlPr>
                        </m:sSubPr>
                        <m:e>
                          <m:r>
                            <a:rPr lang="en-US" altLang="ja-JP" b="0" i="1" smtClean="0">
                              <a:latin typeface="Cambria Math"/>
                            </a:rPr>
                            <m:t>𝑇</m:t>
                          </m:r>
                        </m:e>
                        <m:sub>
                          <m:r>
                            <m:rPr>
                              <m:sty m:val="p"/>
                            </m:rPr>
                            <a:rPr lang="en-US" altLang="ja-JP" b="0" i="0" smtClean="0">
                              <a:latin typeface="Cambria Math"/>
                            </a:rPr>
                            <m:t>electron</m:t>
                          </m:r>
                        </m:sub>
                      </m:sSub>
                      <m:r>
                        <a:rPr lang="en-US" altLang="ja-JP" b="0" i="1" smtClean="0">
                          <a:latin typeface="Cambria Math"/>
                        </a:rPr>
                        <m:t>=</m:t>
                      </m:r>
                      <m:f>
                        <m:fPr>
                          <m:ctrlPr>
                            <a:rPr lang="en-US" altLang="ja-JP" b="0" i="1" smtClean="0">
                              <a:latin typeface="Cambria Math"/>
                            </a:rPr>
                          </m:ctrlPr>
                        </m:fPr>
                        <m:num>
                          <m:sSub>
                            <m:sSubPr>
                              <m:ctrlPr>
                                <a:rPr lang="en-US" altLang="ja-JP" b="0" i="1" smtClean="0">
                                  <a:latin typeface="Cambria Math"/>
                                </a:rPr>
                              </m:ctrlPr>
                            </m:sSubPr>
                            <m:e>
                              <m:r>
                                <a:rPr lang="en-US" altLang="ja-JP" b="0" i="1" smtClean="0">
                                  <a:latin typeface="Cambria Math"/>
                                </a:rPr>
                                <m:t>𝑇</m:t>
                              </m:r>
                            </m:e>
                            <m:sub>
                              <m:r>
                                <m:rPr>
                                  <m:sty m:val="p"/>
                                </m:rPr>
                                <a:rPr lang="en-US" altLang="ja-JP" b="0" i="0" smtClean="0">
                                  <a:latin typeface="Cambria Math"/>
                                </a:rPr>
                                <m:t>ion</m:t>
                              </m:r>
                            </m:sub>
                          </m:sSub>
                        </m:num>
                        <m:den>
                          <m:f>
                            <m:fPr>
                              <m:ctrlPr>
                                <a:rPr lang="en-US" altLang="ja-JP" b="0" i="1" smtClean="0">
                                  <a:latin typeface="Cambria Math"/>
                                </a:rPr>
                              </m:ctrlPr>
                            </m:fPr>
                            <m:num>
                              <m:r>
                                <a:rPr lang="en-US" altLang="ja-JP" b="0" i="1" smtClean="0">
                                  <a:latin typeface="Cambria Math"/>
                                </a:rPr>
                                <m:t>1.0</m:t>
                              </m:r>
                            </m:num>
                            <m:den>
                              <m:r>
                                <a:rPr lang="en-US" altLang="ja-JP" b="0" i="1" smtClean="0">
                                  <a:latin typeface="Cambria Math"/>
                                </a:rPr>
                                <m:t>𝑅</m:t>
                              </m:r>
                            </m:den>
                          </m:f>
                          <m:r>
                            <a:rPr lang="en-US" altLang="ja-JP" b="0" i="1" smtClean="0">
                              <a:latin typeface="Cambria Math"/>
                            </a:rPr>
                            <m:t>+2.0</m:t>
                          </m:r>
                        </m:den>
                      </m:f>
                    </m:oMath>
                  </m:oMathPara>
                </a14:m>
                <a:endParaRPr lang="ja-JP" altLang="en-US" dirty="0"/>
              </a:p>
            </p:txBody>
          </p:sp>
        </mc:Choice>
        <mc:Fallback xmlns="">
          <p:sp>
            <p:nvSpPr>
              <p:cNvPr id="16" name="正方形/長方形 15"/>
              <p:cNvSpPr>
                <a:spLocks noRot="1" noChangeAspect="1" noMove="1" noResize="1" noEditPoints="1" noAdjustHandles="1" noChangeArrowheads="1" noChangeShapeType="1" noTextEdit="1"/>
              </p:cNvSpPr>
              <p:nvPr/>
            </p:nvSpPr>
            <p:spPr>
              <a:xfrm>
                <a:off x="3635896" y="1300256"/>
                <a:ext cx="2222852" cy="832600"/>
              </a:xfrm>
              <a:prstGeom prst="rect">
                <a:avLst/>
              </a:prstGeom>
              <a:blipFill rotWithShape="1">
                <a:blip r:embed="rId6"/>
                <a:stretch>
                  <a:fillRect/>
                </a:stretch>
              </a:blipFill>
            </p:spPr>
            <p:txBody>
              <a:bodyPr/>
              <a:lstStyle/>
              <a:p>
                <a:r>
                  <a:rPr lang="ja-JP" altLang="en-US">
                    <a:noFill/>
                  </a:rPr>
                  <a:t> </a:t>
                </a:r>
              </a:p>
            </p:txBody>
          </p:sp>
        </mc:Fallback>
      </mc:AlternateContent>
      <p:sp>
        <p:nvSpPr>
          <p:cNvPr id="19" name="テキスト ボックス 18"/>
          <p:cNvSpPr txBox="1"/>
          <p:nvPr/>
        </p:nvSpPr>
        <p:spPr>
          <a:xfrm>
            <a:off x="1115616" y="6021288"/>
            <a:ext cx="7178544" cy="523220"/>
          </a:xfrm>
          <a:prstGeom prst="rect">
            <a:avLst/>
          </a:prstGeom>
          <a:noFill/>
        </p:spPr>
        <p:txBody>
          <a:bodyPr wrap="square" rtlCol="0">
            <a:spAutoFit/>
          </a:bodyPr>
          <a:lstStyle/>
          <a:p>
            <a:r>
              <a:rPr lang="en-US" altLang="ja-JP" sz="2800" dirty="0" smtClean="0"/>
              <a:t>Future work  </a:t>
            </a:r>
            <a:r>
              <a:rPr lang="ja-JP" altLang="en-US" sz="2800" dirty="0" smtClean="0"/>
              <a:t>→ 一流体二温度コードの開発</a:t>
            </a:r>
            <a:r>
              <a:rPr lang="en-US" altLang="ja-JP" sz="2800" dirty="0" smtClean="0"/>
              <a:t> </a:t>
            </a:r>
            <a:r>
              <a:rPr lang="ja-JP" altLang="en-US" dirty="0" smtClean="0"/>
              <a:t>　</a:t>
            </a:r>
            <a:endParaRPr kumimoji="1" lang="ja-JP" altLang="en-US" dirty="0"/>
          </a:p>
        </p:txBody>
      </p:sp>
    </p:spTree>
    <p:extLst>
      <p:ext uri="{BB962C8B-B14F-4D97-AF65-F5344CB8AC3E}">
        <p14:creationId xmlns:p14="http://schemas.microsoft.com/office/powerpoint/2010/main" val="30149330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E:\tid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715" y="891870"/>
            <a:ext cx="7970838" cy="2448272"/>
          </a:xfrm>
          <a:prstGeom prst="rect">
            <a:avLst/>
          </a:prstGeom>
          <a:noFill/>
          <a:extLst>
            <a:ext uri="{909E8E84-426E-40DD-AFC4-6F175D3DCCD1}">
              <a14:hiddenFill xmlns:a14="http://schemas.microsoft.com/office/drawing/2010/main">
                <a:solidFill>
                  <a:srgbClr val="FFFFFF"/>
                </a:solidFill>
              </a14:hiddenFill>
            </a:ext>
          </a:extLst>
        </p:spPr>
      </p:pic>
      <p:sp>
        <p:nvSpPr>
          <p:cNvPr id="11" name="円/楕円 10"/>
          <p:cNvSpPr/>
          <p:nvPr/>
        </p:nvSpPr>
        <p:spPr>
          <a:xfrm>
            <a:off x="2793778" y="5200799"/>
            <a:ext cx="3376711" cy="663277"/>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4024934" y="5075238"/>
            <a:ext cx="914400" cy="914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smtClean="0">
                <a:solidFill>
                  <a:schemeClr val="bg1"/>
                </a:solidFill>
              </a:rPr>
              <a:t>BH</a:t>
            </a:r>
            <a:endParaRPr kumimoji="1" lang="ja-JP" altLang="en-US" b="1" dirty="0">
              <a:solidFill>
                <a:schemeClr val="bg1"/>
              </a:solidFill>
            </a:endParaRPr>
          </a:p>
        </p:txBody>
      </p:sp>
      <p:sp>
        <p:nvSpPr>
          <p:cNvPr id="12" name="テキスト ボックス 11"/>
          <p:cNvSpPr txBox="1"/>
          <p:nvPr/>
        </p:nvSpPr>
        <p:spPr>
          <a:xfrm>
            <a:off x="5796136" y="3356992"/>
            <a:ext cx="2656496" cy="253916"/>
          </a:xfrm>
          <a:prstGeom prst="rect">
            <a:avLst/>
          </a:prstGeom>
          <a:noFill/>
        </p:spPr>
        <p:txBody>
          <a:bodyPr wrap="none" rtlCol="0">
            <a:spAutoFit/>
          </a:bodyPr>
          <a:lstStyle/>
          <a:p>
            <a:r>
              <a:rPr lang="en-US" altLang="ja-JP" sz="1050" dirty="0" smtClean="0"/>
              <a:t>Credit</a:t>
            </a:r>
            <a:r>
              <a:rPr kumimoji="1" lang="en-US" altLang="ja-JP" sz="1050" dirty="0" smtClean="0"/>
              <a:t>:  </a:t>
            </a:r>
            <a:r>
              <a:rPr lang="en-US" altLang="ja-JP" sz="1050" dirty="0" smtClean="0"/>
              <a:t>NASA/CXC/U. Michigan/J. Miller et al.</a:t>
            </a:r>
            <a:endParaRPr kumimoji="1" lang="ja-JP" altLang="en-US" sz="1050" dirty="0"/>
          </a:p>
        </p:txBody>
      </p:sp>
      <p:sp>
        <p:nvSpPr>
          <p:cNvPr id="13" name="円/楕円 12"/>
          <p:cNvSpPr/>
          <p:nvPr/>
        </p:nvSpPr>
        <p:spPr>
          <a:xfrm>
            <a:off x="1873793" y="4581128"/>
            <a:ext cx="5216680" cy="2016224"/>
          </a:xfrm>
          <a:prstGeom prst="ellipse">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矢印コネクタ 14"/>
          <p:cNvCxnSpPr>
            <a:stCxn id="13" idx="0"/>
          </p:cNvCxnSpPr>
          <p:nvPr/>
        </p:nvCxnSpPr>
        <p:spPr>
          <a:xfrm>
            <a:off x="4482133" y="4581128"/>
            <a:ext cx="1" cy="394689"/>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a:stCxn id="13" idx="7"/>
          </p:cNvCxnSpPr>
          <p:nvPr/>
        </p:nvCxnSpPr>
        <p:spPr>
          <a:xfrm flipH="1">
            <a:off x="5652120" y="4876397"/>
            <a:ext cx="674388" cy="324402"/>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a:stCxn id="13" idx="1"/>
          </p:cNvCxnSpPr>
          <p:nvPr/>
        </p:nvCxnSpPr>
        <p:spPr>
          <a:xfrm>
            <a:off x="2637758" y="4876397"/>
            <a:ext cx="638098" cy="324402"/>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a:stCxn id="13" idx="4"/>
          </p:cNvCxnSpPr>
          <p:nvPr/>
        </p:nvCxnSpPr>
        <p:spPr>
          <a:xfrm flipV="1">
            <a:off x="4482133" y="6165304"/>
            <a:ext cx="1" cy="432048"/>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3072" name="直線矢印コネクタ 3071"/>
          <p:cNvCxnSpPr>
            <a:stCxn id="13" idx="3"/>
          </p:cNvCxnSpPr>
          <p:nvPr/>
        </p:nvCxnSpPr>
        <p:spPr>
          <a:xfrm flipV="1">
            <a:off x="2637758" y="5989638"/>
            <a:ext cx="638098" cy="312445"/>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3077" name="直線矢印コネクタ 3076"/>
          <p:cNvCxnSpPr>
            <a:stCxn id="13" idx="5"/>
          </p:cNvCxnSpPr>
          <p:nvPr/>
        </p:nvCxnSpPr>
        <p:spPr>
          <a:xfrm flipH="1" flipV="1">
            <a:off x="5652120" y="5989638"/>
            <a:ext cx="674388" cy="312445"/>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3078" name="下矢印 3077"/>
          <p:cNvSpPr/>
          <p:nvPr/>
        </p:nvSpPr>
        <p:spPr>
          <a:xfrm>
            <a:off x="4050086" y="3717032"/>
            <a:ext cx="864096"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3125404" y="260648"/>
            <a:ext cx="2713459"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ja-JP" altLang="en-US" sz="2800" dirty="0"/>
              <a:t>モチベーション</a:t>
            </a:r>
            <a:endParaRPr kumimoji="1" lang="ja-JP" altLang="en-US" sz="2800" dirty="0"/>
          </a:p>
        </p:txBody>
      </p:sp>
    </p:spTree>
    <p:extLst>
      <p:ext uri="{BB962C8B-B14F-4D97-AF65-F5344CB8AC3E}">
        <p14:creationId xmlns:p14="http://schemas.microsoft.com/office/powerpoint/2010/main" val="13546680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data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68217"/>
            <a:ext cx="7205446" cy="57643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7504" y="4194175"/>
            <a:ext cx="3511550"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868113"/>
            <a:ext cx="7205446" cy="346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698" y="6579497"/>
            <a:ext cx="3714806" cy="15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テキスト ボックス 4"/>
              <p:cNvSpPr txBox="1"/>
              <p:nvPr/>
            </p:nvSpPr>
            <p:spPr>
              <a:xfrm>
                <a:off x="5364088" y="5282712"/>
                <a:ext cx="2628412" cy="369332"/>
              </a:xfrm>
              <a:prstGeom prst="rect">
                <a:avLst/>
              </a:prstGeom>
              <a:solidFill>
                <a:schemeClr val="accent6">
                  <a:lumMod val="60000"/>
                  <a:lumOff val="40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ja-JP" altLang="en-US" i="1" smtClean="0">
                          <a:latin typeface="Cambria Math"/>
                        </a:rPr>
                        <m:t>𝜌</m:t>
                      </m:r>
                      <m:r>
                        <a:rPr kumimoji="1" lang="en-US" altLang="ja-JP" b="0" i="1" smtClean="0">
                          <a:latin typeface="Cambria Math"/>
                        </a:rPr>
                        <m:t>=0.03, </m:t>
                      </m:r>
                      <m:r>
                        <a:rPr kumimoji="1" lang="en-US" altLang="ja-JP" b="0" i="1" smtClean="0">
                          <a:latin typeface="Cambria Math"/>
                        </a:rPr>
                        <m:t>𝑝</m:t>
                      </m:r>
                      <m:r>
                        <a:rPr kumimoji="1" lang="en-US" altLang="ja-JP" b="0" i="1" smtClean="0">
                          <a:latin typeface="Cambria Math"/>
                        </a:rPr>
                        <m:t>=3.0∗</m:t>
                      </m:r>
                      <m:sSup>
                        <m:sSupPr>
                          <m:ctrlPr>
                            <a:rPr kumimoji="1" lang="en-US" altLang="ja-JP" b="0" i="1" smtClean="0">
                              <a:latin typeface="Cambria Math"/>
                            </a:rPr>
                          </m:ctrlPr>
                        </m:sSupPr>
                        <m:e>
                          <m:r>
                            <a:rPr kumimoji="1" lang="en-US" altLang="ja-JP" b="0" i="1" smtClean="0">
                              <a:latin typeface="Cambria Math"/>
                            </a:rPr>
                            <m:t>10</m:t>
                          </m:r>
                        </m:e>
                        <m:sup>
                          <m:r>
                            <a:rPr kumimoji="1" lang="en-US" altLang="ja-JP" b="0" i="1" smtClean="0">
                              <a:latin typeface="Cambria Math"/>
                            </a:rPr>
                            <m:t>−6</m:t>
                          </m:r>
                        </m:sup>
                      </m:sSup>
                    </m:oMath>
                  </m:oMathPara>
                </a14:m>
                <a:endParaRPr kumimoji="1" lang="ja-JP" altLang="en-US"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5364088" y="5282712"/>
                <a:ext cx="2628412" cy="369332"/>
              </a:xfrm>
              <a:prstGeom prst="rect">
                <a:avLst/>
              </a:prstGeom>
              <a:blipFill rotWithShape="1">
                <a:blip r:embed="rId4"/>
                <a:stretch>
                  <a:fillRect b="-6667"/>
                </a:stretch>
              </a:blipFill>
            </p:spPr>
            <p:txBody>
              <a:bodyPr/>
              <a:lstStyle/>
              <a:p>
                <a:r>
                  <a:rPr lang="ja-JP" altLang="en-US">
                    <a:noFill/>
                  </a:rPr>
                  <a:t> </a:t>
                </a:r>
              </a:p>
            </p:txBody>
          </p:sp>
        </mc:Fallback>
      </mc:AlternateContent>
      <p:sp>
        <p:nvSpPr>
          <p:cNvPr id="6" name="テキスト ボックス 5"/>
          <p:cNvSpPr txBox="1"/>
          <p:nvPr/>
        </p:nvSpPr>
        <p:spPr>
          <a:xfrm>
            <a:off x="2788543" y="442988"/>
            <a:ext cx="3714806"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kumimoji="1" lang="ja-JP" altLang="en-US" sz="2800" dirty="0" smtClean="0"/>
              <a:t>潮汐破壊とアウトフロー</a:t>
            </a:r>
            <a:endParaRPr kumimoji="1" lang="ja-JP" altLang="en-US" sz="2800" dirty="0"/>
          </a:p>
        </p:txBody>
      </p:sp>
      <p:sp>
        <p:nvSpPr>
          <p:cNvPr id="13" name="下矢印 12"/>
          <p:cNvSpPr/>
          <p:nvPr/>
        </p:nvSpPr>
        <p:spPr>
          <a:xfrm rot="18684785">
            <a:off x="2397780" y="2482402"/>
            <a:ext cx="270290" cy="660814"/>
          </a:xfrm>
          <a:prstGeom prst="downArrow">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251176" y="1913323"/>
            <a:ext cx="2016224" cy="646331"/>
          </a:xfrm>
          <a:prstGeom prst="rect">
            <a:avLst/>
          </a:prstGeom>
          <a:solidFill>
            <a:schemeClr val="accent6">
              <a:lumMod val="60000"/>
              <a:lumOff val="40000"/>
            </a:schemeClr>
          </a:solidFill>
        </p:spPr>
        <p:txBody>
          <a:bodyPr wrap="square" rtlCol="0">
            <a:spAutoFit/>
          </a:bodyPr>
          <a:lstStyle/>
          <a:p>
            <a:r>
              <a:rPr kumimoji="1" lang="ja-JP" altLang="en-US" dirty="0" smtClean="0"/>
              <a:t>降着円盤に落ちる</a:t>
            </a:r>
            <a:endParaRPr kumimoji="1" lang="en-US" altLang="ja-JP" dirty="0" smtClean="0"/>
          </a:p>
          <a:p>
            <a:r>
              <a:rPr kumimoji="1" lang="ja-JP" altLang="en-US" dirty="0" smtClean="0"/>
              <a:t>質量</a:t>
            </a:r>
            <a:endParaRPr kumimoji="1" lang="ja-JP" altLang="en-US" dirty="0"/>
          </a:p>
        </p:txBody>
      </p:sp>
      <p:cxnSp>
        <p:nvCxnSpPr>
          <p:cNvPr id="15" name="直線矢印コネクタ 14"/>
          <p:cNvCxnSpPr/>
          <p:nvPr/>
        </p:nvCxnSpPr>
        <p:spPr>
          <a:xfrm flipH="1">
            <a:off x="2844627" y="3211400"/>
            <a:ext cx="288032" cy="0"/>
          </a:xfrm>
          <a:prstGeom prst="straightConnector1">
            <a:avLst/>
          </a:prstGeom>
          <a:ln w="25400">
            <a:solidFill>
              <a:srgbClr val="EA38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テキスト ボックス 15"/>
              <p:cNvSpPr txBox="1"/>
              <p:nvPr/>
            </p:nvSpPr>
            <p:spPr>
              <a:xfrm>
                <a:off x="2844627" y="2842068"/>
                <a:ext cx="4827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ja-JP" b="1" i="1" dirty="0" smtClean="0">
                              <a:solidFill>
                                <a:srgbClr val="EA3800"/>
                              </a:solidFill>
                              <a:latin typeface="Cambria Math"/>
                            </a:rPr>
                          </m:ctrlPr>
                        </m:sSubPr>
                        <m:e>
                          <m:r>
                            <a:rPr lang="en-US" altLang="ja-JP" b="1" i="1" dirty="0" smtClean="0">
                              <a:solidFill>
                                <a:srgbClr val="EA3800"/>
                              </a:solidFill>
                              <a:latin typeface="Cambria Math"/>
                            </a:rPr>
                            <m:t>𝒗</m:t>
                          </m:r>
                        </m:e>
                        <m:sub>
                          <m:r>
                            <a:rPr lang="en-US" altLang="ja-JP" b="1" i="1" dirty="0" smtClean="0">
                              <a:solidFill>
                                <a:srgbClr val="EA3800"/>
                              </a:solidFill>
                              <a:latin typeface="Cambria Math"/>
                            </a:rPr>
                            <m:t>𝒙</m:t>
                          </m:r>
                        </m:sub>
                      </m:sSub>
                    </m:oMath>
                  </m:oMathPara>
                </a14:m>
                <a:endParaRPr lang="en-US" altLang="ja-JP" b="1" dirty="0" smtClean="0">
                  <a:solidFill>
                    <a:srgbClr val="EA3800"/>
                  </a:solidFill>
                </a:endParaRPr>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2844627" y="2842068"/>
                <a:ext cx="482761" cy="369332"/>
              </a:xfrm>
              <a:prstGeom prst="rect">
                <a:avLst/>
              </a:prstGeom>
              <a:blipFill rotWithShape="1">
                <a:blip r:embed="rId5"/>
                <a:stretch>
                  <a:fillRect/>
                </a:stretch>
              </a:blipFill>
            </p:spPr>
            <p:txBody>
              <a:bodyPr/>
              <a:lstStyle/>
              <a:p>
                <a:r>
                  <a:rPr lang="ja-JP" altLang="en-US">
                    <a:noFill/>
                  </a:rPr>
                  <a:t> </a:t>
                </a:r>
              </a:p>
            </p:txBody>
          </p:sp>
        </mc:Fallback>
      </mc:AlternateContent>
      <p:grpSp>
        <p:nvGrpSpPr>
          <p:cNvPr id="9" name="グループ化 8"/>
          <p:cNvGrpSpPr/>
          <p:nvPr/>
        </p:nvGrpSpPr>
        <p:grpSpPr>
          <a:xfrm>
            <a:off x="1787726" y="4101827"/>
            <a:ext cx="4119859" cy="1574884"/>
            <a:chOff x="1787726" y="4101827"/>
            <a:chExt cx="4119859" cy="1574884"/>
          </a:xfrm>
        </p:grpSpPr>
        <p:sp>
          <p:nvSpPr>
            <p:cNvPr id="7" name="テキスト ボックス 6"/>
            <p:cNvSpPr txBox="1"/>
            <p:nvPr/>
          </p:nvSpPr>
          <p:spPr>
            <a:xfrm>
              <a:off x="3093994" y="4715852"/>
              <a:ext cx="2813591"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ja-JP" altLang="en-US" dirty="0" smtClean="0"/>
                <a:t>アウトフローが確認できる。</a:t>
              </a:r>
              <a:endParaRPr kumimoji="1" lang="ja-JP" altLang="en-US" dirty="0"/>
            </a:p>
          </p:txBody>
        </p:sp>
        <p:sp>
          <p:nvSpPr>
            <p:cNvPr id="8" name="円/楕円 7"/>
            <p:cNvSpPr/>
            <p:nvPr/>
          </p:nvSpPr>
          <p:spPr>
            <a:xfrm>
              <a:off x="1787726" y="4101827"/>
              <a:ext cx="1200917" cy="1574884"/>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75333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306</TotalTime>
  <Words>940</Words>
  <Application>Microsoft Office PowerPoint</Application>
  <PresentationFormat>画面に合わせる (4:3)</PresentationFormat>
  <Paragraphs>175</Paragraphs>
  <Slides>20</Slides>
  <Notes>0</Notes>
  <HiddenSlides>1</HiddenSlides>
  <MMClips>0</MMClips>
  <ScaleCrop>false</ScaleCrop>
  <HeadingPairs>
    <vt:vector size="4" baseType="variant">
      <vt:variant>
        <vt:lpstr>テーマ</vt:lpstr>
      </vt:variant>
      <vt:variant>
        <vt:i4>1</vt:i4>
      </vt:variant>
      <vt:variant>
        <vt:lpstr>スライド タイトル</vt:lpstr>
      </vt:variant>
      <vt:variant>
        <vt:i4>20</vt:i4>
      </vt:variant>
    </vt:vector>
  </HeadingPairs>
  <TitlesOfParts>
    <vt:vector size="21" baseType="lpstr">
      <vt:lpstr>Office ​​テーマ</vt:lpstr>
      <vt:lpstr>ブラックホール降着円盤</vt:lpstr>
      <vt:lpstr>降着円盤とは</vt:lpstr>
      <vt:lpstr>降着円盤の磁場依存性</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BH vs NS</vt:lpstr>
      <vt:lpstr>BH vs NS</vt:lpstr>
      <vt:lpstr>BH vs NS</vt:lpstr>
      <vt:lpstr>Outflow</vt:lpstr>
      <vt:lpstr>Outflow</vt:lpstr>
      <vt:lpstr>点源爆発</vt:lpstr>
      <vt:lpstr>結果</vt:lpstr>
    </vt:vector>
  </TitlesOfParts>
  <Company>総合メディア基盤センター</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ブラックホール降着円盤</dc:title>
  <dc:creator>千葉大学</dc:creator>
  <cp:lastModifiedBy>千葉大学</cp:lastModifiedBy>
  <cp:revision>21</cp:revision>
  <dcterms:created xsi:type="dcterms:W3CDTF">2016-08-25T05:29:41Z</dcterms:created>
  <dcterms:modified xsi:type="dcterms:W3CDTF">2016-08-26T04:15:14Z</dcterms:modified>
</cp:coreProperties>
</file>