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media5.gif" ContentType="video/unknown"/>
  <Override PartName="/ppt/media/media6.gif" ContentType="video/unknown"/>
  <Override PartName="/ppt/media/media7.gif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ヒラギノ角ゴ ProN W3"/>
      </a:defRPr>
    </a:lvl1pPr>
    <a:lvl2pPr indent="228600" algn="ctr" defTabSz="584200">
      <a:defRPr sz="3600">
        <a:latin typeface="+mn-lt"/>
        <a:ea typeface="+mn-ea"/>
        <a:cs typeface="+mn-cs"/>
        <a:sym typeface="ヒラギノ角ゴ ProN W3"/>
      </a:defRPr>
    </a:lvl2pPr>
    <a:lvl3pPr indent="457200" algn="ctr" defTabSz="584200">
      <a:defRPr sz="3600">
        <a:latin typeface="+mn-lt"/>
        <a:ea typeface="+mn-ea"/>
        <a:cs typeface="+mn-cs"/>
        <a:sym typeface="ヒラギノ角ゴ ProN W3"/>
      </a:defRPr>
    </a:lvl3pPr>
    <a:lvl4pPr indent="685800" algn="ctr" defTabSz="584200">
      <a:defRPr sz="3600">
        <a:latin typeface="+mn-lt"/>
        <a:ea typeface="+mn-ea"/>
        <a:cs typeface="+mn-cs"/>
        <a:sym typeface="ヒラギノ角ゴ ProN W3"/>
      </a:defRPr>
    </a:lvl4pPr>
    <a:lvl5pPr indent="914400" algn="ctr" defTabSz="584200">
      <a:defRPr sz="3600">
        <a:latin typeface="+mn-lt"/>
        <a:ea typeface="+mn-ea"/>
        <a:cs typeface="+mn-cs"/>
        <a:sym typeface="ヒラギノ角ゴ ProN W3"/>
      </a:defRPr>
    </a:lvl5pPr>
    <a:lvl6pPr indent="1143000" algn="ctr" defTabSz="584200">
      <a:defRPr sz="3600">
        <a:latin typeface="+mn-lt"/>
        <a:ea typeface="+mn-ea"/>
        <a:cs typeface="+mn-cs"/>
        <a:sym typeface="ヒラギノ角ゴ ProN W3"/>
      </a:defRPr>
    </a:lvl6pPr>
    <a:lvl7pPr indent="1371600" algn="ctr" defTabSz="584200">
      <a:defRPr sz="3600">
        <a:latin typeface="+mn-lt"/>
        <a:ea typeface="+mn-ea"/>
        <a:cs typeface="+mn-cs"/>
        <a:sym typeface="ヒラギノ角ゴ ProN W3"/>
      </a:defRPr>
    </a:lvl7pPr>
    <a:lvl8pPr indent="1600200" algn="ctr" defTabSz="584200">
      <a:defRPr sz="3600">
        <a:latin typeface="+mn-lt"/>
        <a:ea typeface="+mn-ea"/>
        <a:cs typeface="+mn-cs"/>
        <a:sym typeface="ヒラギノ角ゴ ProN W3"/>
      </a:defRPr>
    </a:lvl8pPr>
    <a:lvl9pPr indent="1828800" algn="ctr" defTabSz="584200">
      <a:defRPr sz="3600"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  <a:endParaRPr sz="3200"/>
          </a:p>
          <a:p>
            <a:pPr lvl="1">
              <a:defRPr sz="1800"/>
            </a:pPr>
            <a:r>
              <a:rPr sz="3200"/>
              <a:t>本文レベル2</a:t>
            </a:r>
            <a:endParaRPr sz="3200"/>
          </a:p>
          <a:p>
            <a:pPr lvl="2">
              <a:defRPr sz="1800"/>
            </a:pPr>
            <a:r>
              <a:rPr sz="3200"/>
              <a:t>本文レベル3</a:t>
            </a:r>
            <a:endParaRPr sz="3200"/>
          </a:p>
          <a:p>
            <a:pPr lvl="3">
              <a:defRPr sz="1800"/>
            </a:pPr>
            <a:r>
              <a:rPr sz="3200"/>
              <a:t>本文レベル4</a:t>
            </a:r>
            <a:endParaRPr sz="3200"/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  <a:endParaRPr sz="3200"/>
          </a:p>
          <a:p>
            <a:pPr lvl="1">
              <a:defRPr sz="1800"/>
            </a:pPr>
            <a:r>
              <a:rPr sz="3200"/>
              <a:t>本文レベル2</a:t>
            </a:r>
            <a:endParaRPr sz="3200"/>
          </a:p>
          <a:p>
            <a:pPr lvl="2">
              <a:defRPr sz="1800"/>
            </a:pPr>
            <a:r>
              <a:rPr sz="3200"/>
              <a:t>本文レベル3</a:t>
            </a:r>
            <a:endParaRPr sz="3200"/>
          </a:p>
          <a:p>
            <a:pPr lvl="3">
              <a:defRPr sz="1800"/>
            </a:pPr>
            <a:r>
              <a:rPr sz="3200"/>
              <a:t>本文レベル4</a:t>
            </a:r>
            <a:endParaRPr sz="3200"/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タイトルテキスト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  <a:endParaRPr sz="3200"/>
          </a:p>
          <a:p>
            <a:pPr lvl="1">
              <a:defRPr sz="1800"/>
            </a:pPr>
            <a:r>
              <a:rPr sz="3200"/>
              <a:t>本文レベル2</a:t>
            </a:r>
            <a:endParaRPr sz="3200"/>
          </a:p>
          <a:p>
            <a:pPr lvl="2">
              <a:defRPr sz="1800"/>
            </a:pPr>
            <a:r>
              <a:rPr sz="3200"/>
              <a:t>本文レベル3</a:t>
            </a:r>
            <a:endParaRPr sz="3200"/>
          </a:p>
          <a:p>
            <a:pPr lvl="3">
              <a:defRPr sz="1800"/>
            </a:pPr>
            <a:r>
              <a:rPr sz="3200"/>
              <a:t>本文レベル4</a:t>
            </a:r>
            <a:endParaRPr sz="3200"/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本文レベル1</a:t>
            </a:r>
            <a:endParaRPr sz="3600"/>
          </a:p>
          <a:p>
            <a:pPr lvl="1">
              <a:defRPr sz="1800"/>
            </a:pPr>
            <a:r>
              <a:rPr sz="3600"/>
              <a:t>本文レベル2</a:t>
            </a:r>
            <a:endParaRPr sz="3600"/>
          </a:p>
          <a:p>
            <a:pPr lvl="2">
              <a:defRPr sz="1800"/>
            </a:pPr>
            <a:r>
              <a:rPr sz="3600"/>
              <a:t>本文レベル3</a:t>
            </a:r>
            <a:endParaRPr sz="3600"/>
          </a:p>
          <a:p>
            <a:pPr lvl="3">
              <a:defRPr sz="1800"/>
            </a:pPr>
            <a:r>
              <a:rPr sz="3600"/>
              <a:t>本文レベル4</a:t>
            </a:r>
            <a:endParaRPr sz="3600"/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本文レベル1</a:t>
            </a:r>
            <a:endParaRPr sz="2800"/>
          </a:p>
          <a:p>
            <a:pPr lvl="1">
              <a:defRPr sz="1800"/>
            </a:pPr>
            <a:r>
              <a:rPr sz="2800"/>
              <a:t>本文レベル2</a:t>
            </a:r>
            <a:endParaRPr sz="2800"/>
          </a:p>
          <a:p>
            <a:pPr lvl="2">
              <a:defRPr sz="1800"/>
            </a:pPr>
            <a:r>
              <a:rPr sz="2800"/>
              <a:t>本文レベル3</a:t>
            </a:r>
            <a:endParaRPr sz="2800"/>
          </a:p>
          <a:p>
            <a:pPr lvl="3">
              <a:defRPr sz="1800"/>
            </a:pPr>
            <a:r>
              <a:rPr sz="2800"/>
              <a:t>本文レベル4</a:t>
            </a:r>
            <a:endParaRPr sz="2800"/>
          </a:p>
          <a:p>
            <a:pPr lvl="4">
              <a:defRPr sz="1800"/>
            </a:pPr>
            <a:r>
              <a:rPr sz="28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本文レベル1</a:t>
            </a:r>
            <a:endParaRPr sz="3600"/>
          </a:p>
          <a:p>
            <a:pPr lvl="1">
              <a:defRPr sz="1800"/>
            </a:pPr>
            <a:r>
              <a:rPr sz="3600"/>
              <a:t>本文レベル2</a:t>
            </a:r>
            <a:endParaRPr sz="3600"/>
          </a:p>
          <a:p>
            <a:pPr lvl="2">
              <a:defRPr sz="1800"/>
            </a:pPr>
            <a:r>
              <a:rPr sz="3600"/>
              <a:t>本文レベル3</a:t>
            </a:r>
            <a:endParaRPr sz="3600"/>
          </a:p>
          <a:p>
            <a:pPr lvl="3">
              <a:defRPr sz="1800"/>
            </a:pPr>
            <a:r>
              <a:rPr sz="3600"/>
              <a:t>本文レベル4</a:t>
            </a:r>
            <a:endParaRPr sz="3600"/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本文レベル1</a:t>
            </a:r>
            <a:endParaRPr sz="3600"/>
          </a:p>
          <a:p>
            <a:pPr lvl="1">
              <a:defRPr sz="1800"/>
            </a:pPr>
            <a:r>
              <a:rPr sz="3600"/>
              <a:t>本文レベル2</a:t>
            </a:r>
            <a:endParaRPr sz="3600"/>
          </a:p>
          <a:p>
            <a:pPr lvl="2">
              <a:defRPr sz="1800"/>
            </a:pPr>
            <a:r>
              <a:rPr sz="3600"/>
              <a:t>本文レベル3</a:t>
            </a:r>
            <a:endParaRPr sz="3600"/>
          </a:p>
          <a:p>
            <a:pPr lvl="3">
              <a:defRPr sz="1800"/>
            </a:pPr>
            <a:r>
              <a:rPr sz="3600"/>
              <a:t>本文レベル4</a:t>
            </a:r>
            <a:endParaRPr sz="3600"/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ヒラギノ角ゴ ProN W3"/>
        </a:defRPr>
      </a:lvl1pPr>
      <a:lvl2pPr indent="228600" algn="ctr" defTabSz="584200">
        <a:defRPr sz="8000">
          <a:latin typeface="+mn-lt"/>
          <a:ea typeface="+mn-ea"/>
          <a:cs typeface="+mn-cs"/>
          <a:sym typeface="ヒラギノ角ゴ ProN W3"/>
        </a:defRPr>
      </a:lvl2pPr>
      <a:lvl3pPr indent="457200" algn="ctr" defTabSz="584200">
        <a:defRPr sz="8000">
          <a:latin typeface="+mn-lt"/>
          <a:ea typeface="+mn-ea"/>
          <a:cs typeface="+mn-cs"/>
          <a:sym typeface="ヒラギノ角ゴ ProN W3"/>
        </a:defRPr>
      </a:lvl3pPr>
      <a:lvl4pPr indent="685800" algn="ctr" defTabSz="584200">
        <a:defRPr sz="8000">
          <a:latin typeface="+mn-lt"/>
          <a:ea typeface="+mn-ea"/>
          <a:cs typeface="+mn-cs"/>
          <a:sym typeface="ヒラギノ角ゴ ProN W3"/>
        </a:defRPr>
      </a:lvl4pPr>
      <a:lvl5pPr indent="914400" algn="ctr" defTabSz="584200">
        <a:defRPr sz="8000">
          <a:latin typeface="+mn-lt"/>
          <a:ea typeface="+mn-ea"/>
          <a:cs typeface="+mn-cs"/>
          <a:sym typeface="ヒラギノ角ゴ ProN W3"/>
        </a:defRPr>
      </a:lvl5pPr>
      <a:lvl6pPr indent="1143000" algn="ctr" defTabSz="584200">
        <a:defRPr sz="8000">
          <a:latin typeface="+mn-lt"/>
          <a:ea typeface="+mn-ea"/>
          <a:cs typeface="+mn-cs"/>
          <a:sym typeface="ヒラギノ角ゴ ProN W3"/>
        </a:defRPr>
      </a:lvl6pPr>
      <a:lvl7pPr indent="1371600" algn="ctr" defTabSz="584200">
        <a:defRPr sz="8000">
          <a:latin typeface="+mn-lt"/>
          <a:ea typeface="+mn-ea"/>
          <a:cs typeface="+mn-cs"/>
          <a:sym typeface="ヒラギノ角ゴ ProN W3"/>
        </a:defRPr>
      </a:lvl7pPr>
      <a:lvl8pPr indent="1600200" algn="ctr" defTabSz="584200">
        <a:defRPr sz="8000">
          <a:latin typeface="+mn-lt"/>
          <a:ea typeface="+mn-ea"/>
          <a:cs typeface="+mn-cs"/>
          <a:sym typeface="ヒラギノ角ゴ ProN W3"/>
        </a:defRPr>
      </a:lvl8pPr>
      <a:lvl9pPr indent="1828800" algn="ctr" defTabSz="584200">
        <a:defRPr sz="8000">
          <a:latin typeface="+mn-lt"/>
          <a:ea typeface="+mn-ea"/>
          <a:cs typeface="+mn-cs"/>
          <a:sym typeface="ヒラギノ角ゴ ProN W3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gif"/><Relationship Id="rId3" Type="http://schemas.microsoft.com/office/2007/relationships/media" Target="../media/media1.gif"/><Relationship Id="rId4" Type="http://schemas.openxmlformats.org/officeDocument/2006/relationships/image" Target="../media/image2.png"/><Relationship Id="rId5" Type="http://schemas.openxmlformats.org/officeDocument/2006/relationships/video" Target="../media/media2.gif"/><Relationship Id="rId6" Type="http://schemas.microsoft.com/office/2007/relationships/media" Target="../media/media2.gif"/><Relationship Id="rId7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3.gif"/><Relationship Id="rId3" Type="http://schemas.microsoft.com/office/2007/relationships/media" Target="../media/media3.gif"/><Relationship Id="rId4" Type="http://schemas.openxmlformats.org/officeDocument/2006/relationships/image" Target="../media/image4.png"/><Relationship Id="rId5" Type="http://schemas.openxmlformats.org/officeDocument/2006/relationships/video" Target="../media/media4.gif"/><Relationship Id="rId6" Type="http://schemas.microsoft.com/office/2007/relationships/media" Target="../media/media4.gif"/><Relationship Id="rId7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5.gif"/><Relationship Id="rId3" Type="http://schemas.microsoft.com/office/2007/relationships/media" Target="../media/media5.gif"/><Relationship Id="rId4" Type="http://schemas.openxmlformats.org/officeDocument/2006/relationships/image" Target="../media/image6.png"/><Relationship Id="rId5" Type="http://schemas.openxmlformats.org/officeDocument/2006/relationships/video" Target="../media/media6.gif"/><Relationship Id="rId6" Type="http://schemas.microsoft.com/office/2007/relationships/media" Target="../media/media6.gif"/><Relationship Id="rId7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7.gif"/><Relationship Id="rId3" Type="http://schemas.microsoft.com/office/2007/relationships/media" Target="../media/media7.gif"/><Relationship Id="rId4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super-time-steppingの熱伝導コードの作成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谷田部　紘希(千葉大学)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95300" y="864052"/>
            <a:ext cx="12052300" cy="1981200"/>
          </a:xfrm>
          <a:prstGeom prst="rect">
            <a:avLst/>
          </a:prstGeom>
          <a:ln w="508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/>
            </a:pPr>
            <a:r>
              <a:rPr sz="3600"/>
              <a:t>目的</a:t>
            </a:r>
            <a:endParaRPr sz="3600"/>
          </a:p>
          <a:p>
            <a:pPr lvl="0" algn="l">
              <a:defRPr sz="1800"/>
            </a:pPr>
            <a:r>
              <a:rPr sz="3600"/>
              <a:t>①熱伝導方程式を解くコードをcansplusに導入したい</a:t>
            </a:r>
            <a:endParaRPr sz="3600"/>
          </a:p>
          <a:p>
            <a:pPr lvl="0" algn="l">
              <a:defRPr sz="1800"/>
            </a:pPr>
            <a:r>
              <a:rPr sz="3600"/>
              <a:t>②熱伝導を考慮した降着円盤シミュレーションを行いたい</a:t>
            </a:r>
          </a:p>
        </p:txBody>
      </p:sp>
      <p:sp>
        <p:nvSpPr>
          <p:cNvPr id="36" name="Shape 36"/>
          <p:cNvSpPr/>
          <p:nvPr/>
        </p:nvSpPr>
        <p:spPr>
          <a:xfrm>
            <a:off x="473236" y="3847540"/>
            <a:ext cx="491276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800"/>
              <a:t>explicit：CFL条件が厳しい</a:t>
            </a:r>
            <a:endParaRPr sz="2800"/>
          </a:p>
          <a:p>
            <a:pPr lvl="0" algn="l">
              <a:defRPr sz="1800"/>
            </a:pPr>
            <a:r>
              <a:rPr sz="2800"/>
              <a:t>implicit：計算コストがかかる</a:t>
            </a:r>
          </a:p>
        </p:txBody>
      </p:sp>
      <p:sp>
        <p:nvSpPr>
          <p:cNvPr id="37" name="Shape 37"/>
          <p:cNvSpPr/>
          <p:nvPr/>
        </p:nvSpPr>
        <p:spPr>
          <a:xfrm>
            <a:off x="5765366" y="4342840"/>
            <a:ext cx="1223478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38" name="Shape 38"/>
          <p:cNvSpPr/>
          <p:nvPr/>
        </p:nvSpPr>
        <p:spPr>
          <a:xfrm>
            <a:off x="7368206" y="3580840"/>
            <a:ext cx="4912768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800"/>
              <a:t>super-time-stepping</a:t>
            </a:r>
            <a:endParaRPr sz="2800"/>
          </a:p>
          <a:p>
            <a:pPr lvl="0" algn="l">
              <a:defRPr sz="1800"/>
            </a:pPr>
            <a:r>
              <a:rPr sz="2800"/>
              <a:t>計算コストもあまりかからず、安定条件も緩くなる</a:t>
            </a:r>
          </a:p>
        </p:txBody>
      </p:sp>
      <p:sp>
        <p:nvSpPr>
          <p:cNvPr id="39" name="Shape 39"/>
          <p:cNvSpPr/>
          <p:nvPr/>
        </p:nvSpPr>
        <p:spPr>
          <a:xfrm>
            <a:off x="383606" y="5863305"/>
            <a:ext cx="5929197" cy="2349500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/>
              <a:t>今回作成したコード</a:t>
            </a:r>
            <a:endParaRPr sz="3200"/>
          </a:p>
          <a:p>
            <a:pPr lvl="0" algn="l">
              <a:defRPr sz="1800"/>
            </a:pPr>
            <a:r>
              <a:rPr sz="3200"/>
              <a:t>・三次元円筒座標系</a:t>
            </a:r>
            <a:endParaRPr sz="3200"/>
          </a:p>
          <a:p>
            <a:pPr lvl="0" algn="l">
              <a:defRPr sz="1800"/>
            </a:pPr>
            <a:r>
              <a:rPr sz="3200"/>
              <a:t>・磁場の向きを考慮した熱伝導</a:t>
            </a:r>
            <a:endParaRPr sz="3200"/>
          </a:p>
          <a:p>
            <a:pPr lvl="0" algn="l">
              <a:defRPr sz="1800"/>
            </a:pPr>
            <a:r>
              <a:rPr sz="3200"/>
              <a:t>・熱伝導：Spitzer type</a:t>
            </a:r>
          </a:p>
        </p:txBody>
      </p:sp>
      <p:sp>
        <p:nvSpPr>
          <p:cNvPr id="40" name="Shape 40"/>
          <p:cNvSpPr/>
          <p:nvPr/>
        </p:nvSpPr>
        <p:spPr>
          <a:xfrm>
            <a:off x="6490620" y="6168105"/>
            <a:ext cx="6223001" cy="1739900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/>
              <a:t>行ったテスト</a:t>
            </a:r>
            <a:endParaRPr sz="3200"/>
          </a:p>
          <a:p>
            <a:pPr lvl="0" algn="l">
              <a:defRPr sz="1800"/>
            </a:pPr>
            <a:r>
              <a:rPr sz="3200"/>
              <a:t>・1次元方向への拡散</a:t>
            </a:r>
            <a:endParaRPr sz="3200"/>
          </a:p>
          <a:p>
            <a:pPr lvl="0" algn="l">
              <a:defRPr sz="1800"/>
            </a:pPr>
            <a:r>
              <a:rPr sz="3200"/>
              <a:t>・斜めの磁場を入れた場合の拡散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z_t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78230" y="2256940"/>
            <a:ext cx="6992320" cy="6992320"/>
          </a:xfrm>
          <a:prstGeom prst="rect">
            <a:avLst/>
          </a:prstGeom>
        </p:spPr>
      </p:pic>
      <p:sp>
        <p:nvSpPr>
          <p:cNvPr id="43" name="Shape 43"/>
          <p:cNvSpPr/>
          <p:nvPr>
            <p:ph type="title"/>
          </p:nvPr>
        </p:nvSpPr>
        <p:spPr>
          <a:xfrm>
            <a:off x="952500" y="444500"/>
            <a:ext cx="11099800" cy="15079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一次元</a:t>
            </a:r>
          </a:p>
        </p:txBody>
      </p:sp>
      <p:pic>
        <p:nvPicPr>
          <p:cNvPr id="44" name="bx_te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215219" y="2256940"/>
            <a:ext cx="6992320" cy="6992320"/>
          </a:xfrm>
          <a:prstGeom prst="rect">
            <a:avLst/>
          </a:prstGeom>
        </p:spPr>
      </p:pic>
      <p:sp>
        <p:nvSpPr>
          <p:cNvPr id="45" name="Shape 45"/>
          <p:cNvSpPr/>
          <p:nvPr/>
        </p:nvSpPr>
        <p:spPr>
          <a:xfrm>
            <a:off x="2024098" y="1955395"/>
            <a:ext cx="25136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磁場Bxのみ</a:t>
            </a:r>
          </a:p>
        </p:txBody>
      </p:sp>
      <p:sp>
        <p:nvSpPr>
          <p:cNvPr id="46" name="Shape 46"/>
          <p:cNvSpPr/>
          <p:nvPr/>
        </p:nvSpPr>
        <p:spPr>
          <a:xfrm>
            <a:off x="8326233" y="1955395"/>
            <a:ext cx="24963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磁場Bzのみ</a:t>
            </a:r>
          </a:p>
        </p:txBody>
      </p:sp>
      <p:sp>
        <p:nvSpPr>
          <p:cNvPr id="47" name="Shape 47"/>
          <p:cNvSpPr/>
          <p:nvPr/>
        </p:nvSpPr>
        <p:spPr>
          <a:xfrm>
            <a:off x="3603042" y="2673200"/>
            <a:ext cx="79562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    </a:t>
            </a:r>
          </a:p>
        </p:txBody>
      </p:sp>
      <p:sp>
        <p:nvSpPr>
          <p:cNvPr id="48" name="Shape 48"/>
          <p:cNvSpPr/>
          <p:nvPr/>
        </p:nvSpPr>
        <p:spPr>
          <a:xfrm>
            <a:off x="9893058" y="2673200"/>
            <a:ext cx="79562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  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x_te_plot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209" y="5147238"/>
            <a:ext cx="7894411" cy="4440608"/>
          </a:xfrm>
          <a:prstGeom prst="rect">
            <a:avLst/>
          </a:prstGeom>
        </p:spPr>
      </p:pic>
      <p:pic>
        <p:nvPicPr>
          <p:cNvPr id="51" name="bz_te_plot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629822" y="348608"/>
            <a:ext cx="7894414" cy="4440608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4255521" y="5989807"/>
            <a:ext cx="25136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磁場Bxのみ</a:t>
            </a:r>
          </a:p>
        </p:txBody>
      </p:sp>
      <p:sp>
        <p:nvSpPr>
          <p:cNvPr id="53" name="Shape 53"/>
          <p:cNvSpPr/>
          <p:nvPr/>
        </p:nvSpPr>
        <p:spPr>
          <a:xfrm>
            <a:off x="5487864" y="973569"/>
            <a:ext cx="24963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磁場Bzのみ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7-2_bz_te_plot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6244" y="5038802"/>
            <a:ext cx="7298613" cy="4450127"/>
          </a:xfrm>
          <a:prstGeom prst="rect">
            <a:avLst/>
          </a:prstGeom>
        </p:spPr>
      </p:pic>
      <p:pic>
        <p:nvPicPr>
          <p:cNvPr id="56" name="7-2_bz_te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844370" y="991393"/>
            <a:ext cx="6714574" cy="6714575"/>
          </a:xfrm>
          <a:prstGeom prst="rect">
            <a:avLst/>
          </a:prstGeom>
        </p:spPr>
      </p:pic>
      <p:sp>
        <p:nvSpPr>
          <p:cNvPr id="57" name="Shape 57"/>
          <p:cNvSpPr/>
          <p:nvPr>
            <p:ph type="title"/>
          </p:nvPr>
        </p:nvSpPr>
        <p:spPr>
          <a:xfrm>
            <a:off x="3554652" y="462351"/>
            <a:ext cx="5895496" cy="935135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/>
            </a:pPr>
            <a:r>
              <a:rPr sz="6640"/>
              <a:t>磁場Bzのみ</a:t>
            </a:r>
          </a:p>
        </p:txBody>
      </p:sp>
      <p:sp>
        <p:nvSpPr>
          <p:cNvPr id="58" name="Shape 58"/>
          <p:cNvSpPr/>
          <p:nvPr/>
        </p:nvSpPr>
        <p:spPr>
          <a:xfrm>
            <a:off x="9473245" y="1376457"/>
            <a:ext cx="79562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  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6-3_bx_bz_t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96281" y="1646981"/>
            <a:ext cx="8212238" cy="8212238"/>
          </a:xfrm>
          <a:prstGeom prst="rect">
            <a:avLst/>
          </a:prstGeom>
        </p:spPr>
      </p:pic>
      <p:sp>
        <p:nvSpPr>
          <p:cNvPr id="61" name="Shape 61"/>
          <p:cNvSpPr/>
          <p:nvPr>
            <p:ph type="title"/>
          </p:nvPr>
        </p:nvSpPr>
        <p:spPr>
          <a:xfrm>
            <a:off x="952500" y="444500"/>
            <a:ext cx="11099800" cy="11216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斜め磁場(Bx,Bz)</a:t>
            </a:r>
          </a:p>
        </p:txBody>
      </p:sp>
      <p:sp>
        <p:nvSpPr>
          <p:cNvPr id="62" name="Shape 62"/>
          <p:cNvSpPr/>
          <p:nvPr/>
        </p:nvSpPr>
        <p:spPr>
          <a:xfrm>
            <a:off x="6907645" y="2240952"/>
            <a:ext cx="984078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  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今後の課題</a:t>
            </a:r>
          </a:p>
        </p:txBody>
      </p:sp>
      <p:sp>
        <p:nvSpPr>
          <p:cNvPr id="65" name="Shape 65"/>
          <p:cNvSpPr/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解析解との比較を行い、定量的にエラーを調べる</a:t>
            </a:r>
            <a:endParaRPr sz="3600"/>
          </a:p>
          <a:p>
            <a:pPr lvl="0">
              <a:defRPr sz="1800"/>
            </a:pPr>
            <a:r>
              <a:rPr sz="3600"/>
              <a:t>substep数の依存性を調べる</a:t>
            </a:r>
            <a:endParaRPr sz="3600"/>
          </a:p>
          <a:p>
            <a:pPr lvl="0">
              <a:defRPr sz="1800"/>
            </a:pPr>
            <a:r>
              <a:rPr sz="3600"/>
              <a:t>熱伝導を考慮した降着円盤のシミュレーションを行うことが目標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