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58" r:id="rId5"/>
    <p:sldId id="263" r:id="rId6"/>
    <p:sldId id="262" r:id="rId7"/>
    <p:sldId id="267" r:id="rId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2015/8/7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メイリオ" pitchFamily="50" charset="-128"/>
                <a:ea typeface="メイリオ" pitchFamily="50" charset="-128"/>
              </a:rPr>
              <a:t>千葉大サマースクール</a:t>
            </a:r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</a:rPr>
              <a:t>2015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>
                <a:latin typeface="メイリオ" pitchFamily="50" charset="-128"/>
                <a:ea typeface="メイリオ" pitchFamily="50" charset="-128"/>
              </a:rPr>
              <a:t>早稲田大学　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</a:rPr>
              <a:t>D1</a:t>
            </a:r>
          </a:p>
          <a:p>
            <a:r>
              <a:rPr kumimoji="1" lang="ja-JP" altLang="en-US" dirty="0" smtClean="0">
                <a:latin typeface="メイリオ" pitchFamily="50" charset="-128"/>
                <a:ea typeface="メイリオ" pitchFamily="50" charset="-128"/>
              </a:rPr>
              <a:t>矢田部　彰宏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33265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メイリオ" pitchFamily="50" charset="-128"/>
                <a:ea typeface="メイリオ" pitchFamily="50" charset="-128"/>
              </a:rPr>
              <a:t>HLLD</a:t>
            </a:r>
            <a:r>
              <a:rPr lang="ja-JP" altLang="en-US" sz="3600" dirty="0" smtClean="0">
                <a:latin typeface="メイリオ" pitchFamily="50" charset="-128"/>
                <a:ea typeface="メイリオ" pitchFamily="50" charset="-128"/>
              </a:rPr>
              <a:t>法と</a:t>
            </a:r>
            <a:r>
              <a:rPr lang="en-US" altLang="ja-JP" sz="3600" dirty="0" smtClean="0">
                <a:latin typeface="メイリオ" pitchFamily="50" charset="-128"/>
                <a:ea typeface="メイリオ" pitchFamily="50" charset="-128"/>
              </a:rPr>
              <a:t>HLL</a:t>
            </a:r>
            <a:r>
              <a:rPr lang="ja-JP" altLang="en-US" sz="3600" dirty="0" smtClean="0">
                <a:latin typeface="メイリオ" pitchFamily="50" charset="-128"/>
                <a:ea typeface="メイリオ" pitchFamily="50" charset="-128"/>
              </a:rPr>
              <a:t>法の比較</a:t>
            </a:r>
            <a:endParaRPr kumimoji="1" lang="ja-JP" altLang="en-US" sz="3600" dirty="0">
              <a:latin typeface="メイリオ" pitchFamily="50" charset="-128"/>
              <a:ea typeface="メイリオ" pitchFamily="50" charset="-128"/>
            </a:endParaRPr>
          </a:p>
        </p:txBody>
      </p:sp>
      <p:pic>
        <p:nvPicPr>
          <p:cNvPr id="8" name="図 7" descr="shock_HLL_comparis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33265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メイリオ" pitchFamily="50" charset="-128"/>
                <a:ea typeface="メイリオ" pitchFamily="50" charset="-128"/>
              </a:rPr>
              <a:t>HLLD</a:t>
            </a:r>
            <a:r>
              <a:rPr lang="ja-JP" altLang="en-US" sz="3600" dirty="0" smtClean="0">
                <a:latin typeface="メイリオ" pitchFamily="50" charset="-128"/>
                <a:ea typeface="メイリオ" pitchFamily="50" charset="-128"/>
              </a:rPr>
              <a:t>法と</a:t>
            </a:r>
            <a:r>
              <a:rPr lang="en-US" altLang="ja-JP" sz="3600" dirty="0" smtClean="0">
                <a:latin typeface="メイリオ" pitchFamily="50" charset="-128"/>
                <a:ea typeface="メイリオ" pitchFamily="50" charset="-128"/>
              </a:rPr>
              <a:t>HLL</a:t>
            </a:r>
            <a:r>
              <a:rPr lang="ja-JP" altLang="en-US" sz="3600" dirty="0" smtClean="0">
                <a:latin typeface="メイリオ" pitchFamily="50" charset="-128"/>
                <a:ea typeface="メイリオ" pitchFamily="50" charset="-128"/>
              </a:rPr>
              <a:t>法の比較</a:t>
            </a:r>
            <a:endParaRPr kumimoji="1" lang="ja-JP" altLang="en-US" sz="3600" dirty="0">
              <a:latin typeface="メイリオ" pitchFamily="50" charset="-128"/>
              <a:ea typeface="メイリオ" pitchFamily="50" charset="-128"/>
            </a:endParaRPr>
          </a:p>
        </p:txBody>
      </p:sp>
      <p:pic>
        <p:nvPicPr>
          <p:cNvPr id="6" name="図 5" descr="shock_HLL_comparis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380" y="1143285"/>
            <a:ext cx="6095239" cy="457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ot_fast_half_lo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0512" cy="688538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1</a:t>
            </a:r>
            <a:r>
              <a:rPr kumimoji="1" lang="ja-JP" altLang="en-US" sz="3600" dirty="0" smtClean="0">
                <a:latin typeface="メイリオ" pitchFamily="50" charset="-128"/>
                <a:ea typeface="メイリオ" pitchFamily="50" charset="-128"/>
              </a:rPr>
              <a:t>次精度</a:t>
            </a:r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HLLD</a:t>
            </a:r>
            <a:r>
              <a:rPr kumimoji="1" lang="ja-JP" altLang="en-US" sz="3600" dirty="0" smtClean="0">
                <a:latin typeface="メイリオ" pitchFamily="50" charset="-128"/>
                <a:ea typeface="メイリオ" pitchFamily="50" charset="-128"/>
              </a:rPr>
              <a:t>コード</a:t>
            </a:r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(</a:t>
            </a:r>
            <a:r>
              <a:rPr kumimoji="1" lang="en-US" altLang="ja-JP" sz="3600" dirty="0" err="1" smtClean="0">
                <a:latin typeface="メイリオ" pitchFamily="50" charset="-128"/>
                <a:ea typeface="メイリオ" pitchFamily="50" charset="-128"/>
              </a:rPr>
              <a:t>Orszag</a:t>
            </a:r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-Tag</a:t>
            </a:r>
            <a:r>
              <a:rPr kumimoji="1" lang="ja-JP" altLang="en-US" sz="3600" dirty="0" smtClean="0">
                <a:latin typeface="メイリオ" pitchFamily="50" charset="-128"/>
                <a:ea typeface="メイリオ" pitchFamily="50" charset="-128"/>
              </a:rPr>
              <a:t>渦問題</a:t>
            </a:r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)</a:t>
            </a:r>
            <a:endParaRPr kumimoji="1" lang="ja-JP" altLang="en-US" sz="3600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9672" y="6300609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メイリオ" pitchFamily="50" charset="-128"/>
                <a:ea typeface="メイリオ" pitchFamily="50" charset="-128"/>
              </a:rPr>
              <a:t>磁場発散の処理はしていません。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4016" y="3841884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</a:rPr>
              <a:t>T=p/rho</a:t>
            </a:r>
            <a:endParaRPr kumimoji="1" lang="ja-JP" altLang="en-US" sz="2800" dirty="0">
              <a:latin typeface="メイリオ" pitchFamily="50" charset="-128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latin typeface="メイリオ" pitchFamily="50" charset="-128"/>
                <a:ea typeface="メイリオ" pitchFamily="50" charset="-128"/>
              </a:rPr>
              <a:t>流束</a:t>
            </a:r>
            <a:r>
              <a:rPr lang="ja-JP" altLang="en-US" sz="3600" dirty="0" smtClean="0">
                <a:latin typeface="メイリオ" pitchFamily="50" charset="-128"/>
                <a:ea typeface="メイリオ" pitchFamily="50" charset="-128"/>
              </a:rPr>
              <a:t>を求めるときに代入する値</a:t>
            </a:r>
            <a:endParaRPr kumimoji="1" lang="ja-JP" altLang="en-US" sz="3600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42482" y="1052736"/>
            <a:ext cx="7822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</a:rPr>
              <a:t>垂直方向の磁場を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</a:rPr>
              <a:t>i-1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</a:rPr>
              <a:t>番目のものを代入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</a:rPr>
              <a:t>(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</a:rPr>
              <a:t>非対称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</a:rPr>
              <a:t>)</a:t>
            </a:r>
            <a:endParaRPr kumimoji="1" lang="ja-JP" altLang="en-US" sz="2800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1640" y="4077072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</a:rPr>
              <a:t>垂直方向の磁場平均を代入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</a:rPr>
              <a:t>(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</a:rPr>
              <a:t>対称</a:t>
            </a:r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</a:rPr>
              <a:t>)</a:t>
            </a:r>
            <a:endParaRPr kumimoji="1" lang="ja-JP" altLang="en-US" sz="2800" dirty="0">
              <a:latin typeface="メイリオ" pitchFamily="50" charset="-128"/>
              <a:ea typeface="メイリオ" pitchFamily="50" charset="-128"/>
            </a:endParaRPr>
          </a:p>
        </p:txBody>
      </p:sp>
      <p:pic>
        <p:nvPicPr>
          <p:cNvPr id="10" name="図 9" descr="flux_f9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97774"/>
            <a:ext cx="8523810" cy="714286"/>
          </a:xfrm>
          <a:prstGeom prst="rect">
            <a:avLst/>
          </a:prstGeom>
        </p:spPr>
      </p:pic>
      <p:pic>
        <p:nvPicPr>
          <p:cNvPr id="11" name="図 10" descr="flux_f9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619" y="4677978"/>
            <a:ext cx="8504762" cy="69523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051720" y="3068960"/>
            <a:ext cx="2376264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err="1" smtClean="0">
                <a:latin typeface="メイリオ" pitchFamily="50" charset="-128"/>
                <a:ea typeface="メイリオ" pitchFamily="50" charset="-128"/>
              </a:rPr>
              <a:t>Bx</a:t>
            </a:r>
            <a:r>
              <a:rPr lang="en-US" altLang="ja-JP" sz="3600" dirty="0" smtClean="0">
                <a:latin typeface="メイリオ" pitchFamily="50" charset="-128"/>
                <a:ea typeface="メイリオ" pitchFamily="50" charset="-128"/>
              </a:rPr>
              <a:t>(i-1,j)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51720" y="5877272"/>
            <a:ext cx="7092280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メイリオ" pitchFamily="50" charset="-128"/>
                <a:ea typeface="メイリオ" pitchFamily="50" charset="-128"/>
              </a:rPr>
              <a:t>(</a:t>
            </a:r>
            <a:r>
              <a:rPr lang="en-US" altLang="ja-JP" sz="3600" dirty="0" err="1" smtClean="0">
                <a:latin typeface="メイリオ" pitchFamily="50" charset="-128"/>
                <a:ea typeface="メイリオ" pitchFamily="50" charset="-128"/>
              </a:rPr>
              <a:t>Bx</a:t>
            </a:r>
            <a:r>
              <a:rPr lang="en-US" altLang="ja-JP" sz="3600" dirty="0" smtClean="0">
                <a:latin typeface="メイリオ" pitchFamily="50" charset="-128"/>
                <a:ea typeface="メイリオ" pitchFamily="50" charset="-128"/>
              </a:rPr>
              <a:t>(i-1,j)+</a:t>
            </a:r>
            <a:r>
              <a:rPr lang="en-US" altLang="ja-JP" sz="3600" dirty="0" err="1" smtClean="0">
                <a:latin typeface="メイリオ" pitchFamily="50" charset="-128"/>
                <a:ea typeface="メイリオ" pitchFamily="50" charset="-128"/>
              </a:rPr>
              <a:t>Bx</a:t>
            </a:r>
            <a:r>
              <a:rPr lang="en-US" altLang="ja-JP" sz="3600" dirty="0" smtClean="0">
                <a:latin typeface="メイリオ" pitchFamily="50" charset="-128"/>
                <a:ea typeface="メイリオ" pitchFamily="50" charset="-128"/>
              </a:rPr>
              <a:t>(</a:t>
            </a:r>
            <a:r>
              <a:rPr lang="en-US" altLang="ja-JP" sz="3600" dirty="0" err="1" smtClean="0">
                <a:latin typeface="メイリオ" pitchFamily="50" charset="-128"/>
                <a:ea typeface="メイリオ" pitchFamily="50" charset="-128"/>
              </a:rPr>
              <a:t>i,j</a:t>
            </a:r>
            <a:r>
              <a:rPr lang="en-US" altLang="ja-JP" sz="3600" dirty="0" smtClean="0">
                <a:latin typeface="メイリオ" pitchFamily="50" charset="-128"/>
                <a:ea typeface="メイリオ" pitchFamily="50" charset="-128"/>
              </a:rPr>
              <a:t>))*0.5d0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2483768" y="2348880"/>
            <a:ext cx="144016" cy="648072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 flipV="1">
            <a:off x="3275856" y="5157192"/>
            <a:ext cx="144016" cy="648072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ot_fast_hal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88640" y="2385392"/>
            <a:ext cx="6096000" cy="4572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1</a:t>
            </a:r>
            <a:r>
              <a:rPr kumimoji="1" lang="ja-JP" altLang="en-US" sz="3600" dirty="0" smtClean="0">
                <a:latin typeface="メイリオ" pitchFamily="50" charset="-128"/>
                <a:ea typeface="メイリオ" pitchFamily="50" charset="-128"/>
              </a:rPr>
              <a:t>次精度</a:t>
            </a:r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HLLD</a:t>
            </a:r>
            <a:r>
              <a:rPr kumimoji="1" lang="ja-JP" altLang="en-US" sz="3600" dirty="0" smtClean="0">
                <a:latin typeface="メイリオ" pitchFamily="50" charset="-128"/>
                <a:ea typeface="メイリオ" pitchFamily="50" charset="-128"/>
              </a:rPr>
              <a:t>コード</a:t>
            </a:r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(</a:t>
            </a:r>
            <a:r>
              <a:rPr kumimoji="1" lang="en-US" altLang="ja-JP" sz="3600" dirty="0" err="1" smtClean="0">
                <a:latin typeface="メイリオ" pitchFamily="50" charset="-128"/>
                <a:ea typeface="メイリオ" pitchFamily="50" charset="-128"/>
              </a:rPr>
              <a:t>Orszag</a:t>
            </a:r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-Tag</a:t>
            </a:r>
            <a:r>
              <a:rPr kumimoji="1" lang="ja-JP" altLang="en-US" sz="3600" dirty="0" smtClean="0">
                <a:latin typeface="メイリオ" pitchFamily="50" charset="-128"/>
                <a:ea typeface="メイリオ" pitchFamily="50" charset="-128"/>
              </a:rPr>
              <a:t>渦問題</a:t>
            </a:r>
            <a:r>
              <a:rPr kumimoji="1" lang="en-US" altLang="ja-JP" sz="3600" dirty="0" smtClean="0">
                <a:latin typeface="メイリオ" pitchFamily="50" charset="-128"/>
                <a:ea typeface="メイリオ" pitchFamily="50" charset="-128"/>
              </a:rPr>
              <a:t>)</a:t>
            </a:r>
            <a:endParaRPr kumimoji="1" lang="ja-JP" altLang="en-US" sz="3600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87624" y="218570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</a:rPr>
              <a:t>非対称</a:t>
            </a:r>
            <a:endParaRPr kumimoji="1" lang="ja-JP" altLang="en-US" sz="2800" dirty="0">
              <a:latin typeface="メイリオ" pitchFamily="50" charset="-128"/>
              <a:ea typeface="メイリオ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971600" y="2204864"/>
            <a:ext cx="0" cy="122413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39552" y="1268760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メイリオ" pitchFamily="50" charset="-128"/>
                <a:ea typeface="メイリオ" pitchFamily="50" charset="-128"/>
              </a:rPr>
              <a:t>t=1.5</a:t>
            </a:r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</a:rPr>
              <a:t>あたりから非対称性が現れる</a:t>
            </a:r>
            <a:endParaRPr kumimoji="1" lang="ja-JP" altLang="en-US" sz="2800" dirty="0">
              <a:latin typeface="メイリオ" pitchFamily="50" charset="-128"/>
              <a:ea typeface="メイリオ" pitchFamily="50" charset="-128"/>
            </a:endParaRPr>
          </a:p>
        </p:txBody>
      </p:sp>
      <p:pic>
        <p:nvPicPr>
          <p:cNvPr id="14" name="図 13" descr="ot_fast_hal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0616" y="2385392"/>
            <a:ext cx="6096000" cy="45720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16216" y="218570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メイリオ" pitchFamily="50" charset="-128"/>
                <a:ea typeface="メイリオ" pitchFamily="50" charset="-128"/>
              </a:rPr>
              <a:t>対称</a:t>
            </a:r>
            <a:endParaRPr kumimoji="1" lang="ja-JP" altLang="en-US" sz="2800" dirty="0">
              <a:latin typeface="メイリオ" pitchFamily="50" charset="-128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96</Words>
  <Application>Microsoft Office PowerPoint</Application>
  <PresentationFormat>画面に合わせる (4:3)</PresentationFormat>
  <Paragraphs>17</Paragraphs>
  <Slides>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8" baseType="lpstr">
      <vt:lpstr>Office テーマ</vt:lpstr>
      <vt:lpstr>千葉大サマースクール2015</vt:lpstr>
      <vt:lpstr>スライド 2</vt:lpstr>
      <vt:lpstr>スライド 3</vt:lpstr>
      <vt:lpstr>スライド 4</vt:lpstr>
      <vt:lpstr>スライド 5</vt:lpstr>
      <vt:lpstr>スライド 6</vt:lpstr>
      <vt:lpstr>スライド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千葉大サマースクール2015</dc:title>
  <dc:creator>矢田部彰宏</dc:creator>
  <cp:lastModifiedBy>矢田部彰宏</cp:lastModifiedBy>
  <cp:revision>10</cp:revision>
  <dcterms:created xsi:type="dcterms:W3CDTF">2015-08-06T15:09:38Z</dcterms:created>
  <dcterms:modified xsi:type="dcterms:W3CDTF">2015-08-07T04:33:55Z</dcterms:modified>
</cp:coreProperties>
</file>