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59" r:id="rId5"/>
    <p:sldId id="263" r:id="rId6"/>
    <p:sldId id="260" r:id="rId7"/>
    <p:sldId id="262" r:id="rId8"/>
    <p:sldId id="265" r:id="rId9"/>
    <p:sldId id="266" r:id="rId10"/>
    <p:sldId id="264" r:id="rId11"/>
    <p:sldId id="261" r:id="rId1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-126" y="-2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77B94-5AD0-44D4-9B6F-56E6A9D56D60}" type="datetimeFigureOut">
              <a:rPr kumimoji="1" lang="ja-JP" altLang="en-US" smtClean="0"/>
              <a:t>2015/8/7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FE44-D7B8-419A-BA47-6EB784D612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5840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77B94-5AD0-44D4-9B6F-56E6A9D56D60}" type="datetimeFigureOut">
              <a:rPr kumimoji="1" lang="ja-JP" altLang="en-US" smtClean="0"/>
              <a:t>2015/8/7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FE44-D7B8-419A-BA47-6EB784D612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0660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77B94-5AD0-44D4-9B6F-56E6A9D56D60}" type="datetimeFigureOut">
              <a:rPr kumimoji="1" lang="ja-JP" altLang="en-US" smtClean="0"/>
              <a:t>2015/8/7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FE44-D7B8-419A-BA47-6EB784D612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323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77B94-5AD0-44D4-9B6F-56E6A9D56D60}" type="datetimeFigureOut">
              <a:rPr kumimoji="1" lang="ja-JP" altLang="en-US" smtClean="0"/>
              <a:t>2015/8/7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FE44-D7B8-419A-BA47-6EB784D612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06571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77B94-5AD0-44D4-9B6F-56E6A9D56D60}" type="datetimeFigureOut">
              <a:rPr kumimoji="1" lang="ja-JP" altLang="en-US" smtClean="0"/>
              <a:t>2015/8/7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FE44-D7B8-419A-BA47-6EB784D612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7302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77B94-5AD0-44D4-9B6F-56E6A9D56D60}" type="datetimeFigureOut">
              <a:rPr kumimoji="1" lang="ja-JP" altLang="en-US" smtClean="0"/>
              <a:t>2015/8/7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FE44-D7B8-419A-BA47-6EB784D612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5781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77B94-5AD0-44D4-9B6F-56E6A9D56D60}" type="datetimeFigureOut">
              <a:rPr kumimoji="1" lang="ja-JP" altLang="en-US" smtClean="0"/>
              <a:t>2015/8/7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FE44-D7B8-419A-BA47-6EB784D612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0065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77B94-5AD0-44D4-9B6F-56E6A9D56D60}" type="datetimeFigureOut">
              <a:rPr kumimoji="1" lang="ja-JP" altLang="en-US" smtClean="0"/>
              <a:t>2015/8/7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FE44-D7B8-419A-BA47-6EB784D612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0670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77B94-5AD0-44D4-9B6F-56E6A9D56D60}" type="datetimeFigureOut">
              <a:rPr kumimoji="1" lang="ja-JP" altLang="en-US" smtClean="0"/>
              <a:t>2015/8/7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FE44-D7B8-419A-BA47-6EB784D612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1753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77B94-5AD0-44D4-9B6F-56E6A9D56D60}" type="datetimeFigureOut">
              <a:rPr kumimoji="1" lang="ja-JP" altLang="en-US" smtClean="0"/>
              <a:t>2015/8/7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FE44-D7B8-419A-BA47-6EB784D612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962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77B94-5AD0-44D4-9B6F-56E6A9D56D60}" type="datetimeFigureOut">
              <a:rPr kumimoji="1" lang="ja-JP" altLang="en-US" smtClean="0"/>
              <a:t>2015/8/7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FE44-D7B8-419A-BA47-6EB784D612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2829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877B94-5AD0-44D4-9B6F-56E6A9D56D60}" type="datetimeFigureOut">
              <a:rPr kumimoji="1" lang="ja-JP" altLang="en-US" smtClean="0"/>
              <a:t>2015/8/7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61FE44-D7B8-419A-BA47-6EB784D612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8584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5400" dirty="0" smtClean="0"/>
              <a:t>宇宙磁気流体プラズマ</a:t>
            </a:r>
            <a:r>
              <a:rPr kumimoji="1" lang="en-US" altLang="ja-JP" sz="5400" dirty="0" smtClean="0"/>
              <a:t/>
            </a:r>
            <a:br>
              <a:rPr kumimoji="1" lang="en-US" altLang="ja-JP" sz="5400" dirty="0" smtClean="0"/>
            </a:br>
            <a:r>
              <a:rPr kumimoji="1" lang="ja-JP" altLang="en-US" sz="5400" dirty="0" smtClean="0"/>
              <a:t>シミュレーションワークショップ</a:t>
            </a:r>
            <a:endParaRPr kumimoji="1" lang="ja-JP" altLang="en-US" sz="54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826058"/>
          </a:xfrm>
        </p:spPr>
        <p:txBody>
          <a:bodyPr>
            <a:normAutofit/>
          </a:bodyPr>
          <a:lstStyle/>
          <a:p>
            <a:r>
              <a:rPr kumimoji="1" lang="ja-JP" altLang="en-US" dirty="0" smtClean="0"/>
              <a:t>成果発表</a:t>
            </a:r>
            <a:endParaRPr kumimoji="1" lang="en-US" altLang="ja-JP" dirty="0" smtClean="0"/>
          </a:p>
          <a:p>
            <a:r>
              <a:rPr lang="ja-JP" altLang="en-US" dirty="0" smtClean="0"/>
              <a:t>コース１：</a:t>
            </a:r>
            <a:r>
              <a:rPr lang="en-US" altLang="ja-JP" dirty="0" smtClean="0"/>
              <a:t>MHD</a:t>
            </a:r>
            <a:r>
              <a:rPr lang="ja-JP" altLang="en-US" dirty="0" smtClean="0"/>
              <a:t>コードの多次元化と高精度化</a:t>
            </a:r>
            <a:endParaRPr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彭之翰</a:t>
            </a:r>
            <a:endParaRPr kumimoji="1" lang="en-US" altLang="ja-JP" dirty="0" smtClean="0"/>
          </a:p>
          <a:p>
            <a:r>
              <a:rPr lang="ja-JP" altLang="en-US" dirty="0" smtClean="0"/>
              <a:t>千葉大学大学院理学研究科　宇宙物理研究室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94569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32" y="504970"/>
            <a:ext cx="7911155" cy="5933366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8529855" y="1568151"/>
            <a:ext cx="316628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b="1" dirty="0" smtClean="0"/>
              <a:t>比熱比</a:t>
            </a:r>
            <a:r>
              <a:rPr lang="en-US" altLang="ja-JP" sz="2800" b="1" dirty="0" smtClean="0"/>
              <a:t>gm</a:t>
            </a:r>
            <a:r>
              <a:rPr lang="ja-JP" altLang="en-US" sz="2800" b="1" dirty="0" smtClean="0"/>
              <a:t>： </a:t>
            </a:r>
            <a:r>
              <a:rPr lang="en-US" altLang="ja-JP" sz="2800" b="1" dirty="0" smtClean="0"/>
              <a:t>5/3</a:t>
            </a:r>
            <a:endParaRPr kumimoji="1" lang="en-US" altLang="ja-JP" sz="2800" b="1" dirty="0" smtClean="0"/>
          </a:p>
          <a:p>
            <a:r>
              <a:rPr kumimoji="1" lang="ja-JP" altLang="en-US" sz="2800" b="1" dirty="0" smtClean="0"/>
              <a:t>密度 </a:t>
            </a:r>
            <a:r>
              <a:rPr kumimoji="1" lang="en-US" altLang="ja-JP" sz="2800" b="1" dirty="0" smtClean="0"/>
              <a:t>: gm</a:t>
            </a:r>
            <a:r>
              <a:rPr kumimoji="1" lang="en-US" altLang="ja-JP" sz="2800" b="1" baseline="30000" dirty="0" smtClean="0"/>
              <a:t>2</a:t>
            </a:r>
          </a:p>
          <a:p>
            <a:r>
              <a:rPr kumimoji="1" lang="ja-JP" altLang="en-US" sz="2800" b="1" dirty="0" smtClean="0"/>
              <a:t>圧力 </a:t>
            </a:r>
            <a:r>
              <a:rPr kumimoji="1" lang="en-US" altLang="ja-JP" sz="2800" b="1" dirty="0" smtClean="0"/>
              <a:t>: gm</a:t>
            </a:r>
          </a:p>
          <a:p>
            <a:r>
              <a:rPr lang="en-US" altLang="ja-JP" sz="2800" b="1" dirty="0" err="1" smtClean="0"/>
              <a:t>Vx</a:t>
            </a:r>
            <a:r>
              <a:rPr lang="en-US" altLang="ja-JP" sz="2800" b="1" dirty="0" smtClean="0"/>
              <a:t> : -sin(y)</a:t>
            </a:r>
          </a:p>
          <a:p>
            <a:r>
              <a:rPr kumimoji="1" lang="en-US" altLang="ja-JP" sz="2800" b="1" dirty="0" err="1" smtClean="0"/>
              <a:t>Vy</a:t>
            </a:r>
            <a:r>
              <a:rPr kumimoji="1" lang="en-US" altLang="ja-JP" sz="2800" b="1" dirty="0" smtClean="0"/>
              <a:t> : sin(x)</a:t>
            </a:r>
          </a:p>
          <a:p>
            <a:r>
              <a:rPr lang="en-US" altLang="ja-JP" sz="2800" b="1" dirty="0" err="1" smtClean="0"/>
              <a:t>Vz</a:t>
            </a:r>
            <a:r>
              <a:rPr lang="en-US" altLang="ja-JP" sz="2800" b="1" dirty="0" smtClean="0"/>
              <a:t> : 0</a:t>
            </a:r>
            <a:endParaRPr kumimoji="1" lang="en-US" altLang="ja-JP" sz="2800" b="1" dirty="0" smtClean="0"/>
          </a:p>
          <a:p>
            <a:r>
              <a:rPr lang="ja-JP" altLang="en-US" sz="2800" b="1" dirty="0" smtClean="0"/>
              <a:t>Ｂｘ </a:t>
            </a:r>
            <a:r>
              <a:rPr lang="en-US" altLang="ja-JP" sz="2800" b="1" dirty="0" smtClean="0"/>
              <a:t>: -sin(y)</a:t>
            </a:r>
          </a:p>
          <a:p>
            <a:r>
              <a:rPr lang="ja-JP" altLang="en-US" sz="2800" b="1" dirty="0" smtClean="0"/>
              <a:t>Ｂｙ </a:t>
            </a:r>
            <a:r>
              <a:rPr lang="en-US" altLang="ja-JP" sz="2800" b="1" dirty="0" smtClean="0"/>
              <a:t>: sin(2x)</a:t>
            </a:r>
          </a:p>
          <a:p>
            <a:r>
              <a:rPr lang="ja-JP" altLang="en-US" sz="2800" b="1" dirty="0" smtClean="0"/>
              <a:t>Ｂｚ </a:t>
            </a:r>
            <a:r>
              <a:rPr lang="en-US" altLang="ja-JP" sz="2800" b="1" dirty="0" smtClean="0"/>
              <a:t>:0</a:t>
            </a:r>
          </a:p>
          <a:p>
            <a:endParaRPr lang="en-US" altLang="ja-JP" b="1" dirty="0" smtClean="0">
              <a:solidFill>
                <a:srgbClr val="FF0000"/>
              </a:solidFill>
            </a:endParaRP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61798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1146412" y="2210932"/>
            <a:ext cx="997651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000" dirty="0" smtClean="0"/>
              <a:t>ＭＨＤコード（ＨＬＬＤ法）</a:t>
            </a:r>
            <a:endParaRPr lang="en-US" altLang="ja-JP" sz="4000" dirty="0" smtClean="0"/>
          </a:p>
          <a:p>
            <a:pPr algn="ctr"/>
            <a:r>
              <a:rPr kumimoji="1" lang="ja-JP" altLang="en-US" sz="4000" dirty="0" smtClean="0"/>
              <a:t>１Ｄ：一次精度、ＭＵＳＣＬ－ＭＭ、ＷＥＮＯ３</a:t>
            </a:r>
            <a:endParaRPr kumimoji="1" lang="en-US" altLang="ja-JP" sz="4000" dirty="0" smtClean="0"/>
          </a:p>
          <a:p>
            <a:pPr algn="ctr"/>
            <a:r>
              <a:rPr lang="ja-JP" altLang="en-US" sz="4000" dirty="0" smtClean="0"/>
              <a:t>２Ｄ：</a:t>
            </a:r>
            <a:r>
              <a:rPr lang="ja-JP" altLang="en-US" sz="4000" dirty="0"/>
              <a:t>一次精度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735079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1787859" y="545911"/>
            <a:ext cx="83387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000" dirty="0"/>
              <a:t>ＨＬＬＤサブルーチンの実装</a:t>
            </a:r>
            <a:endParaRPr kumimoji="1" lang="ja-JP" altLang="en-US" sz="40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8529855" y="1568151"/>
            <a:ext cx="316628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比熱比：</a:t>
            </a:r>
            <a:r>
              <a:rPr lang="en-US" altLang="ja-JP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2.0</a:t>
            </a:r>
            <a:endParaRPr kumimoji="1" lang="en-US" altLang="ja-JP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ja-JP" alt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Ｖｘ、Ｖｙ、Ｖｚ　</a:t>
            </a:r>
            <a:r>
              <a:rPr lang="en-US" altLang="ja-JP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= 0.0</a:t>
            </a:r>
            <a:endParaRPr kumimoji="1" lang="en-US" altLang="ja-JP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kumimoji="1" lang="en-US" altLang="ja-JP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kumimoji="1" lang="ja-JP" altLang="en-US" b="1" dirty="0" smtClean="0">
                <a:solidFill>
                  <a:schemeClr val="accent1">
                    <a:lumMod val="75000"/>
                  </a:schemeClr>
                </a:solidFill>
              </a:rPr>
              <a:t>密度：</a:t>
            </a:r>
            <a:r>
              <a:rPr kumimoji="1" lang="en-US" altLang="ja-JP" b="1" dirty="0" smtClean="0">
                <a:solidFill>
                  <a:schemeClr val="accent1">
                    <a:lumMod val="75000"/>
                  </a:schemeClr>
                </a:solidFill>
              </a:rPr>
              <a:t>1.0</a:t>
            </a:r>
          </a:p>
          <a:p>
            <a:r>
              <a:rPr kumimoji="1" lang="ja-JP" altLang="en-US" b="1" dirty="0" smtClean="0">
                <a:solidFill>
                  <a:schemeClr val="accent1">
                    <a:lumMod val="75000"/>
                  </a:schemeClr>
                </a:solidFill>
              </a:rPr>
              <a:t>圧力：</a:t>
            </a:r>
            <a:r>
              <a:rPr kumimoji="1" lang="en-US" altLang="ja-JP" b="1" dirty="0" smtClean="0">
                <a:solidFill>
                  <a:schemeClr val="accent1">
                    <a:lumMod val="75000"/>
                  </a:schemeClr>
                </a:solidFill>
              </a:rPr>
              <a:t>1.0</a:t>
            </a:r>
          </a:p>
          <a:p>
            <a:r>
              <a:rPr lang="ja-JP" altLang="en-US" b="1" dirty="0" smtClean="0">
                <a:solidFill>
                  <a:schemeClr val="accent1">
                    <a:lumMod val="75000"/>
                  </a:schemeClr>
                </a:solidFill>
              </a:rPr>
              <a:t>Ｂｘ：</a:t>
            </a:r>
            <a:r>
              <a:rPr lang="en-US" altLang="ja-JP" b="1" dirty="0" smtClean="0">
                <a:solidFill>
                  <a:schemeClr val="accent1">
                    <a:lumMod val="75000"/>
                  </a:schemeClr>
                </a:solidFill>
              </a:rPr>
              <a:t>0.75</a:t>
            </a:r>
          </a:p>
          <a:p>
            <a:r>
              <a:rPr lang="ja-JP" altLang="en-US" b="1" dirty="0" smtClean="0">
                <a:solidFill>
                  <a:schemeClr val="accent1">
                    <a:lumMod val="75000"/>
                  </a:schemeClr>
                </a:solidFill>
              </a:rPr>
              <a:t>Ｂｙ：</a:t>
            </a:r>
            <a:r>
              <a:rPr lang="en-US" altLang="ja-JP" b="1" dirty="0" smtClean="0">
                <a:solidFill>
                  <a:schemeClr val="accent1">
                    <a:lumMod val="75000"/>
                  </a:schemeClr>
                </a:solidFill>
              </a:rPr>
              <a:t>-1</a:t>
            </a:r>
          </a:p>
          <a:p>
            <a:r>
              <a:rPr lang="ja-JP" altLang="en-US" b="1" dirty="0" smtClean="0">
                <a:solidFill>
                  <a:schemeClr val="accent1">
                    <a:lumMod val="75000"/>
                  </a:schemeClr>
                </a:solidFill>
              </a:rPr>
              <a:t>Ｂｚ：</a:t>
            </a:r>
            <a:r>
              <a:rPr lang="en-US" altLang="ja-JP" b="1" dirty="0" smtClean="0">
                <a:solidFill>
                  <a:schemeClr val="accent1">
                    <a:lumMod val="75000"/>
                  </a:schemeClr>
                </a:solidFill>
              </a:rPr>
              <a:t>0.0</a:t>
            </a:r>
          </a:p>
          <a:p>
            <a:endParaRPr kumimoji="1" lang="en-US" altLang="ja-JP" dirty="0" smtClean="0"/>
          </a:p>
          <a:p>
            <a:r>
              <a:rPr lang="ja-JP" altLang="en-US" b="1" dirty="0" smtClean="0">
                <a:solidFill>
                  <a:srgbClr val="FF0000"/>
                </a:solidFill>
              </a:rPr>
              <a:t>密度：</a:t>
            </a:r>
            <a:r>
              <a:rPr lang="en-US" altLang="ja-JP" b="1" dirty="0" smtClean="0">
                <a:solidFill>
                  <a:srgbClr val="FF0000"/>
                </a:solidFill>
              </a:rPr>
              <a:t>0.1</a:t>
            </a:r>
            <a:endParaRPr lang="en-US" altLang="ja-JP" b="1" dirty="0">
              <a:solidFill>
                <a:srgbClr val="FF0000"/>
              </a:solidFill>
            </a:endParaRPr>
          </a:p>
          <a:p>
            <a:r>
              <a:rPr lang="ja-JP" altLang="en-US" b="1" dirty="0" smtClean="0">
                <a:solidFill>
                  <a:srgbClr val="FF0000"/>
                </a:solidFill>
              </a:rPr>
              <a:t>圧力：</a:t>
            </a:r>
            <a:r>
              <a:rPr lang="en-US" altLang="ja-JP" b="1" dirty="0" smtClean="0">
                <a:solidFill>
                  <a:srgbClr val="FF0000"/>
                </a:solidFill>
              </a:rPr>
              <a:t>0.125</a:t>
            </a:r>
            <a:endParaRPr lang="en-US" altLang="ja-JP" b="1" dirty="0">
              <a:solidFill>
                <a:srgbClr val="FF0000"/>
              </a:solidFill>
            </a:endParaRPr>
          </a:p>
          <a:p>
            <a:r>
              <a:rPr lang="ja-JP" altLang="en-US" b="1" dirty="0" smtClean="0">
                <a:solidFill>
                  <a:srgbClr val="FF0000"/>
                </a:solidFill>
              </a:rPr>
              <a:t>Ｂｘ：</a:t>
            </a:r>
            <a:r>
              <a:rPr lang="en-US" altLang="ja-JP" b="1" dirty="0" smtClean="0">
                <a:solidFill>
                  <a:srgbClr val="FF0000"/>
                </a:solidFill>
              </a:rPr>
              <a:t>0.75</a:t>
            </a:r>
          </a:p>
          <a:p>
            <a:r>
              <a:rPr lang="ja-JP" altLang="en-US" b="1" dirty="0" smtClean="0">
                <a:solidFill>
                  <a:srgbClr val="FF0000"/>
                </a:solidFill>
              </a:rPr>
              <a:t>Ｂｙ：</a:t>
            </a:r>
            <a:r>
              <a:rPr lang="en-US" altLang="ja-JP" b="1" dirty="0" smtClean="0">
                <a:solidFill>
                  <a:srgbClr val="FF0000"/>
                </a:solidFill>
              </a:rPr>
              <a:t>1.0</a:t>
            </a:r>
          </a:p>
          <a:p>
            <a:r>
              <a:rPr lang="ja-JP" altLang="en-US" b="1" dirty="0" smtClean="0">
                <a:solidFill>
                  <a:srgbClr val="FF0000"/>
                </a:solidFill>
              </a:rPr>
              <a:t>Ｂｚ：</a:t>
            </a:r>
            <a:r>
              <a:rPr lang="en-US" altLang="ja-JP" b="1" dirty="0" smtClean="0">
                <a:solidFill>
                  <a:srgbClr val="FF0000"/>
                </a:solidFill>
              </a:rPr>
              <a:t>0.0</a:t>
            </a:r>
          </a:p>
          <a:p>
            <a:endParaRPr kumimoji="1" lang="ja-JP" altLang="en-US" dirty="0"/>
          </a:p>
        </p:txBody>
      </p:sp>
      <p:sp>
        <p:nvSpPr>
          <p:cNvPr id="15" name="正方形/長方形 14"/>
          <p:cNvSpPr/>
          <p:nvPr/>
        </p:nvSpPr>
        <p:spPr>
          <a:xfrm rot="5400000">
            <a:off x="4209941" y="1113018"/>
            <a:ext cx="213738" cy="17284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/>
        </p:nvSpPr>
        <p:spPr>
          <a:xfrm rot="16200000">
            <a:off x="5795751" y="1123655"/>
            <a:ext cx="213815" cy="170597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3998802" y="2168196"/>
            <a:ext cx="22109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1" dirty="0"/>
              <a:t>X</a:t>
            </a:r>
            <a:endParaRPr kumimoji="1" lang="ja-JP" altLang="en-US" sz="2400" b="1" dirty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559" y="2629862"/>
            <a:ext cx="5337266" cy="4002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01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1787859" y="545911"/>
            <a:ext cx="83387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000" dirty="0"/>
              <a:t>ＨＬＬＤサブルーチンの実装</a:t>
            </a:r>
            <a:endParaRPr kumimoji="1" lang="ja-JP" altLang="en-US" sz="4000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02" y="2093131"/>
            <a:ext cx="3966956" cy="2975217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325" y="2074371"/>
            <a:ext cx="3991969" cy="2993977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2536" y="2094746"/>
            <a:ext cx="3966944" cy="2975208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1023579" y="1731471"/>
            <a:ext cx="2210937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3200" b="1" dirty="0"/>
              <a:t>一次</a:t>
            </a:r>
            <a:endParaRPr kumimoji="1" lang="ja-JP" altLang="en-US" sz="3200" b="1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804013" y="1720095"/>
            <a:ext cx="2390637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3200" b="1" dirty="0" smtClean="0"/>
              <a:t>MUSCL-MM</a:t>
            </a:r>
            <a:endParaRPr kumimoji="1" lang="ja-JP" altLang="en-US" sz="3200" b="1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8682262" y="1722367"/>
            <a:ext cx="2390637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3200" b="1" dirty="0" smtClean="0"/>
              <a:t>WENO3</a:t>
            </a:r>
            <a:endParaRPr kumimoji="1" lang="ja-JP" altLang="en-US" sz="3200" b="1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147487" y="5295819"/>
            <a:ext cx="2210937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 b="1" dirty="0"/>
              <a:t>密度</a:t>
            </a:r>
          </a:p>
        </p:txBody>
      </p:sp>
    </p:spTree>
    <p:extLst>
      <p:ext uri="{BB962C8B-B14F-4D97-AF65-F5344CB8AC3E}">
        <p14:creationId xmlns:p14="http://schemas.microsoft.com/office/powerpoint/2010/main" val="532077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429" y="119416"/>
            <a:ext cx="2802339" cy="2101754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052" y="119415"/>
            <a:ext cx="2802340" cy="2101755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8506" y="126242"/>
            <a:ext cx="2797792" cy="2098344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429" y="2343994"/>
            <a:ext cx="2815992" cy="2111994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798" y="2330348"/>
            <a:ext cx="2820535" cy="2115401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3961" y="2323524"/>
            <a:ext cx="2829632" cy="2122225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429" y="4544687"/>
            <a:ext cx="2884220" cy="2163165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700" y="4565159"/>
            <a:ext cx="2843281" cy="2132460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7608" y="4544687"/>
            <a:ext cx="2829633" cy="2122224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56860" y="805698"/>
            <a:ext cx="196757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 b="1" dirty="0"/>
              <a:t>密度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5486" y="2950678"/>
            <a:ext cx="197894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b="1" dirty="0" err="1" smtClean="0"/>
              <a:t>Vx</a:t>
            </a:r>
            <a:endParaRPr lang="ja-JP" altLang="en-US" sz="2800" b="1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5486" y="5270800"/>
            <a:ext cx="197894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b="1" dirty="0" smtClean="0"/>
              <a:t>By</a:t>
            </a:r>
            <a:endParaRPr lang="ja-JP" altLang="en-US" sz="2800" b="1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569492" y="1649583"/>
            <a:ext cx="22109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b="1" dirty="0"/>
              <a:t>一次</a:t>
            </a:r>
            <a:endParaRPr kumimoji="1" lang="ja-JP" altLang="en-US" sz="2400" b="1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447741" y="1651855"/>
            <a:ext cx="22109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1" dirty="0" smtClean="0"/>
              <a:t>MUSCL-MM</a:t>
            </a:r>
            <a:endParaRPr kumimoji="1" lang="ja-JP" altLang="en-US" sz="2400" b="1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8752786" y="1640479"/>
            <a:ext cx="22109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1" dirty="0" smtClean="0"/>
              <a:t>WENO3</a:t>
            </a:r>
            <a:endParaRPr kumimoji="1" lang="ja-JP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175480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63" y="60261"/>
            <a:ext cx="8963199" cy="6743147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8502565" y="6168792"/>
            <a:ext cx="38759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 dirty="0" smtClean="0"/>
              <a:t>簑島先生のスライドより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784048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1787859" y="545911"/>
            <a:ext cx="83387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000" dirty="0" smtClean="0"/>
              <a:t>多次元化（一次精度）</a:t>
            </a:r>
            <a:endParaRPr kumimoji="1" lang="ja-JP" altLang="en-US" sz="4000" dirty="0"/>
          </a:p>
        </p:txBody>
      </p:sp>
      <p:sp>
        <p:nvSpPr>
          <p:cNvPr id="6" name="正方形/長方形 5"/>
          <p:cNvSpPr/>
          <p:nvPr/>
        </p:nvSpPr>
        <p:spPr>
          <a:xfrm>
            <a:off x="553865" y="3612104"/>
            <a:ext cx="3144680" cy="15694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 rot="10800000">
            <a:off x="552735" y="2081279"/>
            <a:ext cx="3145810" cy="153082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8529855" y="1568151"/>
            <a:ext cx="316628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比熱比：</a:t>
            </a:r>
            <a:r>
              <a:rPr lang="en-US" altLang="ja-JP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2.0</a:t>
            </a:r>
            <a:endParaRPr kumimoji="1" lang="en-US" altLang="ja-JP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ja-JP" alt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Ｖｘ、Ｖｙ、Ｖｚ　</a:t>
            </a:r>
            <a:r>
              <a:rPr lang="en-US" altLang="ja-JP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= 0.0</a:t>
            </a:r>
            <a:endParaRPr kumimoji="1" lang="en-US" altLang="ja-JP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kumimoji="1" lang="en-US" altLang="ja-JP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kumimoji="1" lang="ja-JP" altLang="en-US" b="1" dirty="0" smtClean="0">
                <a:solidFill>
                  <a:schemeClr val="accent1">
                    <a:lumMod val="75000"/>
                  </a:schemeClr>
                </a:solidFill>
              </a:rPr>
              <a:t>密度：</a:t>
            </a:r>
            <a:r>
              <a:rPr kumimoji="1" lang="en-US" altLang="ja-JP" b="1" dirty="0" smtClean="0">
                <a:solidFill>
                  <a:schemeClr val="accent1">
                    <a:lumMod val="75000"/>
                  </a:schemeClr>
                </a:solidFill>
              </a:rPr>
              <a:t>1.0</a:t>
            </a:r>
          </a:p>
          <a:p>
            <a:r>
              <a:rPr kumimoji="1" lang="ja-JP" altLang="en-US" b="1" dirty="0" smtClean="0">
                <a:solidFill>
                  <a:schemeClr val="accent1">
                    <a:lumMod val="75000"/>
                  </a:schemeClr>
                </a:solidFill>
              </a:rPr>
              <a:t>圧力：</a:t>
            </a:r>
            <a:r>
              <a:rPr kumimoji="1" lang="en-US" altLang="ja-JP" b="1" dirty="0" smtClean="0">
                <a:solidFill>
                  <a:schemeClr val="accent1">
                    <a:lumMod val="75000"/>
                  </a:schemeClr>
                </a:solidFill>
              </a:rPr>
              <a:t>1.0</a:t>
            </a:r>
          </a:p>
          <a:p>
            <a:r>
              <a:rPr lang="ja-JP" altLang="en-US" b="1" dirty="0" smtClean="0">
                <a:solidFill>
                  <a:schemeClr val="accent1">
                    <a:lumMod val="75000"/>
                  </a:schemeClr>
                </a:solidFill>
              </a:rPr>
              <a:t>Ｂｘ：</a:t>
            </a:r>
            <a:r>
              <a:rPr lang="en-US" altLang="ja-JP" b="1" dirty="0" smtClean="0">
                <a:solidFill>
                  <a:schemeClr val="accent1">
                    <a:lumMod val="75000"/>
                  </a:schemeClr>
                </a:solidFill>
              </a:rPr>
              <a:t>0.75</a:t>
            </a:r>
          </a:p>
          <a:p>
            <a:r>
              <a:rPr lang="ja-JP" altLang="en-US" b="1" dirty="0" smtClean="0">
                <a:solidFill>
                  <a:schemeClr val="accent1">
                    <a:lumMod val="75000"/>
                  </a:schemeClr>
                </a:solidFill>
              </a:rPr>
              <a:t>Ｂｙ：</a:t>
            </a:r>
            <a:r>
              <a:rPr lang="en-US" altLang="ja-JP" b="1" dirty="0" smtClean="0">
                <a:solidFill>
                  <a:schemeClr val="accent1">
                    <a:lumMod val="75000"/>
                  </a:schemeClr>
                </a:solidFill>
              </a:rPr>
              <a:t>-1</a:t>
            </a:r>
          </a:p>
          <a:p>
            <a:r>
              <a:rPr lang="ja-JP" altLang="en-US" b="1" dirty="0" smtClean="0">
                <a:solidFill>
                  <a:schemeClr val="accent1">
                    <a:lumMod val="75000"/>
                  </a:schemeClr>
                </a:solidFill>
              </a:rPr>
              <a:t>Ｂｚ：</a:t>
            </a:r>
            <a:r>
              <a:rPr lang="en-US" altLang="ja-JP" b="1" dirty="0" smtClean="0">
                <a:solidFill>
                  <a:schemeClr val="accent1">
                    <a:lumMod val="75000"/>
                  </a:schemeClr>
                </a:solidFill>
              </a:rPr>
              <a:t>0.0</a:t>
            </a:r>
          </a:p>
          <a:p>
            <a:endParaRPr kumimoji="1" lang="en-US" altLang="ja-JP" dirty="0" smtClean="0"/>
          </a:p>
          <a:p>
            <a:r>
              <a:rPr lang="ja-JP" altLang="en-US" b="1" dirty="0" smtClean="0">
                <a:solidFill>
                  <a:srgbClr val="FF0000"/>
                </a:solidFill>
              </a:rPr>
              <a:t>密度：</a:t>
            </a:r>
            <a:r>
              <a:rPr lang="en-US" altLang="ja-JP" b="1" dirty="0" smtClean="0">
                <a:solidFill>
                  <a:srgbClr val="FF0000"/>
                </a:solidFill>
              </a:rPr>
              <a:t>0.1</a:t>
            </a:r>
            <a:endParaRPr lang="en-US" altLang="ja-JP" b="1" dirty="0">
              <a:solidFill>
                <a:srgbClr val="FF0000"/>
              </a:solidFill>
            </a:endParaRPr>
          </a:p>
          <a:p>
            <a:r>
              <a:rPr lang="ja-JP" altLang="en-US" b="1" dirty="0" smtClean="0">
                <a:solidFill>
                  <a:srgbClr val="FF0000"/>
                </a:solidFill>
              </a:rPr>
              <a:t>圧力：</a:t>
            </a:r>
            <a:r>
              <a:rPr lang="en-US" altLang="ja-JP" b="1" dirty="0" smtClean="0">
                <a:solidFill>
                  <a:srgbClr val="FF0000"/>
                </a:solidFill>
              </a:rPr>
              <a:t>0.125</a:t>
            </a:r>
            <a:endParaRPr lang="en-US" altLang="ja-JP" b="1" dirty="0">
              <a:solidFill>
                <a:srgbClr val="FF0000"/>
              </a:solidFill>
            </a:endParaRPr>
          </a:p>
          <a:p>
            <a:r>
              <a:rPr lang="ja-JP" altLang="en-US" b="1" dirty="0" smtClean="0">
                <a:solidFill>
                  <a:srgbClr val="FF0000"/>
                </a:solidFill>
              </a:rPr>
              <a:t>Ｂｘ：</a:t>
            </a:r>
            <a:r>
              <a:rPr lang="en-US" altLang="ja-JP" b="1" dirty="0" smtClean="0">
                <a:solidFill>
                  <a:srgbClr val="FF0000"/>
                </a:solidFill>
              </a:rPr>
              <a:t>0.75</a:t>
            </a:r>
          </a:p>
          <a:p>
            <a:r>
              <a:rPr lang="ja-JP" altLang="en-US" b="1" dirty="0" smtClean="0">
                <a:solidFill>
                  <a:srgbClr val="FF0000"/>
                </a:solidFill>
              </a:rPr>
              <a:t>Ｂｙ：</a:t>
            </a:r>
            <a:r>
              <a:rPr lang="en-US" altLang="ja-JP" b="1" dirty="0" smtClean="0">
                <a:solidFill>
                  <a:srgbClr val="FF0000"/>
                </a:solidFill>
              </a:rPr>
              <a:t>1.0</a:t>
            </a:r>
          </a:p>
          <a:p>
            <a:r>
              <a:rPr lang="ja-JP" altLang="en-US" b="1" dirty="0" smtClean="0">
                <a:solidFill>
                  <a:srgbClr val="FF0000"/>
                </a:solidFill>
              </a:rPr>
              <a:t>Ｂｚ：</a:t>
            </a:r>
            <a:r>
              <a:rPr lang="en-US" altLang="ja-JP" b="1" dirty="0" smtClean="0">
                <a:solidFill>
                  <a:srgbClr val="FF0000"/>
                </a:solidFill>
              </a:rPr>
              <a:t>0.0</a:t>
            </a:r>
          </a:p>
          <a:p>
            <a:endParaRPr kumimoji="1" lang="ja-JP" altLang="en-US" dirty="0"/>
          </a:p>
        </p:txBody>
      </p:sp>
      <p:sp>
        <p:nvSpPr>
          <p:cNvPr id="12" name="正方形/長方形 11"/>
          <p:cNvSpPr/>
          <p:nvPr/>
        </p:nvSpPr>
        <p:spPr>
          <a:xfrm rot="5400000">
            <a:off x="3872557" y="2822806"/>
            <a:ext cx="3144680" cy="15740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/>
        </p:nvSpPr>
        <p:spPr>
          <a:xfrm rot="16200000">
            <a:off x="5456836" y="2831912"/>
            <a:ext cx="3145810" cy="155356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5" name="直線コネクタ 14"/>
          <p:cNvCxnSpPr/>
          <p:nvPr/>
        </p:nvCxnSpPr>
        <p:spPr>
          <a:xfrm>
            <a:off x="2129055" y="1719618"/>
            <a:ext cx="0" cy="3875964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/>
          <p:cNvCxnSpPr/>
          <p:nvPr/>
        </p:nvCxnSpPr>
        <p:spPr>
          <a:xfrm flipH="1">
            <a:off x="4437805" y="3548416"/>
            <a:ext cx="3764499" cy="17444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/>
          <p:cNvSpPr txBox="1"/>
          <p:nvPr/>
        </p:nvSpPr>
        <p:spPr>
          <a:xfrm>
            <a:off x="5145219" y="5662034"/>
            <a:ext cx="22109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1" dirty="0"/>
              <a:t>X</a:t>
            </a:r>
            <a:endParaRPr kumimoji="1" lang="ja-JP" altLang="en-US" sz="2400" b="1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1025857" y="5705255"/>
            <a:ext cx="22109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1" dirty="0"/>
              <a:t>X</a:t>
            </a:r>
            <a:endParaRPr kumimoji="1" lang="ja-JP" altLang="en-US" sz="2400" b="1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3127621" y="3357834"/>
            <a:ext cx="22109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1" dirty="0"/>
              <a:t>Y</a:t>
            </a:r>
            <a:endParaRPr kumimoji="1" lang="ja-JP" altLang="en-US" sz="2400" b="1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-827965" y="3360106"/>
            <a:ext cx="22109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1" dirty="0"/>
              <a:t>Y</a:t>
            </a:r>
            <a:endParaRPr kumimoji="1" lang="ja-JP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0634713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1787859" y="545911"/>
            <a:ext cx="83387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000" dirty="0" smtClean="0"/>
              <a:t>多次元化（一次精度）</a:t>
            </a:r>
            <a:endParaRPr lang="ja-JP" altLang="en-US" sz="4000" dirty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7274"/>
            <a:ext cx="5404513" cy="4053385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306" y="1902161"/>
            <a:ext cx="5547813" cy="4160860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7806532" y="6057821"/>
            <a:ext cx="22109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1" dirty="0"/>
              <a:t>X</a:t>
            </a:r>
            <a:endParaRPr kumimoji="1" lang="ja-JP" altLang="en-US" sz="2400" b="1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733271" y="6057824"/>
            <a:ext cx="22109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1" dirty="0" smtClean="0"/>
              <a:t>Y</a:t>
            </a:r>
            <a:endParaRPr kumimoji="1" lang="ja-JP" altLang="en-US" sz="2400" b="1" dirty="0"/>
          </a:p>
        </p:txBody>
      </p:sp>
      <p:sp>
        <p:nvSpPr>
          <p:cNvPr id="8" name="正方形/長方形 7"/>
          <p:cNvSpPr/>
          <p:nvPr/>
        </p:nvSpPr>
        <p:spPr>
          <a:xfrm>
            <a:off x="1787859" y="1705975"/>
            <a:ext cx="8229610" cy="5595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065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555" y="1485821"/>
            <a:ext cx="5657101" cy="4242826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1724"/>
            <a:ext cx="5609230" cy="4206923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1787859" y="545911"/>
            <a:ext cx="83387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000" dirty="0" smtClean="0"/>
              <a:t>多次元化（ＭＵＳＣＬ－ＭＭ）</a:t>
            </a:r>
            <a:endParaRPr lang="ja-JP" altLang="en-US" sz="4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806532" y="6057821"/>
            <a:ext cx="22109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1" dirty="0"/>
              <a:t>X</a:t>
            </a:r>
            <a:endParaRPr kumimoji="1" lang="ja-JP" altLang="en-US" sz="2400" b="1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733271" y="6057824"/>
            <a:ext cx="22109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1" dirty="0" smtClean="0"/>
              <a:t>Y</a:t>
            </a:r>
            <a:endParaRPr kumimoji="1" lang="ja-JP" altLang="en-US" sz="2400" b="1" dirty="0"/>
          </a:p>
        </p:txBody>
      </p:sp>
      <p:sp>
        <p:nvSpPr>
          <p:cNvPr id="9" name="正方形/長方形 8"/>
          <p:cNvSpPr/>
          <p:nvPr/>
        </p:nvSpPr>
        <p:spPr>
          <a:xfrm>
            <a:off x="1787859" y="1378424"/>
            <a:ext cx="8229610" cy="5595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5561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0" y="1547234"/>
            <a:ext cx="5629811" cy="4222358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1787859" y="545911"/>
            <a:ext cx="83387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000" dirty="0" smtClean="0"/>
              <a:t>多次元化（ＭＵＳＣＬ－ＭＭ）</a:t>
            </a:r>
            <a:endParaRPr lang="ja-JP" altLang="en-US" sz="4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806532" y="6057821"/>
            <a:ext cx="22109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1" dirty="0"/>
              <a:t>X</a:t>
            </a:r>
            <a:endParaRPr kumimoji="1" lang="ja-JP" altLang="en-US" sz="2400" b="1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733271" y="6057824"/>
            <a:ext cx="22109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1" dirty="0" smtClean="0"/>
              <a:t>Y</a:t>
            </a:r>
            <a:endParaRPr kumimoji="1" lang="ja-JP" altLang="en-US" sz="2400" b="1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9149" y="1547134"/>
            <a:ext cx="5677592" cy="4258194"/>
          </a:xfrm>
          <a:prstGeom prst="rect">
            <a:avLst/>
          </a:prstGeom>
        </p:spPr>
      </p:pic>
      <p:sp>
        <p:nvSpPr>
          <p:cNvPr id="9" name="正方形/長方形 8"/>
          <p:cNvSpPr/>
          <p:nvPr/>
        </p:nvSpPr>
        <p:spPr>
          <a:xfrm>
            <a:off x="1787859" y="1378424"/>
            <a:ext cx="8229610" cy="5595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3134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874</TotalTime>
  <Words>146</Words>
  <Application>Microsoft Office PowerPoint</Application>
  <PresentationFormat>ユーザー設定</PresentationFormat>
  <Paragraphs>74</Paragraphs>
  <Slides>11</Slides>
  <Notes>0</Notes>
  <HiddenSlides>2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11</vt:i4>
      </vt:variant>
    </vt:vector>
  </HeadingPairs>
  <TitlesOfParts>
    <vt:vector size="12" baseType="lpstr">
      <vt:lpstr>Office テーマ</vt:lpstr>
      <vt:lpstr>宇宙磁気流体プラズマ シミュレーションワークショップ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宇宙磁気流体プラズマ シミュレーションワークショップ</dc:title>
  <dc:creator>julian8128</dc:creator>
  <cp:lastModifiedBy>千葉大学</cp:lastModifiedBy>
  <cp:revision>26</cp:revision>
  <dcterms:created xsi:type="dcterms:W3CDTF">2015-08-06T08:57:33Z</dcterms:created>
  <dcterms:modified xsi:type="dcterms:W3CDTF">2015-08-07T04:12:27Z</dcterms:modified>
</cp:coreProperties>
</file>