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media1.gif" ContentType="video/unknown"/>
  <Override PartName="/ppt/media/media2.gif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ヒラギノ角ゴ ProN W3"/>
      </a:defRPr>
    </a:lvl1pPr>
    <a:lvl2pPr indent="228600" algn="ctr" defTabSz="584200">
      <a:defRPr sz="3600">
        <a:latin typeface="+mn-lt"/>
        <a:ea typeface="+mn-ea"/>
        <a:cs typeface="+mn-cs"/>
        <a:sym typeface="ヒラギノ角ゴ ProN W3"/>
      </a:defRPr>
    </a:lvl2pPr>
    <a:lvl3pPr indent="457200" algn="ctr" defTabSz="584200">
      <a:defRPr sz="3600">
        <a:latin typeface="+mn-lt"/>
        <a:ea typeface="+mn-ea"/>
        <a:cs typeface="+mn-cs"/>
        <a:sym typeface="ヒラギノ角ゴ ProN W3"/>
      </a:defRPr>
    </a:lvl3pPr>
    <a:lvl4pPr indent="685800" algn="ctr" defTabSz="584200">
      <a:defRPr sz="3600">
        <a:latin typeface="+mn-lt"/>
        <a:ea typeface="+mn-ea"/>
        <a:cs typeface="+mn-cs"/>
        <a:sym typeface="ヒラギノ角ゴ ProN W3"/>
      </a:defRPr>
    </a:lvl4pPr>
    <a:lvl5pPr indent="914400" algn="ctr" defTabSz="584200">
      <a:defRPr sz="3600">
        <a:latin typeface="+mn-lt"/>
        <a:ea typeface="+mn-ea"/>
        <a:cs typeface="+mn-cs"/>
        <a:sym typeface="ヒラギノ角ゴ ProN W3"/>
      </a:defRPr>
    </a:lvl5pPr>
    <a:lvl6pPr indent="1143000" algn="ctr" defTabSz="584200">
      <a:defRPr sz="3600">
        <a:latin typeface="+mn-lt"/>
        <a:ea typeface="+mn-ea"/>
        <a:cs typeface="+mn-cs"/>
        <a:sym typeface="ヒラギノ角ゴ ProN W3"/>
      </a:defRPr>
    </a:lvl6pPr>
    <a:lvl7pPr indent="1371600" algn="ctr" defTabSz="584200">
      <a:defRPr sz="3600">
        <a:latin typeface="+mn-lt"/>
        <a:ea typeface="+mn-ea"/>
        <a:cs typeface="+mn-cs"/>
        <a:sym typeface="ヒラギノ角ゴ ProN W3"/>
      </a:defRPr>
    </a:lvl7pPr>
    <a:lvl8pPr indent="1600200" algn="ctr" defTabSz="584200">
      <a:defRPr sz="3600">
        <a:latin typeface="+mn-lt"/>
        <a:ea typeface="+mn-ea"/>
        <a:cs typeface="+mn-cs"/>
        <a:sym typeface="ヒラギノ角ゴ ProN W3"/>
      </a:defRPr>
    </a:lvl8pPr>
    <a:lvl9pPr indent="1828800" algn="ctr" defTabSz="584200">
      <a:defRPr sz="3600">
        <a:latin typeface="+mn-lt"/>
        <a:ea typeface="+mn-ea"/>
        <a:cs typeface="+mn-cs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pPr lvl="0">
              <a:defRPr sz="1800"/>
            </a:pPr>
            <a:r>
              <a:rPr sz="8400"/>
              <a:t>タイトルテキスト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5pPr>
          </a:lstStyle>
          <a:p>
            <a:pPr lvl="0">
              <a:defRPr sz="1800"/>
            </a:pPr>
            <a:r>
              <a:rPr sz="4200"/>
              <a:t>本文レベル1</a:t>
            </a:r>
            <a:endParaRPr sz="4200"/>
          </a:p>
          <a:p>
            <a:pPr lvl="1">
              <a:defRPr sz="1800"/>
            </a:pPr>
            <a:r>
              <a:rPr sz="4200"/>
              <a:t>本文レベル2</a:t>
            </a:r>
            <a:endParaRPr sz="4200"/>
          </a:p>
          <a:p>
            <a:pPr lvl="2">
              <a:defRPr sz="1800"/>
            </a:pPr>
            <a:r>
              <a:rPr sz="4200"/>
              <a:t>本文レベル3</a:t>
            </a:r>
            <a:endParaRPr sz="4200"/>
          </a:p>
          <a:p>
            <a:pPr lvl="3">
              <a:defRPr sz="1800"/>
            </a:pPr>
            <a:r>
              <a:rPr sz="4200"/>
              <a:t>本文レベル4</a:t>
            </a:r>
            <a:endParaRPr sz="4200"/>
          </a:p>
          <a:p>
            <a:pPr lvl="4">
              <a:defRPr sz="1800"/>
            </a:pPr>
            <a:r>
              <a:rPr sz="42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タイトルテキスト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本文レベル1</a:t>
            </a:r>
            <a:endParaRPr sz="2800"/>
          </a:p>
          <a:p>
            <a:pPr lvl="1">
              <a:defRPr sz="1800"/>
            </a:pPr>
            <a:r>
              <a:rPr sz="2800"/>
              <a:t>本文レベル2</a:t>
            </a:r>
            <a:endParaRPr sz="2800"/>
          </a:p>
          <a:p>
            <a:pPr lvl="2">
              <a:defRPr sz="1800"/>
            </a:pPr>
            <a:r>
              <a:rPr sz="2800"/>
              <a:t>本文レベル3</a:t>
            </a:r>
            <a:endParaRPr sz="2800"/>
          </a:p>
          <a:p>
            <a:pPr lvl="3">
              <a:defRPr sz="1800"/>
            </a:pPr>
            <a:r>
              <a:rPr sz="2800"/>
              <a:t>本文レベル4</a:t>
            </a:r>
            <a:endParaRPr sz="2800"/>
          </a:p>
          <a:p>
            <a:pPr lvl="4">
              <a:defRPr sz="1800"/>
            </a:pPr>
            <a:r>
              <a:rPr sz="28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ヒラギノ角ゴ ProN W3"/>
        </a:defRPr>
      </a:lvl1pPr>
      <a:lvl2pPr indent="228600" algn="ctr" defTabSz="584200">
        <a:defRPr sz="8000">
          <a:latin typeface="+mn-lt"/>
          <a:ea typeface="+mn-ea"/>
          <a:cs typeface="+mn-cs"/>
          <a:sym typeface="ヒラギノ角ゴ ProN W3"/>
        </a:defRPr>
      </a:lvl2pPr>
      <a:lvl3pPr indent="457200" algn="ctr" defTabSz="584200">
        <a:defRPr sz="8000">
          <a:latin typeface="+mn-lt"/>
          <a:ea typeface="+mn-ea"/>
          <a:cs typeface="+mn-cs"/>
          <a:sym typeface="ヒラギノ角ゴ ProN W3"/>
        </a:defRPr>
      </a:lvl3pPr>
      <a:lvl4pPr indent="685800" algn="ctr" defTabSz="584200">
        <a:defRPr sz="8000">
          <a:latin typeface="+mn-lt"/>
          <a:ea typeface="+mn-ea"/>
          <a:cs typeface="+mn-cs"/>
          <a:sym typeface="ヒラギノ角ゴ ProN W3"/>
        </a:defRPr>
      </a:lvl4pPr>
      <a:lvl5pPr indent="914400" algn="ctr" defTabSz="584200">
        <a:defRPr sz="8000">
          <a:latin typeface="+mn-lt"/>
          <a:ea typeface="+mn-ea"/>
          <a:cs typeface="+mn-cs"/>
          <a:sym typeface="ヒラギノ角ゴ ProN W3"/>
        </a:defRPr>
      </a:lvl5pPr>
      <a:lvl6pPr indent="1143000" algn="ctr" defTabSz="584200">
        <a:defRPr sz="8000">
          <a:latin typeface="+mn-lt"/>
          <a:ea typeface="+mn-ea"/>
          <a:cs typeface="+mn-cs"/>
          <a:sym typeface="ヒラギノ角ゴ ProN W3"/>
        </a:defRPr>
      </a:lvl6pPr>
      <a:lvl7pPr indent="1371600" algn="ctr" defTabSz="584200">
        <a:defRPr sz="8000">
          <a:latin typeface="+mn-lt"/>
          <a:ea typeface="+mn-ea"/>
          <a:cs typeface="+mn-cs"/>
          <a:sym typeface="ヒラギノ角ゴ ProN W3"/>
        </a:defRPr>
      </a:lvl7pPr>
      <a:lvl8pPr indent="1600200" algn="ctr" defTabSz="584200">
        <a:defRPr sz="8000">
          <a:latin typeface="+mn-lt"/>
          <a:ea typeface="+mn-ea"/>
          <a:cs typeface="+mn-cs"/>
          <a:sym typeface="ヒラギノ角ゴ ProN W3"/>
        </a:defRPr>
      </a:lvl8pPr>
      <a:lvl9pPr indent="1828800" algn="ctr" defTabSz="584200">
        <a:defRPr sz="8000">
          <a:latin typeface="+mn-lt"/>
          <a:ea typeface="+mn-ea"/>
          <a:cs typeface="+mn-cs"/>
          <a:sym typeface="ヒラギノ角ゴ ProN W3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video" Target="../media/media1.gif"/><Relationship Id="rId3" Type="http://schemas.microsoft.com/office/2007/relationships/media" Target="../media/media1.gif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video" Target="../media/media2.gif"/><Relationship Id="rId3" Type="http://schemas.microsoft.com/office/2007/relationships/media" Target="../media/media2.gif"/><Relationship Id="rId4" Type="http://schemas.openxmlformats.org/officeDocument/2006/relationships/image" Target="../media/image3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5675">
              <a:defRPr sz="1800"/>
            </a:pPr>
            <a:r>
              <a:rPr sz="6240"/>
              <a:t>宇宙磁気流体・</a:t>
            </a:r>
            <a:endParaRPr sz="6240"/>
          </a:p>
          <a:p>
            <a:pPr lvl="0" defTabSz="455675">
              <a:defRPr sz="1800"/>
            </a:pPr>
            <a:r>
              <a:rPr sz="6240"/>
              <a:t>プラズマシミュレーション</a:t>
            </a:r>
            <a:endParaRPr sz="6240"/>
          </a:p>
          <a:p>
            <a:pPr lvl="0" defTabSz="455675">
              <a:defRPr sz="1800"/>
            </a:pPr>
            <a:r>
              <a:rPr sz="6240"/>
              <a:t>サマースクール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77343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押野翔一(国立天文台)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0" y="0"/>
            <a:ext cx="13004800" cy="1524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衝撃波管問題 (Brio+ 1988)</a:t>
            </a:r>
          </a:p>
        </p:txBody>
      </p:sp>
      <p:sp>
        <p:nvSpPr>
          <p:cNvPr id="39" name="Shape 39"/>
          <p:cNvSpPr/>
          <p:nvPr/>
        </p:nvSpPr>
        <p:spPr>
          <a:xfrm>
            <a:off x="6053886" y="1873250"/>
            <a:ext cx="897028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1次</a:t>
            </a:r>
          </a:p>
        </p:txBody>
      </p:sp>
      <p:sp>
        <p:nvSpPr>
          <p:cNvPr id="40" name="Shape 40"/>
          <p:cNvSpPr/>
          <p:nvPr/>
        </p:nvSpPr>
        <p:spPr>
          <a:xfrm>
            <a:off x="1276349" y="2781300"/>
            <a:ext cx="10287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密度</a:t>
            </a:r>
          </a:p>
        </p:txBody>
      </p:sp>
      <p:sp>
        <p:nvSpPr>
          <p:cNvPr id="41" name="Shape 41"/>
          <p:cNvSpPr/>
          <p:nvPr/>
        </p:nvSpPr>
        <p:spPr>
          <a:xfrm>
            <a:off x="5886450" y="2781300"/>
            <a:ext cx="14859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縦速度</a:t>
            </a:r>
          </a:p>
        </p:txBody>
      </p:sp>
      <p:sp>
        <p:nvSpPr>
          <p:cNvPr id="42" name="Shape 42"/>
          <p:cNvSpPr/>
          <p:nvPr/>
        </p:nvSpPr>
        <p:spPr>
          <a:xfrm>
            <a:off x="10331450" y="2781300"/>
            <a:ext cx="14859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横磁場</a:t>
            </a:r>
          </a:p>
        </p:txBody>
      </p:sp>
      <p:pic>
        <p:nvPicPr>
          <p:cNvPr id="43" name="Euler_b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0" y="3810000"/>
            <a:ext cx="45720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Euler_rho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81000" y="3810000"/>
            <a:ext cx="45720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Euler_vx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55000" y="3810000"/>
            <a:ext cx="4572000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0" y="0"/>
            <a:ext cx="13004800" cy="1524000"/>
          </a:xfrm>
          <a:prstGeom prst="rect">
            <a:avLst/>
          </a:prstGeom>
        </p:spPr>
        <p:txBody>
          <a:bodyPr/>
          <a:lstStyle>
            <a:lvl1pPr defTabSz="344677">
              <a:defRPr sz="4719"/>
            </a:lvl1pPr>
          </a:lstStyle>
          <a:p>
            <a:pPr lvl="0">
              <a:defRPr sz="1800"/>
            </a:pPr>
            <a:r>
              <a:rPr sz="4719"/>
              <a:t>衝撃波管問題[時間1次+空間2次] (Brio+ 1988)</a:t>
            </a:r>
          </a:p>
        </p:txBody>
      </p:sp>
      <p:sp>
        <p:nvSpPr>
          <p:cNvPr id="48" name="Shape 48"/>
          <p:cNvSpPr/>
          <p:nvPr/>
        </p:nvSpPr>
        <p:spPr>
          <a:xfrm>
            <a:off x="514349" y="3530600"/>
            <a:ext cx="10287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密度</a:t>
            </a:r>
          </a:p>
        </p:txBody>
      </p:sp>
      <p:sp>
        <p:nvSpPr>
          <p:cNvPr id="49" name="Shape 49"/>
          <p:cNvSpPr/>
          <p:nvPr/>
        </p:nvSpPr>
        <p:spPr>
          <a:xfrm>
            <a:off x="539750" y="6540500"/>
            <a:ext cx="14859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縦速度</a:t>
            </a:r>
          </a:p>
        </p:txBody>
      </p:sp>
      <p:sp>
        <p:nvSpPr>
          <p:cNvPr id="50" name="Shape 50"/>
          <p:cNvSpPr/>
          <p:nvPr/>
        </p:nvSpPr>
        <p:spPr>
          <a:xfrm>
            <a:off x="438150" y="8890000"/>
            <a:ext cx="14859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横磁場</a:t>
            </a:r>
          </a:p>
        </p:txBody>
      </p:sp>
      <p:sp>
        <p:nvSpPr>
          <p:cNvPr id="51" name="Shape 51"/>
          <p:cNvSpPr/>
          <p:nvPr/>
        </p:nvSpPr>
        <p:spPr>
          <a:xfrm>
            <a:off x="1993493" y="1701800"/>
            <a:ext cx="101681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MM</a:t>
            </a:r>
          </a:p>
        </p:txBody>
      </p:sp>
      <p:sp>
        <p:nvSpPr>
          <p:cNvPr id="52" name="Shape 52"/>
          <p:cNvSpPr/>
          <p:nvPr/>
        </p:nvSpPr>
        <p:spPr>
          <a:xfrm>
            <a:off x="10132872" y="1701800"/>
            <a:ext cx="157825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Koren</a:t>
            </a:r>
          </a:p>
        </p:txBody>
      </p:sp>
      <p:sp>
        <p:nvSpPr>
          <p:cNvPr id="53" name="Shape 53"/>
          <p:cNvSpPr/>
          <p:nvPr/>
        </p:nvSpPr>
        <p:spPr>
          <a:xfrm>
            <a:off x="6038342" y="1695450"/>
            <a:ext cx="92811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MC</a:t>
            </a:r>
          </a:p>
        </p:txBody>
      </p:sp>
      <p:pic>
        <p:nvPicPr>
          <p:cNvPr id="54" name="MM_vx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8300" y="4724400"/>
            <a:ext cx="4572000" cy="320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MM_b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68300" y="7239000"/>
            <a:ext cx="45720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MC_by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16400" y="2057400"/>
            <a:ext cx="45720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MC_rho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16400" y="7239000"/>
            <a:ext cx="45720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MC_vx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16400" y="4724400"/>
            <a:ext cx="45720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MM_rho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368300" y="2057400"/>
            <a:ext cx="45720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Koren_by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69300" y="7239000"/>
            <a:ext cx="45720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Koren_rho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69300" y="2057400"/>
            <a:ext cx="45720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Koren_vx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369300" y="4724400"/>
            <a:ext cx="4572000" cy="320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0" y="0"/>
            <a:ext cx="13004800" cy="1524000"/>
          </a:xfrm>
          <a:prstGeom prst="rect">
            <a:avLst/>
          </a:prstGeom>
        </p:spPr>
        <p:txBody>
          <a:bodyPr/>
          <a:lstStyle>
            <a:lvl1pPr defTabSz="344677">
              <a:defRPr sz="4719"/>
            </a:lvl1pPr>
          </a:lstStyle>
          <a:p>
            <a:pPr lvl="0">
              <a:defRPr sz="1800"/>
            </a:pPr>
            <a:r>
              <a:rPr sz="4719"/>
              <a:t>衝撃波管問題[時間2次+空間2次] (Brio+ 1988)</a:t>
            </a:r>
          </a:p>
        </p:txBody>
      </p:sp>
      <p:sp>
        <p:nvSpPr>
          <p:cNvPr id="65" name="Shape 65"/>
          <p:cNvSpPr/>
          <p:nvPr/>
        </p:nvSpPr>
        <p:spPr>
          <a:xfrm>
            <a:off x="514349" y="3530600"/>
            <a:ext cx="10287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密度</a:t>
            </a:r>
          </a:p>
        </p:txBody>
      </p:sp>
      <p:sp>
        <p:nvSpPr>
          <p:cNvPr id="66" name="Shape 66"/>
          <p:cNvSpPr/>
          <p:nvPr/>
        </p:nvSpPr>
        <p:spPr>
          <a:xfrm>
            <a:off x="539750" y="6540500"/>
            <a:ext cx="14859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縦速度</a:t>
            </a:r>
          </a:p>
        </p:txBody>
      </p:sp>
      <p:sp>
        <p:nvSpPr>
          <p:cNvPr id="67" name="Shape 67"/>
          <p:cNvSpPr/>
          <p:nvPr/>
        </p:nvSpPr>
        <p:spPr>
          <a:xfrm>
            <a:off x="438150" y="8890000"/>
            <a:ext cx="14859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横磁場</a:t>
            </a:r>
          </a:p>
        </p:txBody>
      </p:sp>
      <p:sp>
        <p:nvSpPr>
          <p:cNvPr id="68" name="Shape 68"/>
          <p:cNvSpPr/>
          <p:nvPr/>
        </p:nvSpPr>
        <p:spPr>
          <a:xfrm>
            <a:off x="1993493" y="1701800"/>
            <a:ext cx="101681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MM</a:t>
            </a:r>
          </a:p>
        </p:txBody>
      </p:sp>
      <p:sp>
        <p:nvSpPr>
          <p:cNvPr id="69" name="Shape 69"/>
          <p:cNvSpPr/>
          <p:nvPr/>
        </p:nvSpPr>
        <p:spPr>
          <a:xfrm>
            <a:off x="10132872" y="1701800"/>
            <a:ext cx="157825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Koren</a:t>
            </a:r>
          </a:p>
        </p:txBody>
      </p:sp>
      <p:sp>
        <p:nvSpPr>
          <p:cNvPr id="70" name="Shape 70"/>
          <p:cNvSpPr/>
          <p:nvPr/>
        </p:nvSpPr>
        <p:spPr>
          <a:xfrm>
            <a:off x="6038342" y="1695450"/>
            <a:ext cx="92811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MC</a:t>
            </a:r>
          </a:p>
        </p:txBody>
      </p:sp>
      <p:pic>
        <p:nvPicPr>
          <p:cNvPr id="71" name="Runge_MM_b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8300" y="7239000"/>
            <a:ext cx="45720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Runge_MM_rho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68300" y="2057400"/>
            <a:ext cx="4572000" cy="320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Runge_MM_vx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68300" y="4724400"/>
            <a:ext cx="45720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Runge_MC_by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16400" y="7239000"/>
            <a:ext cx="45720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Runge_MC_rho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16400" y="2057400"/>
            <a:ext cx="4572000" cy="320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Runge_MC_vx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16400" y="4724400"/>
            <a:ext cx="45720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Runge_Koren_by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69300" y="7239000"/>
            <a:ext cx="45720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Runge_Koren_rho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69300" y="2057400"/>
            <a:ext cx="4572000" cy="320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Runge_Koren_vx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369300" y="4724400"/>
            <a:ext cx="4572000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0" y="0"/>
            <a:ext cx="13004800" cy="1524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Orszag-Tang 渦問題</a:t>
            </a:r>
          </a:p>
        </p:txBody>
      </p:sp>
      <p:pic>
        <p:nvPicPr>
          <p:cNvPr id="82" name="Vortex_MM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9861" y="1117996"/>
            <a:ext cx="14514284" cy="101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2934868" y="1752600"/>
            <a:ext cx="7135064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2次ルンゲクッタ + MUSCL-MM</a:t>
            </a:r>
          </a:p>
        </p:txBody>
      </p:sp>
      <p:pic>
        <p:nvPicPr>
          <p:cNvPr id="8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307" y="3564714"/>
            <a:ext cx="2127969" cy="56030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694741" y="2743200"/>
            <a:ext cx="19431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初期条件</a:t>
            </a:r>
          </a:p>
        </p:txBody>
      </p:sp>
      <p:sp>
        <p:nvSpPr>
          <p:cNvPr id="86" name="Shape 86"/>
          <p:cNvSpPr/>
          <p:nvPr/>
        </p:nvSpPr>
        <p:spPr>
          <a:xfrm>
            <a:off x="279400" y="2590800"/>
            <a:ext cx="2773784" cy="6929537"/>
          </a:xfrm>
          <a:prstGeom prst="roundRect">
            <a:avLst>
              <a:gd name="adj" fmla="val 15000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0" y="0"/>
            <a:ext cx="13004800" cy="1524000"/>
          </a:xfrm>
          <a:prstGeom prst="rect">
            <a:avLst/>
          </a:prstGeom>
        </p:spPr>
        <p:txBody>
          <a:bodyPr/>
          <a:lstStyle>
            <a:lvl1pPr defTabSz="479044">
              <a:defRPr sz="6560"/>
            </a:lvl1pPr>
          </a:lstStyle>
          <a:p>
            <a:pPr lvl="0">
              <a:defRPr sz="1800"/>
            </a:pPr>
            <a:r>
              <a:rPr sz="6560"/>
              <a:t>Orszag-Tang 渦問題 (移流拡散法)</a:t>
            </a:r>
          </a:p>
        </p:txBody>
      </p:sp>
      <p:sp>
        <p:nvSpPr>
          <p:cNvPr id="89" name="Shape 89"/>
          <p:cNvSpPr/>
          <p:nvPr/>
        </p:nvSpPr>
        <p:spPr>
          <a:xfrm>
            <a:off x="1993493" y="2463800"/>
            <a:ext cx="101681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MM</a:t>
            </a:r>
          </a:p>
        </p:txBody>
      </p:sp>
      <p:sp>
        <p:nvSpPr>
          <p:cNvPr id="90" name="Shape 90"/>
          <p:cNvSpPr/>
          <p:nvPr/>
        </p:nvSpPr>
        <p:spPr>
          <a:xfrm>
            <a:off x="10132872" y="2463800"/>
            <a:ext cx="157825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Koren</a:t>
            </a:r>
          </a:p>
        </p:txBody>
      </p:sp>
      <p:sp>
        <p:nvSpPr>
          <p:cNvPr id="91" name="Shape 91"/>
          <p:cNvSpPr/>
          <p:nvPr/>
        </p:nvSpPr>
        <p:spPr>
          <a:xfrm>
            <a:off x="6038342" y="2457450"/>
            <a:ext cx="92811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MC</a:t>
            </a:r>
          </a:p>
        </p:txBody>
      </p:sp>
      <p:pic>
        <p:nvPicPr>
          <p:cNvPr id="92" name="Vortex_MM_div_clean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24769" y="2690465"/>
            <a:ext cx="7997945" cy="5598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Vortex_MC_div_clean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3067" y="2689395"/>
            <a:ext cx="8001001" cy="560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Vortex_Koren_div_clean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85260" y="2689395"/>
            <a:ext cx="8001001" cy="560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xfrm>
            <a:off x="0" y="0"/>
            <a:ext cx="13004800" cy="1524000"/>
          </a:xfrm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 lvl="0">
              <a:defRPr sz="1800"/>
            </a:pPr>
            <a:r>
              <a:rPr sz="7280"/>
              <a:t>ケルビン・ヘルムホルツ不安定</a:t>
            </a:r>
          </a:p>
        </p:txBody>
      </p:sp>
      <p:pic>
        <p:nvPicPr>
          <p:cNvPr id="97" name="output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42900" y="1340420"/>
            <a:ext cx="12319000" cy="9239251"/>
          </a:xfrm>
          <a:prstGeom prst="rect">
            <a:avLst/>
          </a:prstGeom>
        </p:spPr>
      </p:pic>
      <p:sp>
        <p:nvSpPr>
          <p:cNvPr id="98" name="Shape 98"/>
          <p:cNvSpPr/>
          <p:nvPr/>
        </p:nvSpPr>
        <p:spPr>
          <a:xfrm>
            <a:off x="2654147" y="1752600"/>
            <a:ext cx="7696506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2次ルンゲクッタ + MUSCL-Koren</a:t>
            </a:r>
          </a:p>
        </p:txBody>
      </p:sp>
      <p:pic>
        <p:nvPicPr>
          <p:cNvPr id="99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8351" y="3792355"/>
            <a:ext cx="3067598" cy="456593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694741" y="2743200"/>
            <a:ext cx="19431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初期条件</a:t>
            </a:r>
          </a:p>
        </p:txBody>
      </p:sp>
      <p:sp>
        <p:nvSpPr>
          <p:cNvPr id="101" name="Shape 101"/>
          <p:cNvSpPr/>
          <p:nvPr/>
        </p:nvSpPr>
        <p:spPr>
          <a:xfrm>
            <a:off x="164554" y="2590800"/>
            <a:ext cx="3460626" cy="6324600"/>
          </a:xfrm>
          <a:prstGeom prst="roundRect">
            <a:avLst>
              <a:gd name="adj" fmla="val 12023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9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0" y="0"/>
            <a:ext cx="13004800" cy="1524000"/>
          </a:xfrm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 lvl="0">
              <a:defRPr sz="1800"/>
            </a:pPr>
            <a:r>
              <a:rPr sz="7280"/>
              <a:t>ケルビン・ヘルムホルツ不安定</a:t>
            </a:r>
          </a:p>
        </p:txBody>
      </p:sp>
      <p:sp>
        <p:nvSpPr>
          <p:cNvPr id="104" name="Shape 104"/>
          <p:cNvSpPr/>
          <p:nvPr/>
        </p:nvSpPr>
        <p:spPr>
          <a:xfrm>
            <a:off x="2654147" y="1752600"/>
            <a:ext cx="7696506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2次ルンゲクッタ + MUSCL-Koren</a:t>
            </a:r>
          </a:p>
        </p:txBody>
      </p:sp>
      <p:pic>
        <p:nvPicPr>
          <p:cNvPr id="105" name="Initial_KH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32406" y="2624881"/>
            <a:ext cx="11043956" cy="7730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KH_Koren0010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7900" y="2623116"/>
            <a:ext cx="11049000" cy="773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KH_Koren0030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3978" y="2623116"/>
            <a:ext cx="11049001" cy="773430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626505" y="2882900"/>
            <a:ext cx="1526134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T=6.3</a:t>
            </a:r>
          </a:p>
        </p:txBody>
      </p:sp>
      <p:sp>
        <p:nvSpPr>
          <p:cNvPr id="109" name="Shape 109"/>
          <p:cNvSpPr/>
          <p:nvPr/>
        </p:nvSpPr>
        <p:spPr>
          <a:xfrm>
            <a:off x="5801055" y="2882900"/>
            <a:ext cx="140269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T=63</a:t>
            </a:r>
          </a:p>
        </p:txBody>
      </p:sp>
      <p:sp>
        <p:nvSpPr>
          <p:cNvPr id="110" name="Shape 110"/>
          <p:cNvSpPr/>
          <p:nvPr/>
        </p:nvSpPr>
        <p:spPr>
          <a:xfrm>
            <a:off x="9984370" y="2882900"/>
            <a:ext cx="1728217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T=189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anime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23242" y="1099790"/>
            <a:ext cx="13004801" cy="9753601"/>
          </a:xfrm>
          <a:prstGeom prst="rect">
            <a:avLst/>
          </a:prstGeom>
        </p:spPr>
      </p:pic>
      <p:sp>
        <p:nvSpPr>
          <p:cNvPr id="113" name="Shape 113"/>
          <p:cNvSpPr/>
          <p:nvPr>
            <p:ph type="title"/>
          </p:nvPr>
        </p:nvSpPr>
        <p:spPr>
          <a:xfrm>
            <a:off x="0" y="0"/>
            <a:ext cx="13004800" cy="1524000"/>
          </a:xfrm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 lvl="0">
              <a:defRPr sz="1800"/>
            </a:pPr>
            <a:r>
              <a:rPr sz="7280"/>
              <a:t>ケルビン・ヘルムホルツ不安定</a:t>
            </a:r>
          </a:p>
        </p:txBody>
      </p:sp>
      <p:sp>
        <p:nvSpPr>
          <p:cNvPr id="114" name="Shape 114"/>
          <p:cNvSpPr/>
          <p:nvPr/>
        </p:nvSpPr>
        <p:spPr>
          <a:xfrm>
            <a:off x="1993493" y="1701800"/>
            <a:ext cx="101681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MM</a:t>
            </a:r>
          </a:p>
        </p:txBody>
      </p:sp>
      <p:sp>
        <p:nvSpPr>
          <p:cNvPr id="115" name="Shape 115"/>
          <p:cNvSpPr/>
          <p:nvPr/>
        </p:nvSpPr>
        <p:spPr>
          <a:xfrm>
            <a:off x="10132872" y="1701800"/>
            <a:ext cx="157825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Koren</a:t>
            </a:r>
          </a:p>
        </p:txBody>
      </p:sp>
      <p:sp>
        <p:nvSpPr>
          <p:cNvPr id="116" name="Shape 116"/>
          <p:cNvSpPr/>
          <p:nvPr/>
        </p:nvSpPr>
        <p:spPr>
          <a:xfrm>
            <a:off x="6038342" y="1695450"/>
            <a:ext cx="92811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600"/>
              <a:t>MC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