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60" r:id="rId5"/>
  </p:sldIdLst>
  <p:sldSz cx="10080625" cy="7559675"/>
  <p:notesSz cx="7559675" cy="106918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TakaoPGothic" pitchFamily="2"/>
              <a:cs typeface="TakaoPGothic" pitchFamily="2"/>
            </a:endParaRPr>
          </a:p>
        </p:txBody>
      </p:sp>
      <p:sp>
        <p:nvSpPr>
          <p:cNvPr id="3" name="日付プレースホルダー 2"/>
          <p:cNvSpPr txBox="1">
            <a:spLocks noGrp="1"/>
          </p:cNvSpPr>
          <p:nvPr>
            <p:ph type="dt" sz="quarter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TakaoPGothic" pitchFamily="2"/>
              <a:cs typeface="TakaoPGothic" pitchFamily="2"/>
            </a:endParaRPr>
          </a:p>
        </p:txBody>
      </p:sp>
      <p:sp>
        <p:nvSpPr>
          <p:cNvPr id="4" name="フッター プレースホルダー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TakaoPGothic" pitchFamily="2"/>
              <a:cs typeface="TakaoPGothic" pitchFamily="2"/>
            </a:endParaRPr>
          </a:p>
        </p:txBody>
      </p:sp>
      <p:sp>
        <p:nvSpPr>
          <p:cNvPr id="5" name="スライド番号プレースホルダー 4"/>
          <p:cNvSpPr txBox="1">
            <a:spLocks noGrp="1"/>
          </p:cNvSpPr>
          <p:nvPr>
            <p:ph type="sldNum" sz="quarter" idx="3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533984F8-6971-48C3-926C-0410DB5955FA}" type="slidenum">
              <a:t>‹#›</a:t>
            </a:fld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TakaoPGothic" pitchFamily="2"/>
              <a:cs typeface="TakaoPGothic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45499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6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ノート プレースホルダー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 altLang="ja-JP"/>
          </a:p>
        </p:txBody>
      </p:sp>
      <p:sp>
        <p:nvSpPr>
          <p:cNvPr id="4" name="ヘッダー プレースホルダー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TakaoPGothic" pitchFamily="2"/>
                <a:cs typeface="TakaoPGothic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日付プレースホルダー 4"/>
          <p:cNvSpPr txBox="1">
            <a:spLocks noGrp="1"/>
          </p:cNvSpPr>
          <p:nvPr>
            <p:ph type="dt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TakaoPGothic" pitchFamily="2"/>
                <a:cs typeface="TakaoPGothic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フッター プレースホルダー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TakaoPGothic" pitchFamily="2"/>
                <a:cs typeface="TakaoPGothic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スライド番号プレースホルダー 6"/>
          <p:cNvSpPr txBox="1">
            <a:spLocks noGrp="1"/>
          </p:cNvSpPr>
          <p:nvPr>
            <p:ph type="sldNum" sz="quarter" idx="5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TakaoPGothic" pitchFamily="2"/>
                <a:cs typeface="TakaoPGothic" pitchFamily="2"/>
              </a:defRPr>
            </a:lvl1pPr>
          </a:lstStyle>
          <a:p>
            <a:pPr lvl="0"/>
            <a:fld id="{3D6D1C5A-9ADF-450C-96AF-4851AAF83A5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2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altLang="ja-JP" sz="2000" b="0" i="0" u="none" strike="noStrike" kern="1200" cap="none">
        <a:ln>
          <a:noFill/>
        </a:ln>
        <a:latin typeface="Liberation Sans" pitchFamily="18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3CE8A09-4ED6-43E7-B96B-EDD804B37325}" type="slidenum">
              <a:t>1</a:t>
            </a:fld>
            <a:endParaRPr lang="en-US"/>
          </a:p>
        </p:txBody>
      </p:sp>
      <p:sp>
        <p:nvSpPr>
          <p:cNvPr id="2" name="スライド イメージ プレースホルダー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ノート プレースホルダー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5149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E371613-477D-4543-8D2C-54AD0B576338}" type="slidenum">
              <a:t>2</a:t>
            </a:fld>
            <a:endParaRPr lang="en-US"/>
          </a:p>
        </p:txBody>
      </p:sp>
      <p:sp>
        <p:nvSpPr>
          <p:cNvPr id="2" name="スライド イメージ プレースホルダー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ノート プレースホルダー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1212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B7C53BB-28B7-47D4-9F66-CDDC9D15A88F}" type="slidenum">
              <a:t>3</a:t>
            </a:fld>
            <a:endParaRPr lang="en-US"/>
          </a:p>
        </p:txBody>
      </p:sp>
      <p:sp>
        <p:nvSpPr>
          <p:cNvPr id="2" name="スライド イメージ プレースホルダー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ノート プレースホルダー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2663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E7EEE26-B453-4108-B072-E2D6999A4047}" type="slidenum">
              <a:t>4</a:t>
            </a:fld>
            <a:endParaRPr lang="en-US"/>
          </a:p>
        </p:txBody>
      </p:sp>
      <p:sp>
        <p:nvSpPr>
          <p:cNvPr id="2" name="スライド イメージ プレースホルダー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ノート プレースホルダー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68713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1379" y="2771882"/>
            <a:ext cx="7276539" cy="2494297"/>
          </a:xfrm>
        </p:spPr>
        <p:txBody>
          <a:bodyPr anchor="b">
            <a:normAutofit/>
          </a:bodyPr>
          <a:lstStyle>
            <a:lvl1pPr>
              <a:defRPr sz="595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1379" y="5266178"/>
            <a:ext cx="7276539" cy="1241518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4967" y="4763277"/>
            <a:ext cx="1538412" cy="861769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696" y="4992981"/>
            <a:ext cx="644898" cy="402483"/>
          </a:xfrm>
        </p:spPr>
        <p:txBody>
          <a:bodyPr/>
          <a:lstStyle/>
          <a:p>
            <a:pPr lvl="0"/>
            <a:fld id="{030890F3-595B-4CAC-A494-E2A06C547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92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378" y="671971"/>
            <a:ext cx="7267206" cy="3435959"/>
          </a:xfrm>
        </p:spPr>
        <p:txBody>
          <a:bodyPr anchor="ctr">
            <a:normAutofit/>
          </a:bodyPr>
          <a:lstStyle>
            <a:lvl1pPr algn="l">
              <a:defRPr sz="5291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1378" y="4799529"/>
            <a:ext cx="7267206" cy="171505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4" y="3490510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93" y="3576064"/>
            <a:ext cx="644898" cy="402483"/>
          </a:xfrm>
        </p:spPr>
        <p:txBody>
          <a:bodyPr/>
          <a:lstStyle/>
          <a:p>
            <a:pPr lvl="0"/>
            <a:fld id="{36AF6295-005D-42AE-A9AE-829325FD9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4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2254" y="671971"/>
            <a:ext cx="6735395" cy="3191863"/>
          </a:xfrm>
        </p:spPr>
        <p:txBody>
          <a:bodyPr anchor="ctr">
            <a:normAutofit/>
          </a:bodyPr>
          <a:lstStyle>
            <a:lvl1pPr algn="l">
              <a:defRPr sz="5291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663441" y="3863834"/>
            <a:ext cx="6233019" cy="41998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1378" y="4799529"/>
            <a:ext cx="7267206" cy="171505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64" y="3490510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93" y="3576064"/>
            <a:ext cx="644898" cy="402483"/>
          </a:xfrm>
        </p:spPr>
        <p:txBody>
          <a:bodyPr/>
          <a:lstStyle/>
          <a:p>
            <a:pPr lvl="0"/>
            <a:fld id="{36AF6295-005D-42AE-A9AE-829325FD9FB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93544" y="714306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06344" y="3202562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531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378" y="2687886"/>
            <a:ext cx="7267206" cy="3003637"/>
          </a:xfrm>
        </p:spPr>
        <p:txBody>
          <a:bodyPr anchor="b">
            <a:normAutofit/>
          </a:bodyPr>
          <a:lstStyle>
            <a:lvl1pPr algn="l">
              <a:defRPr sz="5291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1378" y="5711755"/>
            <a:ext cx="7267206" cy="80427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4" y="5413094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3593" y="5492932"/>
            <a:ext cx="644898" cy="402483"/>
          </a:xfrm>
        </p:spPr>
        <p:txBody>
          <a:bodyPr/>
          <a:lstStyle/>
          <a:p>
            <a:pPr lvl="0"/>
            <a:fld id="{36AF6295-005D-42AE-A9AE-829325FD9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33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12254" y="671971"/>
            <a:ext cx="6735395" cy="3191863"/>
          </a:xfrm>
        </p:spPr>
        <p:txBody>
          <a:bodyPr anchor="ctr">
            <a:normAutofit/>
          </a:bodyPr>
          <a:lstStyle>
            <a:lvl1pPr algn="l">
              <a:defRPr sz="5291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41378" y="4787794"/>
            <a:ext cx="7373377" cy="92396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accent1"/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1378" y="5711755"/>
            <a:ext cx="7373377" cy="80427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64" y="5413094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3593" y="5492932"/>
            <a:ext cx="644898" cy="402483"/>
          </a:xfrm>
        </p:spPr>
        <p:txBody>
          <a:bodyPr/>
          <a:lstStyle/>
          <a:p>
            <a:pPr lvl="0"/>
            <a:fld id="{36AF6295-005D-42AE-A9AE-829325FD9FB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93544" y="714306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06344" y="3202562"/>
            <a:ext cx="504162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627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379" y="691600"/>
            <a:ext cx="7267205" cy="3174689"/>
          </a:xfrm>
        </p:spPr>
        <p:txBody>
          <a:bodyPr anchor="ctr">
            <a:normAutofit/>
          </a:bodyPr>
          <a:lstStyle>
            <a:lvl1pPr algn="l">
              <a:defRPr sz="5291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41378" y="4787794"/>
            <a:ext cx="7267206" cy="92396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accent1"/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1378" y="5711755"/>
            <a:ext cx="7267206" cy="80427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4" y="5413094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3593" y="5492932"/>
            <a:ext cx="644898" cy="402483"/>
          </a:xfrm>
        </p:spPr>
        <p:txBody>
          <a:bodyPr/>
          <a:lstStyle/>
          <a:p>
            <a:pPr lvl="0"/>
            <a:fld id="{36AF6295-005D-42AE-A9AE-829325FD9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90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4" y="783960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FC6FF6-1A14-4BE4-AA06-ECD632C38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94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83107" y="691599"/>
            <a:ext cx="1825771" cy="5824430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1379" y="691599"/>
            <a:ext cx="5199446" cy="582443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4" y="783960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5C97AF-9E69-4BB8-B1ED-BCE1750B1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5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450" y="687966"/>
            <a:ext cx="7264134" cy="141194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1378" y="2351899"/>
            <a:ext cx="7267206" cy="416412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4" y="783960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BE243E-50BA-4389-BF82-9A96DD255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74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378" y="2286820"/>
            <a:ext cx="7267206" cy="1619080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1378" y="3947830"/>
            <a:ext cx="7267206" cy="948432"/>
          </a:xfrm>
        </p:spPr>
        <p:txBody>
          <a:bodyPr anchor="t"/>
          <a:lstStyle>
            <a:lvl1pPr marL="0" indent="0" algn="l">
              <a:buNone/>
              <a:defRPr sz="220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4" y="3490510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93" y="3576064"/>
            <a:ext cx="644898" cy="402483"/>
          </a:xfrm>
        </p:spPr>
        <p:txBody>
          <a:bodyPr/>
          <a:lstStyle/>
          <a:p>
            <a:pPr lvl="0"/>
            <a:fld id="{BC277D58-AE01-4EB6-BB32-D4CF20076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08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1379" y="2355323"/>
            <a:ext cx="3525056" cy="4152858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4011" y="2355323"/>
            <a:ext cx="3524573" cy="4152858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64" y="783960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93" y="868385"/>
            <a:ext cx="644898" cy="402483"/>
          </a:xfrm>
        </p:spPr>
        <p:txBody>
          <a:bodyPr/>
          <a:lstStyle/>
          <a:p>
            <a:pPr lvl="0"/>
            <a:fld id="{95BD8E14-B72F-4AA1-B5C8-51FC83EC3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0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7393" y="2454443"/>
            <a:ext cx="3169042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1378" y="3089666"/>
            <a:ext cx="3525057" cy="3423462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5518" y="2450885"/>
            <a:ext cx="3167546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0051" y="3086107"/>
            <a:ext cx="3523015" cy="3423462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64" y="783960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93" y="868385"/>
            <a:ext cx="644898" cy="402483"/>
          </a:xfrm>
        </p:spPr>
        <p:txBody>
          <a:bodyPr/>
          <a:lstStyle/>
          <a:p>
            <a:pPr lvl="0"/>
            <a:fld id="{EAED0E98-3440-47C7-BB6C-4F955B2D9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2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448" y="687966"/>
            <a:ext cx="7264135" cy="141194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64" y="783960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7D6EE0-1BAC-4914-9AF5-67B3D191F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9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64" y="783960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AEB8513-8ADB-4C1C-92DA-2C920B967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7232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378" y="491730"/>
            <a:ext cx="2898934" cy="1076203"/>
          </a:xfrm>
        </p:spPr>
        <p:txBody>
          <a:bodyPr anchor="b"/>
          <a:lstStyle>
            <a:lvl1pPr algn="l">
              <a:defRPr sz="2205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9373" y="491731"/>
            <a:ext cx="4179211" cy="5968994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1378" y="1762175"/>
            <a:ext cx="2898934" cy="4698546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4" y="783960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BCC9D4-FA1F-47A3-992B-A363244DC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8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378" y="5291772"/>
            <a:ext cx="7267206" cy="62472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1378" y="699931"/>
            <a:ext cx="7267206" cy="4249391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1378" y="5916496"/>
            <a:ext cx="7267206" cy="544226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64" y="5413094"/>
            <a:ext cx="1497493" cy="559981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3593" y="5492932"/>
            <a:ext cx="644898" cy="402483"/>
          </a:xfrm>
        </p:spPr>
        <p:txBody>
          <a:bodyPr/>
          <a:lstStyle/>
          <a:p>
            <a:pPr lvl="0"/>
            <a:fld id="{486FF9CD-87FB-4448-8F06-5EA7E80C0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8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51989"/>
            <a:ext cx="2184135" cy="731785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2513" y="314"/>
            <a:ext cx="2152244" cy="755412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01613" cy="75596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44448" y="687966"/>
            <a:ext cx="7264135" cy="14119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1378" y="2351899"/>
            <a:ext cx="7267206" cy="4283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68531" y="6762800"/>
            <a:ext cx="844881" cy="4080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1378" y="6763594"/>
            <a:ext cx="630203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63593" y="868385"/>
            <a:ext cx="6448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5">
                <a:solidFill>
                  <a:srgbClr val="FEFFFF"/>
                </a:solidFill>
              </a:defRPr>
            </a:lvl1pPr>
          </a:lstStyle>
          <a:p>
            <a:pPr lvl="0"/>
            <a:fld id="{36AF6295-005D-42AE-A9AE-829325FD9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5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503972" rtl="0" eaLnBrk="1" latinLnBrk="0" hangingPunct="1">
        <a:spcBef>
          <a:spcPct val="0"/>
        </a:spcBef>
        <a:buNone/>
        <a:defRPr kumimoji="1" sz="3968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77979" indent="-377979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98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76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9929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3900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7872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 idx="4294967295"/>
          </p:nvPr>
        </p:nvSpPr>
        <p:spPr>
          <a:xfrm>
            <a:off x="0" y="1589088"/>
            <a:ext cx="9072563" cy="1435100"/>
          </a:xfrm>
        </p:spPr>
        <p:txBody>
          <a:bodyPr>
            <a:normAutofit fontScale="90000"/>
          </a:bodyPr>
          <a:lstStyle/>
          <a:p>
            <a:pPr lvl="0" algn="ctr"/>
            <a:r>
              <a:rPr lang="ja-JP" altLang="en-US" b="1" dirty="0">
                <a:solidFill>
                  <a:srgbClr val="C5000B"/>
                </a:solidFill>
                <a:latin typeface="+mj-ea"/>
                <a:ea typeface="+mj-ea"/>
              </a:rPr>
              <a:t>宇宙磁気流体・プラズマ</a:t>
            </a:r>
            <a:r>
              <a:rPr lang="en-US" b="1" dirty="0">
                <a:solidFill>
                  <a:srgbClr val="C5000B"/>
                </a:solidFill>
                <a:latin typeface="+mj-ea"/>
                <a:ea typeface="+mj-ea"/>
              </a:rPr>
              <a:t/>
            </a:r>
            <a:br>
              <a:rPr lang="en-US" b="1" dirty="0">
                <a:solidFill>
                  <a:srgbClr val="C5000B"/>
                </a:solidFill>
                <a:latin typeface="+mj-ea"/>
                <a:ea typeface="+mj-ea"/>
              </a:rPr>
            </a:br>
            <a:r>
              <a:rPr lang="ja-JP" altLang="en-US" b="1" dirty="0">
                <a:solidFill>
                  <a:srgbClr val="C5000B"/>
                </a:solidFill>
                <a:latin typeface="+mj-ea"/>
                <a:ea typeface="+mj-ea"/>
              </a:rPr>
              <a:t>シミュレーションサマースクール</a:t>
            </a:r>
            <a:r>
              <a:rPr lang="en-US" b="1" dirty="0">
                <a:solidFill>
                  <a:srgbClr val="C5000B"/>
                </a:solidFill>
                <a:latin typeface="+mj-ea"/>
                <a:ea typeface="+mj-ea"/>
              </a:rPr>
              <a:t/>
            </a:r>
            <a:br>
              <a:rPr lang="en-US" b="1" dirty="0">
                <a:solidFill>
                  <a:srgbClr val="C5000B"/>
                </a:solidFill>
                <a:latin typeface="+mj-ea"/>
                <a:ea typeface="+mj-ea"/>
              </a:rPr>
            </a:br>
            <a:r>
              <a:rPr lang="en-US" sz="2200" b="1" dirty="0">
                <a:solidFill>
                  <a:srgbClr val="C5000B"/>
                </a:solidFill>
                <a:latin typeface="+mj-ea"/>
                <a:ea typeface="+mj-ea"/>
              </a:rPr>
              <a:t>2015</a:t>
            </a:r>
            <a:r>
              <a:rPr lang="ja-JP" altLang="en-US" sz="2200" b="1" dirty="0">
                <a:solidFill>
                  <a:srgbClr val="C5000B"/>
                </a:solidFill>
                <a:latin typeface="+mj-ea"/>
                <a:ea typeface="+mj-ea"/>
              </a:rPr>
              <a:t>年</a:t>
            </a:r>
            <a:r>
              <a:rPr lang="en-US" sz="2200" b="1" dirty="0">
                <a:solidFill>
                  <a:srgbClr val="C5000B"/>
                </a:solidFill>
                <a:latin typeface="+mj-ea"/>
                <a:ea typeface="+mj-ea"/>
              </a:rPr>
              <a:t>8</a:t>
            </a:r>
            <a:r>
              <a:rPr lang="ja-JP" altLang="en-US" sz="2200" b="1" dirty="0">
                <a:solidFill>
                  <a:srgbClr val="C5000B"/>
                </a:solidFill>
                <a:latin typeface="+mj-ea"/>
                <a:ea typeface="+mj-ea"/>
              </a:rPr>
              <a:t>月</a:t>
            </a:r>
            <a:r>
              <a:rPr lang="en-US" sz="2200" b="1" dirty="0">
                <a:solidFill>
                  <a:srgbClr val="C5000B"/>
                </a:solidFill>
                <a:latin typeface="+mj-ea"/>
                <a:ea typeface="+mj-ea"/>
              </a:rPr>
              <a:t>3</a:t>
            </a:r>
            <a:r>
              <a:rPr lang="ja-JP" altLang="en-US" sz="2200" b="1" dirty="0" smtClean="0">
                <a:solidFill>
                  <a:srgbClr val="C5000B"/>
                </a:solidFill>
                <a:latin typeface="+mj-ea"/>
                <a:ea typeface="+mj-ea"/>
              </a:rPr>
              <a:t>日</a:t>
            </a:r>
            <a:r>
              <a:rPr lang="ja-JP" altLang="en-US" sz="2200" b="1" dirty="0">
                <a:solidFill>
                  <a:srgbClr val="C5000B"/>
                </a:solidFill>
                <a:latin typeface="+mj-ea"/>
                <a:ea typeface="+mj-ea"/>
              </a:rPr>
              <a:t>～</a:t>
            </a:r>
            <a:r>
              <a:rPr lang="en-US" sz="2200" b="1" dirty="0" smtClean="0">
                <a:solidFill>
                  <a:srgbClr val="C5000B"/>
                </a:solidFill>
                <a:latin typeface="+mj-ea"/>
                <a:ea typeface="+mj-ea"/>
              </a:rPr>
              <a:t>8</a:t>
            </a:r>
            <a:r>
              <a:rPr lang="ja-JP" altLang="en-US" sz="2200" b="1" dirty="0">
                <a:solidFill>
                  <a:srgbClr val="C5000B"/>
                </a:solidFill>
                <a:latin typeface="+mj-ea"/>
                <a:ea typeface="+mj-ea"/>
              </a:rPr>
              <a:t>月</a:t>
            </a:r>
            <a:r>
              <a:rPr lang="en-US" sz="2200" b="1" dirty="0">
                <a:solidFill>
                  <a:srgbClr val="C5000B"/>
                </a:solidFill>
                <a:latin typeface="+mj-ea"/>
                <a:ea typeface="+mj-ea"/>
              </a:rPr>
              <a:t>7</a:t>
            </a:r>
            <a:r>
              <a:rPr lang="ja-JP" altLang="en-US" sz="2200" b="1" dirty="0">
                <a:solidFill>
                  <a:srgbClr val="C5000B"/>
                </a:solidFill>
                <a:latin typeface="+mj-ea"/>
                <a:ea typeface="+mj-ea"/>
              </a:rPr>
              <a:t>日</a:t>
            </a:r>
          </a:p>
        </p:txBody>
      </p:sp>
      <p:sp>
        <p:nvSpPr>
          <p:cNvPr id="3" name="サブタイトル 2"/>
          <p:cNvSpPr txBox="1">
            <a:spLocks noGrp="1"/>
          </p:cNvSpPr>
          <p:nvPr>
            <p:ph type="subTitle" idx="4294967295"/>
          </p:nvPr>
        </p:nvSpPr>
        <p:spPr>
          <a:xfrm>
            <a:off x="0" y="3032125"/>
            <a:ext cx="9070975" cy="4383088"/>
          </a:xfrm>
        </p:spPr>
        <p:txBody>
          <a:bodyPr anchor="ctr"/>
          <a:lstStyle/>
          <a:p>
            <a:pPr lvl="0" algn="r"/>
            <a:r>
              <a:rPr lang="ja-JP" altLang="en-US" dirty="0"/>
              <a:t>青山学院大学　理工学研究科</a:t>
            </a:r>
          </a:p>
          <a:p>
            <a:pPr lvl="0" algn="r"/>
            <a:r>
              <a:rPr lang="en-US" dirty="0"/>
              <a:t>M1　</a:t>
            </a:r>
            <a:r>
              <a:rPr lang="en-US" dirty="0" err="1"/>
              <a:t>野上雅弘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028" y="4893608"/>
            <a:ext cx="3268598" cy="2558392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53" y="4913939"/>
            <a:ext cx="2996386" cy="2577807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082" y="1860450"/>
            <a:ext cx="3287918" cy="2825877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640" y="1860450"/>
            <a:ext cx="3096359" cy="2756519"/>
          </a:xfrm>
          <a:prstGeom prst="rect">
            <a:avLst/>
          </a:prstGeom>
        </p:spPr>
      </p:pic>
      <p:sp>
        <p:nvSpPr>
          <p:cNvPr id="2" name="タイトル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/>
          <a:p>
            <a:pPr lvl="0" algn="ctr"/>
            <a:r>
              <a:rPr lang="ja-JP" altLang="en-US" b="1" dirty="0">
                <a:solidFill>
                  <a:srgbClr val="C5000B"/>
                </a:solidFill>
                <a:latin typeface="+mj-ea"/>
                <a:ea typeface="+mj-ea"/>
              </a:rPr>
              <a:t>一次元</a:t>
            </a:r>
            <a:r>
              <a:rPr lang="en-US" b="1" dirty="0">
                <a:solidFill>
                  <a:srgbClr val="C5000B"/>
                </a:solidFill>
                <a:latin typeface="+mj-ea"/>
                <a:ea typeface="+mj-ea"/>
              </a:rPr>
              <a:t>MHD</a:t>
            </a:r>
            <a:r>
              <a:rPr lang="ja-JP" altLang="en-US" b="1" dirty="0">
                <a:solidFill>
                  <a:srgbClr val="C5000B"/>
                </a:solidFill>
                <a:latin typeface="+mj-ea"/>
                <a:ea typeface="+mj-ea"/>
              </a:rPr>
              <a:t>シミュレーション</a:t>
            </a:r>
            <a:r>
              <a:rPr lang="en-US" b="1" dirty="0">
                <a:latin typeface="+mj-ea"/>
                <a:ea typeface="+mj-ea"/>
              </a:rPr>
              <a:t/>
            </a:r>
            <a:br>
              <a:rPr lang="en-US" b="1" dirty="0">
                <a:latin typeface="+mj-ea"/>
                <a:ea typeface="+mj-ea"/>
              </a:rPr>
            </a:br>
            <a:r>
              <a:rPr lang="en-US" sz="2600" b="1" dirty="0">
                <a:solidFill>
                  <a:srgbClr val="C5000B"/>
                </a:solidFill>
                <a:latin typeface="+mj-ea"/>
                <a:ea typeface="+mj-ea"/>
              </a:rPr>
              <a:t>&lt;</a:t>
            </a:r>
            <a:r>
              <a:rPr lang="ja-JP" altLang="en-US" sz="2600" b="1" dirty="0">
                <a:solidFill>
                  <a:srgbClr val="C5000B"/>
                </a:solidFill>
                <a:latin typeface="+mj-ea"/>
                <a:ea typeface="+mj-ea"/>
              </a:rPr>
              <a:t>衝撃波管問題</a:t>
            </a:r>
            <a:r>
              <a:rPr lang="en-US" sz="2600" b="1" dirty="0">
                <a:solidFill>
                  <a:srgbClr val="C5000B"/>
                </a:solidFill>
                <a:latin typeface="+mj-ea"/>
                <a:ea typeface="+mj-ea"/>
              </a:rPr>
              <a:t>&gt;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370150"/>
              </p:ext>
            </p:extLst>
          </p:nvPr>
        </p:nvGraphicFramePr>
        <p:xfrm>
          <a:off x="343800" y="2067480"/>
          <a:ext cx="3070079" cy="3291840"/>
        </p:xfrm>
        <a:graphic>
          <a:graphicData uri="http://schemas.openxmlformats.org/drawingml/2006/table">
            <a:tbl>
              <a:tblPr firstRow="1" bandRow="1"/>
              <a:tblGrid>
                <a:gridCol w="843119"/>
                <a:gridCol w="1092600"/>
                <a:gridCol w="1134360"/>
              </a:tblGrid>
              <a:tr h="34020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t=0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x&gt;0.5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X&lt;0.5</a:t>
                      </a:r>
                    </a:p>
                  </a:txBody>
                  <a:tcPr/>
                </a:tc>
              </a:tr>
              <a:tr h="34020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0.125</a:t>
                      </a:r>
                    </a:p>
                  </a:txBody>
                  <a:tcPr/>
                </a:tc>
              </a:tr>
              <a:tr h="34020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0.1</a:t>
                      </a:r>
                    </a:p>
                  </a:txBody>
                  <a:tcPr/>
                </a:tc>
              </a:tr>
              <a:tr h="34020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Bx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0.75</a:t>
                      </a:r>
                    </a:p>
                  </a:txBody>
                  <a:tcPr/>
                </a:tc>
              </a:tr>
              <a:tr h="34020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-1.00</a:t>
                      </a:r>
                    </a:p>
                  </a:txBody>
                  <a:tcPr/>
                </a:tc>
              </a:tr>
              <a:tr h="34020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Bz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0.0</a:t>
                      </a:r>
                    </a:p>
                  </a:txBody>
                  <a:tcPr/>
                </a:tc>
              </a:tr>
              <a:tr h="34020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0.0</a:t>
                      </a:r>
                    </a:p>
                  </a:txBody>
                  <a:tcPr/>
                </a:tc>
              </a:tr>
              <a:tr h="34020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Uy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0.0</a:t>
                      </a:r>
                    </a:p>
                  </a:txBody>
                  <a:tcPr/>
                </a:tc>
              </a:tr>
              <a:tr h="34020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Uz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0.0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フリーフォーム 7"/>
          <p:cNvSpPr/>
          <p:nvPr/>
        </p:nvSpPr>
        <p:spPr>
          <a:xfrm>
            <a:off x="503999" y="5688000"/>
            <a:ext cx="2736000" cy="115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>
                <a:solidFill>
                  <a:srgbClr val="DD4814"/>
                </a:solidFill>
              </a:defRPr>
            </a:pPr>
            <a:r>
              <a:rPr lang="ja-JP" sz="2200" b="0" i="0" u="none" strike="noStrike" kern="1200" cap="none">
                <a:ln>
                  <a:noFill/>
                </a:ln>
                <a:solidFill>
                  <a:srgbClr val="DD4814"/>
                </a:solidFill>
                <a:latin typeface="+mn-ea"/>
                <a:cs typeface="TakaoPGothic" pitchFamily="2"/>
              </a:rPr>
              <a:t>オイラー法＋</a:t>
            </a:r>
            <a:r>
              <a:rPr lang="en-US" sz="2200" b="0" i="0" u="none" strike="noStrike" kern="1200" cap="none">
                <a:ln>
                  <a:noFill/>
                </a:ln>
                <a:solidFill>
                  <a:srgbClr val="DD4814"/>
                </a:solidFill>
                <a:latin typeface="+mn-ea"/>
                <a:cs typeface="TakaoPGothic" pitchFamily="2"/>
              </a:rPr>
              <a:t>HLLD</a:t>
            </a:r>
          </a:p>
        </p:txBody>
      </p:sp>
      <p:sp>
        <p:nvSpPr>
          <p:cNvPr id="9" name="フリーフォーム 8"/>
          <p:cNvSpPr/>
          <p:nvPr/>
        </p:nvSpPr>
        <p:spPr>
          <a:xfrm rot="10800000" flipV="1">
            <a:off x="3527640" y="2736000"/>
            <a:ext cx="360000" cy="86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1"/>
            </a:pPr>
            <a:r>
              <a:rPr lang="en-US" sz="2000" b="1" i="0" u="none" strike="noStrike" kern="1200" cap="none">
                <a:ln>
                  <a:noFill/>
                </a:ln>
                <a:latin typeface="Liberation Sans" pitchFamily="18"/>
                <a:ea typeface="TakaoPGothic" pitchFamily="2"/>
                <a:cs typeface="TakaoPGothic" pitchFamily="2"/>
              </a:rPr>
              <a:t>Pt</a:t>
            </a:r>
          </a:p>
        </p:txBody>
      </p:sp>
      <p:sp>
        <p:nvSpPr>
          <p:cNvPr id="10" name="フリーフォーム 9"/>
          <p:cNvSpPr/>
          <p:nvPr/>
        </p:nvSpPr>
        <p:spPr>
          <a:xfrm rot="10800000" flipV="1">
            <a:off x="6695640" y="2736000"/>
            <a:ext cx="360000" cy="86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1"/>
            </a:pPr>
            <a:r>
              <a:rPr lang="en-US" sz="2000" b="1" i="0" u="none" strike="noStrike" kern="1200" cap="none">
                <a:ln>
                  <a:noFill/>
                </a:ln>
                <a:latin typeface="Liberation Sans" pitchFamily="18"/>
                <a:ea typeface="TakaoPGothic" pitchFamily="2"/>
                <a:cs typeface="TakaoPGothic" pitchFamily="2"/>
              </a:rPr>
              <a:t>ρ</a:t>
            </a:r>
          </a:p>
        </p:txBody>
      </p:sp>
      <p:sp>
        <p:nvSpPr>
          <p:cNvPr id="11" name="フリーフォーム 10"/>
          <p:cNvSpPr/>
          <p:nvPr/>
        </p:nvSpPr>
        <p:spPr>
          <a:xfrm rot="10800000" flipV="1">
            <a:off x="3455640" y="5508000"/>
            <a:ext cx="360000" cy="86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1"/>
            </a:pPr>
            <a:r>
              <a:rPr lang="en-US" sz="2000" b="1" i="0" u="none" strike="noStrike" kern="1200" cap="none">
                <a:ln>
                  <a:noFill/>
                </a:ln>
                <a:latin typeface="Liberation Sans" pitchFamily="18"/>
                <a:ea typeface="TakaoPGothic" pitchFamily="2"/>
                <a:cs typeface="TakaoPGothic" pitchFamily="2"/>
              </a:rPr>
              <a:t>Vx</a:t>
            </a:r>
          </a:p>
        </p:txBody>
      </p:sp>
      <p:sp>
        <p:nvSpPr>
          <p:cNvPr id="12" name="フリーフォーム 11"/>
          <p:cNvSpPr/>
          <p:nvPr/>
        </p:nvSpPr>
        <p:spPr>
          <a:xfrm rot="10800000" flipV="1">
            <a:off x="3527640" y="2736000"/>
            <a:ext cx="360000" cy="86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1"/>
            </a:pPr>
            <a:r>
              <a:rPr lang="en-US" sz="2000" b="1" i="0" u="none" strike="noStrike" kern="1200" cap="none">
                <a:ln>
                  <a:noFill/>
                </a:ln>
                <a:latin typeface="Liberation Sans" pitchFamily="18"/>
                <a:ea typeface="TakaoPGothic" pitchFamily="2"/>
                <a:cs typeface="TakaoPGothic" pitchFamily="2"/>
              </a:rPr>
              <a:t>Pt</a:t>
            </a:r>
          </a:p>
        </p:txBody>
      </p:sp>
      <p:sp>
        <p:nvSpPr>
          <p:cNvPr id="13" name="フリーフォーム 12"/>
          <p:cNvSpPr/>
          <p:nvPr/>
        </p:nvSpPr>
        <p:spPr>
          <a:xfrm rot="10800000" flipV="1">
            <a:off x="3527640" y="2736000"/>
            <a:ext cx="360000" cy="86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1"/>
            </a:pPr>
            <a:r>
              <a:rPr lang="en-US" sz="2000" b="1" i="0" u="none" strike="noStrike" kern="1200" cap="none">
                <a:ln>
                  <a:noFill/>
                </a:ln>
                <a:latin typeface="Liberation Sans" pitchFamily="18"/>
                <a:ea typeface="TakaoPGothic" pitchFamily="2"/>
                <a:cs typeface="TakaoPGothic" pitchFamily="2"/>
              </a:rPr>
              <a:t>Pt</a:t>
            </a:r>
          </a:p>
        </p:txBody>
      </p:sp>
      <p:sp>
        <p:nvSpPr>
          <p:cNvPr id="14" name="フリーフォーム 13"/>
          <p:cNvSpPr/>
          <p:nvPr/>
        </p:nvSpPr>
        <p:spPr>
          <a:xfrm rot="10800000" flipV="1">
            <a:off x="3527640" y="2736000"/>
            <a:ext cx="360000" cy="86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1"/>
            </a:pPr>
            <a:r>
              <a:rPr lang="en-US" sz="2000" b="1" i="0" u="none" strike="noStrike" kern="1200" cap="none">
                <a:ln>
                  <a:noFill/>
                </a:ln>
                <a:latin typeface="Liberation Sans" pitchFamily="18"/>
                <a:ea typeface="TakaoPGothic" pitchFamily="2"/>
                <a:cs typeface="TakaoPGothic" pitchFamily="2"/>
              </a:rPr>
              <a:t>Pt</a:t>
            </a:r>
          </a:p>
        </p:txBody>
      </p:sp>
      <p:sp>
        <p:nvSpPr>
          <p:cNvPr id="15" name="フリーフォーム 14"/>
          <p:cNvSpPr/>
          <p:nvPr/>
        </p:nvSpPr>
        <p:spPr>
          <a:xfrm rot="10800000" flipV="1">
            <a:off x="6695640" y="5579999"/>
            <a:ext cx="360000" cy="86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1"/>
            </a:pPr>
            <a:r>
              <a:rPr lang="en-US" sz="2000" b="1" i="0" u="none" strike="noStrike" kern="1200" cap="none">
                <a:ln>
                  <a:noFill/>
                </a:ln>
                <a:latin typeface="Liberation Sans" pitchFamily="18"/>
                <a:ea typeface="TakaoPGothic" pitchFamily="2"/>
                <a:cs typeface="TakaoPGothic" pitchFamily="2"/>
              </a:rPr>
              <a:t>Vy</a:t>
            </a:r>
          </a:p>
        </p:txBody>
      </p:sp>
      <p:sp>
        <p:nvSpPr>
          <p:cNvPr id="16" name="フリーフォーム 15"/>
          <p:cNvSpPr/>
          <p:nvPr/>
        </p:nvSpPr>
        <p:spPr>
          <a:xfrm>
            <a:off x="4464000" y="4464000"/>
            <a:ext cx="1584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/>
            </a:pPr>
            <a:r>
              <a:rPr lang="en-US" sz="1800" b="1" i="0" u="none" strike="noStrike" kern="1200" cap="none">
                <a:ln>
                  <a:noFill/>
                </a:ln>
                <a:latin typeface="Liberation Sans" pitchFamily="18"/>
                <a:ea typeface="TakaoPGothic" pitchFamily="2"/>
                <a:cs typeface="TakaoPGothic" pitchFamily="2"/>
              </a:rPr>
              <a:t>X</a:t>
            </a:r>
          </a:p>
        </p:txBody>
      </p:sp>
      <p:sp>
        <p:nvSpPr>
          <p:cNvPr id="17" name="フリーフォーム 16"/>
          <p:cNvSpPr/>
          <p:nvPr/>
        </p:nvSpPr>
        <p:spPr>
          <a:xfrm>
            <a:off x="4500000" y="4464000"/>
            <a:ext cx="1584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/>
            </a:pPr>
            <a:r>
              <a:rPr lang="en-US" sz="1800" b="1" i="0" u="none" strike="noStrike" kern="1200" cap="none">
                <a:ln>
                  <a:noFill/>
                </a:ln>
                <a:latin typeface="Liberation Sans" pitchFamily="18"/>
                <a:ea typeface="TakaoPGothic" pitchFamily="2"/>
                <a:cs typeface="TakaoPGothic" pitchFamily="2"/>
              </a:rPr>
              <a:t>X</a:t>
            </a:r>
          </a:p>
        </p:txBody>
      </p:sp>
      <p:sp>
        <p:nvSpPr>
          <p:cNvPr id="18" name="フリーフォーム 17"/>
          <p:cNvSpPr/>
          <p:nvPr/>
        </p:nvSpPr>
        <p:spPr>
          <a:xfrm>
            <a:off x="7848000" y="4464000"/>
            <a:ext cx="1584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/>
            </a:pPr>
            <a:r>
              <a:rPr lang="en-US" sz="1800" b="1" i="0" u="none" strike="noStrike" kern="1200" cap="none">
                <a:ln>
                  <a:noFill/>
                </a:ln>
                <a:latin typeface="Liberation Sans" pitchFamily="18"/>
                <a:ea typeface="TakaoPGothic" pitchFamily="2"/>
                <a:cs typeface="TakaoPGothic" pitchFamily="2"/>
              </a:rPr>
              <a:t>X</a:t>
            </a:r>
          </a:p>
        </p:txBody>
      </p:sp>
      <p:sp>
        <p:nvSpPr>
          <p:cNvPr id="19" name="フリーフォーム 18"/>
          <p:cNvSpPr/>
          <p:nvPr/>
        </p:nvSpPr>
        <p:spPr>
          <a:xfrm>
            <a:off x="4536000" y="7308000"/>
            <a:ext cx="1584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/>
            </a:pPr>
            <a:r>
              <a:rPr lang="en-US" sz="1800" b="1" i="0" u="none" strike="noStrike" kern="1200" cap="none">
                <a:ln>
                  <a:noFill/>
                </a:ln>
                <a:latin typeface="Liberation Sans" pitchFamily="18"/>
                <a:ea typeface="TakaoPGothic" pitchFamily="2"/>
                <a:cs typeface="TakaoPGothic" pitchFamily="2"/>
              </a:rPr>
              <a:t>X</a:t>
            </a:r>
          </a:p>
        </p:txBody>
      </p:sp>
      <p:sp>
        <p:nvSpPr>
          <p:cNvPr id="20" name="フリーフォーム 19"/>
          <p:cNvSpPr/>
          <p:nvPr/>
        </p:nvSpPr>
        <p:spPr>
          <a:xfrm>
            <a:off x="4536000" y="4464000"/>
            <a:ext cx="1584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/>
            </a:pPr>
            <a:r>
              <a:rPr lang="en-US" sz="1800" b="1" i="0" u="none" strike="noStrike" kern="1200" cap="none">
                <a:ln>
                  <a:noFill/>
                </a:ln>
                <a:latin typeface="Liberation Sans" pitchFamily="18"/>
                <a:ea typeface="TakaoPGothic" pitchFamily="2"/>
                <a:cs typeface="TakaoPGothic" pitchFamily="2"/>
              </a:rPr>
              <a:t>X</a:t>
            </a:r>
          </a:p>
        </p:txBody>
      </p:sp>
      <p:sp>
        <p:nvSpPr>
          <p:cNvPr id="21" name="フリーフォーム 20"/>
          <p:cNvSpPr/>
          <p:nvPr/>
        </p:nvSpPr>
        <p:spPr>
          <a:xfrm>
            <a:off x="7848000" y="7308000"/>
            <a:ext cx="1584000" cy="28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/>
            </a:pPr>
            <a:r>
              <a:rPr lang="en-US" sz="1800" b="1" i="0" u="none" strike="noStrike" kern="1200" cap="none">
                <a:ln>
                  <a:noFill/>
                </a:ln>
                <a:latin typeface="Liberation Sans" pitchFamily="18"/>
                <a:ea typeface="TakaoPGothic" pitchFamily="2"/>
                <a:cs typeface="TakaoPGothic" pitchFamily="2"/>
              </a:rPr>
              <a:t>X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262063"/>
          </a:xfrm>
        </p:spPr>
        <p:txBody>
          <a:bodyPr/>
          <a:lstStyle/>
          <a:p>
            <a:pPr lvl="0" algn="ctr"/>
            <a:r>
              <a:rPr lang="ja-JP" altLang="en-US" b="1" dirty="0">
                <a:solidFill>
                  <a:srgbClr val="C5000B"/>
                </a:solidFill>
              </a:rPr>
              <a:t>二次元</a:t>
            </a:r>
            <a:r>
              <a:rPr lang="en-US" b="1" dirty="0">
                <a:solidFill>
                  <a:srgbClr val="C5000B"/>
                </a:solidFill>
              </a:rPr>
              <a:t>MHD</a:t>
            </a:r>
            <a:r>
              <a:rPr lang="ja-JP" altLang="en-US" b="1" dirty="0">
                <a:solidFill>
                  <a:srgbClr val="C5000B"/>
                </a:solidFill>
              </a:rPr>
              <a:t>シミュレーション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600" b="1" dirty="0">
                <a:solidFill>
                  <a:srgbClr val="C5000B"/>
                </a:solidFill>
              </a:rPr>
              <a:t>&lt;KH</a:t>
            </a:r>
            <a:r>
              <a:rPr lang="ja-JP" altLang="en-US" sz="2600" b="1" dirty="0">
                <a:solidFill>
                  <a:srgbClr val="C5000B"/>
                </a:solidFill>
              </a:rPr>
              <a:t>　</a:t>
            </a:r>
            <a:r>
              <a:rPr lang="en-US" sz="2600" b="1" dirty="0">
                <a:solidFill>
                  <a:srgbClr val="C5000B"/>
                </a:solidFill>
              </a:rPr>
              <a:t>instability&gt;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344160" y="2067840"/>
          <a:ext cx="3975839" cy="3291840"/>
        </p:xfrm>
        <a:graphic>
          <a:graphicData uri="http://schemas.openxmlformats.org/drawingml/2006/table">
            <a:tbl>
              <a:tblPr firstRow="1" bandRow="1"/>
              <a:tblGrid>
                <a:gridCol w="1091519"/>
                <a:gridCol w="1414440"/>
                <a:gridCol w="1469880"/>
              </a:tblGrid>
              <a:tr h="34992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t=0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y&gt;0.5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y&lt;0.5</a:t>
                      </a:r>
                    </a:p>
                  </a:txBody>
                  <a:tcPr/>
                </a:tc>
              </a:tr>
              <a:tr h="34992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2.0</a:t>
                      </a:r>
                    </a:p>
                  </a:txBody>
                  <a:tcPr/>
                </a:tc>
              </a:tr>
              <a:tr h="34992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2.5</a:t>
                      </a:r>
                    </a:p>
                  </a:txBody>
                  <a:tcPr/>
                </a:tc>
              </a:tr>
              <a:tr h="34992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Bx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0.0</a:t>
                      </a:r>
                    </a:p>
                  </a:txBody>
                  <a:tcPr/>
                </a:tc>
              </a:tr>
              <a:tr h="34992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0.0</a:t>
                      </a:r>
                    </a:p>
                  </a:txBody>
                  <a:tcPr/>
                </a:tc>
              </a:tr>
              <a:tr h="34992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Bz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0.0</a:t>
                      </a:r>
                    </a:p>
                  </a:txBody>
                  <a:tcPr/>
                </a:tc>
              </a:tr>
              <a:tr h="34992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-0.5</a:t>
                      </a:r>
                    </a:p>
                  </a:txBody>
                  <a:tcPr/>
                </a:tc>
              </a:tr>
              <a:tr h="34992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Uy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0.0</a:t>
                      </a:r>
                    </a:p>
                  </a:txBody>
                  <a:tcPr/>
                </a:tc>
              </a:tr>
              <a:tr h="34992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Uz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 cap="none">
                          <a:ln>
                            <a:noFill/>
                          </a:ln>
                          <a:latin typeface="Liberation Sans" pitchFamily="18"/>
                          <a:ea typeface="TakaoPGothic" pitchFamily="2"/>
                          <a:cs typeface="TakaoPGothic" pitchFamily="2"/>
                        </a:rPr>
                        <a:t>0.0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281" y="1673719"/>
            <a:ext cx="5403364" cy="40525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072563" cy="1103059"/>
          </a:xfrm>
        </p:spPr>
        <p:txBody>
          <a:bodyPr>
            <a:spAutoFit/>
          </a:bodyPr>
          <a:lstStyle/>
          <a:p>
            <a:pPr lvl="0" algn="ctr"/>
            <a:r>
              <a:rPr lang="ja-JP" altLang="en-US" b="1" dirty="0">
                <a:solidFill>
                  <a:srgbClr val="C5000B"/>
                </a:solidFill>
              </a:rPr>
              <a:t>二次元</a:t>
            </a:r>
            <a:r>
              <a:rPr lang="en-US" b="1" dirty="0">
                <a:solidFill>
                  <a:srgbClr val="C5000B"/>
                </a:solidFill>
              </a:rPr>
              <a:t>MHD</a:t>
            </a:r>
            <a:r>
              <a:rPr lang="ja-JP" altLang="en-US" b="1" dirty="0">
                <a:solidFill>
                  <a:srgbClr val="C5000B"/>
                </a:solidFill>
              </a:rPr>
              <a:t>シミュレーション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600" b="1" dirty="0">
                <a:solidFill>
                  <a:srgbClr val="C5000B"/>
                </a:solidFill>
              </a:rPr>
              <a:t>&lt;</a:t>
            </a:r>
            <a:r>
              <a:rPr lang="en-US" sz="2600" b="1" dirty="0" err="1">
                <a:solidFill>
                  <a:srgbClr val="C5000B"/>
                </a:solidFill>
              </a:rPr>
              <a:t>Orszag</a:t>
            </a:r>
            <a:r>
              <a:rPr lang="en-US" sz="2600" b="1" dirty="0">
                <a:solidFill>
                  <a:srgbClr val="C5000B"/>
                </a:solidFill>
              </a:rPr>
              <a:t>-Tang </a:t>
            </a:r>
            <a:r>
              <a:rPr lang="ja-JP" altLang="en-US" sz="2600" b="1" dirty="0">
                <a:solidFill>
                  <a:srgbClr val="C5000B"/>
                </a:solidFill>
              </a:rPr>
              <a:t>渦問題</a:t>
            </a:r>
            <a:r>
              <a:rPr lang="en-US" sz="2600" b="1" dirty="0">
                <a:solidFill>
                  <a:srgbClr val="C5000B"/>
                </a:solidFill>
              </a:rPr>
              <a:t>&gt;</a:t>
            </a:r>
          </a:p>
        </p:txBody>
      </p:sp>
      <p:sp>
        <p:nvSpPr>
          <p:cNvPr id="4" name="フリーフォーム 3"/>
          <p:cNvSpPr/>
          <p:nvPr/>
        </p:nvSpPr>
        <p:spPr>
          <a:xfrm>
            <a:off x="5760000" y="2211480"/>
            <a:ext cx="2951999" cy="596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kern="1200" cap="none" dirty="0">
                <a:ln>
                  <a:noFill/>
                </a:ln>
                <a:latin typeface="+mn-ea"/>
                <a:cs typeface="TakaoPGothic" pitchFamily="2"/>
              </a:rPr>
              <a:t>Divergence cleaning </a:t>
            </a:r>
            <a:r>
              <a:rPr lang="ja-JP" sz="1800" b="1" i="0" u="none" strike="noStrike" kern="1200" cap="none" dirty="0">
                <a:ln>
                  <a:noFill/>
                </a:ln>
                <a:latin typeface="+mn-ea"/>
                <a:cs typeface="TakaoPGothic" pitchFamily="2"/>
              </a:rPr>
              <a:t>有り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39" y="3162926"/>
            <a:ext cx="5442885" cy="40821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12" y="3192906"/>
            <a:ext cx="5229659" cy="3922244"/>
          </a:xfrm>
          <a:prstGeom prst="rect">
            <a:avLst/>
          </a:prstGeom>
        </p:spPr>
      </p:pic>
      <p:sp>
        <p:nvSpPr>
          <p:cNvPr id="9" name="フリーフォーム 8"/>
          <p:cNvSpPr/>
          <p:nvPr/>
        </p:nvSpPr>
        <p:spPr>
          <a:xfrm>
            <a:off x="1280442" y="2243960"/>
            <a:ext cx="2951999" cy="596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0" u="none" strike="noStrike" kern="1200" cap="none" dirty="0">
                <a:ln>
                  <a:noFill/>
                </a:ln>
                <a:latin typeface="+mn-ea"/>
                <a:cs typeface="TakaoPGothic" pitchFamily="2"/>
              </a:rPr>
              <a:t>Divergence cleaning </a:t>
            </a:r>
            <a:r>
              <a:rPr lang="ja-JP" altLang="en-US" sz="1800" b="1" i="0" u="none" strike="noStrike" kern="1200" cap="none" dirty="0" smtClean="0">
                <a:ln>
                  <a:noFill/>
                </a:ln>
                <a:latin typeface="+mn-ea"/>
                <a:cs typeface="TakaoPGothic" pitchFamily="2"/>
              </a:rPr>
              <a:t>無し</a:t>
            </a:r>
            <a:endParaRPr lang="ja-JP" sz="1800" b="1" i="0" u="none" strike="noStrike" kern="1200" cap="none" dirty="0">
              <a:ln>
                <a:noFill/>
              </a:ln>
              <a:latin typeface="+mn-ea"/>
              <a:cs typeface="TakaoPGothic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ウィスプ">
  <a:themeElements>
    <a:clrScheme name="ウィスプ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ウィスプ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ィスプ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136</TotalTime>
  <Words>100</Words>
  <Application>Microsoft Office PowerPoint</Application>
  <PresentationFormat>ワイド画面</PresentationFormat>
  <Paragraphs>80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2" baseType="lpstr">
      <vt:lpstr>Liberation Sans</vt:lpstr>
      <vt:lpstr>Liberation Serif</vt:lpstr>
      <vt:lpstr>TakaoPGothic</vt:lpstr>
      <vt:lpstr>メイリオ</vt:lpstr>
      <vt:lpstr>Arial</vt:lpstr>
      <vt:lpstr>Century Gothic</vt:lpstr>
      <vt:lpstr>Wingdings 3</vt:lpstr>
      <vt:lpstr>ウィスプ</vt:lpstr>
      <vt:lpstr>宇宙磁気流体・プラズマ シミュレーションサマースクール 2015年8月3日～8月7日</vt:lpstr>
      <vt:lpstr>一次元MHDシミュレーション &lt;衝撃波管問題&gt;</vt:lpstr>
      <vt:lpstr>二次元MHDシミュレーション &lt;KH　instability&gt;</vt:lpstr>
      <vt:lpstr>二次元MHDシミュレーション &lt;Orszag-Tang 渦問題&gt;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宇宙磁気流体・プラズマ シミュレーションサマースクール 2015年8月3日～8月7日</dc:title>
  <dc:creator>野上真梨子</dc:creator>
  <cp:lastModifiedBy>野上真梨子</cp:lastModifiedBy>
  <cp:revision>5</cp:revision>
  <dcterms:created xsi:type="dcterms:W3CDTF">2015-08-07T10:06:08Z</dcterms:created>
  <dcterms:modified xsi:type="dcterms:W3CDTF">2015-08-07T04:49:16Z</dcterms:modified>
</cp:coreProperties>
</file>