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notesMasterIdLst>
    <p:notesMasterId r:id="rId7"/>
  </p:notesMasterIdLst>
  <p:sldIdLst>
    <p:sldId id="256" r:id="rId2"/>
    <p:sldId id="257" r:id="rId3"/>
    <p:sldId id="258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131"/>
    <a:srgbClr val="FF62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25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120" y="18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43335-1C49-4B25-B67A-71DB877A8AB0}" type="datetimeFigureOut">
              <a:rPr kumimoji="1" lang="ja-JP" altLang="en-US" smtClean="0"/>
              <a:t>2015/8/7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DAEAD-599A-4298-9DB7-9C3C5AFC8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692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94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35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9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55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6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72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352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7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473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54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6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41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713599"/>
            <a:ext cx="7772400" cy="1277963"/>
          </a:xfrm>
        </p:spPr>
        <p:txBody>
          <a:bodyPr>
            <a:normAutofit/>
          </a:bodyPr>
          <a:lstStyle/>
          <a:p>
            <a:r>
              <a:rPr kumimoji="1" lang="en-US" altLang="ja-JP" sz="3600" dirty="0" err="1" smtClean="0"/>
              <a:t>OpenMP</a:t>
            </a:r>
            <a:r>
              <a:rPr kumimoji="1" lang="ja-JP" altLang="en-US" sz="3600" dirty="0" smtClean="0"/>
              <a:t>とスカラチューニングによる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ja-JP" altLang="en-US" sz="3600" dirty="0" smtClean="0"/>
              <a:t>火星電離圏多流体</a:t>
            </a:r>
            <a:r>
              <a:rPr kumimoji="1" lang="en-US" altLang="ja-JP" sz="3600" b="1" dirty="0" smtClean="0"/>
              <a:t>MHD</a:t>
            </a:r>
            <a:r>
              <a:rPr kumimoji="1" lang="ja-JP" altLang="en-US" sz="3600" dirty="0" smtClean="0"/>
              <a:t>コードの高速化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日</a:t>
            </a:r>
            <a:endParaRPr kumimoji="1" lang="en-US" altLang="ja-JP" dirty="0" smtClean="0"/>
          </a:p>
          <a:p>
            <a:r>
              <a:rPr kumimoji="1" lang="ja-JP" altLang="en-US" dirty="0" smtClean="0"/>
              <a:t>名古屋大学　</a:t>
            </a:r>
            <a:r>
              <a:rPr kumimoji="1" lang="en-US" altLang="ja-JP" dirty="0" smtClean="0"/>
              <a:t>D2</a:t>
            </a:r>
            <a:r>
              <a:rPr kumimoji="1" lang="ja-JP" altLang="en-US" dirty="0" smtClean="0"/>
              <a:t>　小山響平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080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開発中の多流体</a:t>
            </a:r>
            <a:r>
              <a:rPr kumimoji="1" lang="en-US" altLang="ja-JP" dirty="0" smtClean="0"/>
              <a:t>MHD</a:t>
            </a:r>
            <a:r>
              <a:rPr lang="ja-JP" altLang="en-US" dirty="0" smtClean="0"/>
              <a:t>につい</a:t>
            </a:r>
            <a:r>
              <a:rPr lang="ja-JP" altLang="en-US" dirty="0"/>
              <a:t>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332000"/>
            <a:ext cx="7886700" cy="4844963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イオン種：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種類（</a:t>
            </a:r>
            <a:r>
              <a:rPr kumimoji="1" lang="en-US" altLang="ja-JP" dirty="0" smtClean="0"/>
              <a:t>H</a:t>
            </a:r>
            <a:r>
              <a:rPr kumimoji="1" lang="en-US" altLang="ja-JP" baseline="30000" dirty="0" smtClean="0"/>
              <a:t>+</a:t>
            </a:r>
            <a:r>
              <a:rPr kumimoji="1" lang="en-US" altLang="ja-JP" dirty="0" smtClean="0"/>
              <a:t>,</a:t>
            </a:r>
            <a:r>
              <a:rPr lang="en-US" altLang="ja-JP" dirty="0" smtClean="0"/>
              <a:t> O</a:t>
            </a:r>
            <a:r>
              <a:rPr lang="en-US" altLang="ja-JP" baseline="30000" dirty="0" smtClean="0"/>
              <a:t>+</a:t>
            </a:r>
            <a:r>
              <a:rPr lang="en-US" altLang="ja-JP" dirty="0" smtClean="0"/>
              <a:t>, O</a:t>
            </a:r>
            <a:r>
              <a:rPr lang="en-US" altLang="ja-JP" baseline="-25000" dirty="0" smtClean="0"/>
              <a:t>2</a:t>
            </a:r>
            <a:r>
              <a:rPr lang="en-US" altLang="ja-JP" baseline="30000" dirty="0" smtClean="0"/>
              <a:t>+</a:t>
            </a:r>
            <a:r>
              <a:rPr lang="en-US" altLang="ja-JP" dirty="0" smtClean="0"/>
              <a:t>, CO</a:t>
            </a:r>
            <a:r>
              <a:rPr lang="en-US" altLang="ja-JP" baseline="-25000" dirty="0" smtClean="0"/>
              <a:t>2</a:t>
            </a:r>
            <a:r>
              <a:rPr lang="en-US" altLang="ja-JP" baseline="30000" dirty="0" smtClean="0"/>
              <a:t>+</a:t>
            </a:r>
            <a:r>
              <a:rPr lang="en-US" altLang="ja-JP" dirty="0" smtClean="0"/>
              <a:t> 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ja-JP" altLang="en-US" dirty="0" smtClean="0"/>
              <a:t>中性粒種：</a:t>
            </a:r>
            <a:r>
              <a:rPr lang="en-US" altLang="ja-JP" dirty="0" smtClean="0"/>
              <a:t>3</a:t>
            </a:r>
            <a:r>
              <a:rPr lang="ja-JP" altLang="en-US" dirty="0" smtClean="0"/>
              <a:t>種類（</a:t>
            </a:r>
            <a:r>
              <a:rPr lang="en-US" altLang="ja-JP" dirty="0" smtClean="0"/>
              <a:t>H,O,CO</a:t>
            </a:r>
            <a:r>
              <a:rPr lang="en-US" altLang="ja-JP" baseline="-25000" dirty="0" smtClean="0"/>
              <a:t>2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イオンは粒子種ごとに連続の式、運動方程式を計算する。中性粒子の密度分布は時間変化しない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中性粒子から太陽紫外線による光電離、電荷交換反応によりイオン種を生成する。</a:t>
            </a:r>
            <a:endParaRPr kumimoji="1" lang="en-US" altLang="ja-JP" dirty="0" smtClean="0"/>
          </a:p>
          <a:p>
            <a:r>
              <a:rPr lang="ja-JP" altLang="en-US" dirty="0" smtClean="0"/>
              <a:t>イオン</a:t>
            </a:r>
            <a:r>
              <a:rPr lang="en-US" altLang="ja-JP" dirty="0" smtClean="0"/>
              <a:t>-</a:t>
            </a:r>
            <a:r>
              <a:rPr lang="ja-JP" altLang="en-US" dirty="0" smtClean="0"/>
              <a:t>イオン、イオン</a:t>
            </a:r>
            <a:r>
              <a:rPr lang="en-US" altLang="ja-JP" dirty="0" smtClean="0"/>
              <a:t>-</a:t>
            </a:r>
            <a:r>
              <a:rPr lang="ja-JP" altLang="en-US" dirty="0" smtClean="0"/>
              <a:t>中性、電子</a:t>
            </a:r>
            <a:r>
              <a:rPr lang="en-US" altLang="ja-JP" dirty="0" smtClean="0"/>
              <a:t>-</a:t>
            </a:r>
            <a:r>
              <a:rPr lang="ja-JP" altLang="en-US" dirty="0" smtClean="0"/>
              <a:t>中性、衝突によりイオン流体の運動量が交換される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194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計算結果　（重い順に</a:t>
            </a:r>
            <a:r>
              <a:rPr lang="en-US" altLang="ja-JP" dirty="0"/>
              <a:t>6</a:t>
            </a:r>
            <a:r>
              <a:rPr lang="ja-JP" altLang="en-US" dirty="0" smtClean="0"/>
              <a:t>位）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719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/>
              <a:t> %   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cumulative   self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time   seconds   </a:t>
            </a:r>
            <a:r>
              <a:rPr lang="en-US" altLang="ja-JP" sz="2400" dirty="0" err="1"/>
              <a:t>seconds</a:t>
            </a:r>
            <a:r>
              <a:rPr lang="en-US" altLang="ja-JP" sz="2400" dirty="0"/>
              <a:t>    </a:t>
            </a:r>
            <a:r>
              <a:rPr lang="en-US" altLang="ja-JP" sz="2400" dirty="0" smtClean="0"/>
              <a:t>calls  </a:t>
            </a:r>
            <a:r>
              <a:rPr lang="en-US" altLang="ja-JP" sz="2400" dirty="0"/>
              <a:t>name    </a:t>
            </a:r>
          </a:p>
          <a:p>
            <a:pPr marL="0" indent="0">
              <a:buNone/>
            </a:pPr>
            <a:r>
              <a:rPr lang="en-US" altLang="ja-JP" sz="2400" dirty="0"/>
              <a:t> 22.92      7.62     7.62  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   1000 </a:t>
            </a:r>
            <a:r>
              <a:rPr lang="ja-JP" altLang="en-US" sz="2400" dirty="0" smtClean="0"/>
              <a:t>　　</a:t>
            </a:r>
            <a:r>
              <a:rPr lang="en-US" altLang="ja-JP" sz="2400" dirty="0" smtClean="0"/>
              <a:t>__</a:t>
            </a:r>
            <a:r>
              <a:rPr lang="en-US" altLang="ja-JP" sz="2400" dirty="0"/>
              <a:t>p__</a:t>
            </a:r>
            <a:r>
              <a:rPr lang="en-US" altLang="ja-JP" sz="2400" dirty="0" err="1" smtClean="0"/>
              <a:t>fluid_source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22.11     14.97   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7.35  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  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12000 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__</a:t>
            </a:r>
            <a:r>
              <a:rPr lang="en-US" altLang="ja-JP" sz="2400" dirty="0"/>
              <a:t>p__</a:t>
            </a:r>
            <a:r>
              <a:rPr lang="en-US" altLang="ja-JP" sz="2400" dirty="0" err="1" smtClean="0"/>
              <a:t>fluid_iflux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12.44     19.11     4.14   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13001 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__</a:t>
            </a:r>
            <a:r>
              <a:rPr lang="en-US" altLang="ja-JP" sz="2400" dirty="0"/>
              <a:t>p__</a:t>
            </a:r>
            <a:r>
              <a:rPr lang="en-US" altLang="ja-JP" sz="2400" dirty="0" smtClean="0"/>
              <a:t>fluid_etc_v2u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9.93     22.41     3.30   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  </a:t>
            </a:r>
            <a:r>
              <a:rPr lang="en-US" altLang="ja-JP" sz="2400" dirty="0"/>
              <a:t>6000 </a:t>
            </a:r>
            <a:r>
              <a:rPr lang="ja-JP" altLang="en-US" sz="2400" dirty="0" smtClean="0"/>
              <a:t>　　</a:t>
            </a:r>
            <a:r>
              <a:rPr lang="en-US" altLang="ja-JP" sz="2400" dirty="0" smtClean="0"/>
              <a:t>__</a:t>
            </a:r>
            <a:r>
              <a:rPr lang="en-US" altLang="ja-JP" sz="2400" dirty="0"/>
              <a:t>p__</a:t>
            </a:r>
            <a:r>
              <a:rPr lang="en-US" altLang="ja-JP" sz="2400" dirty="0" err="1" smtClean="0"/>
              <a:t>fluid_nflux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6.11     24.44     2.03    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6000 </a:t>
            </a:r>
            <a:r>
              <a:rPr lang="ja-JP" altLang="en-US" sz="2400" dirty="0" smtClean="0"/>
              <a:t>　　</a:t>
            </a:r>
            <a:r>
              <a:rPr lang="en-US" altLang="ja-JP" sz="2400" dirty="0" smtClean="0"/>
              <a:t>__</a:t>
            </a:r>
            <a:r>
              <a:rPr lang="en-US" altLang="ja-JP" sz="2400" dirty="0"/>
              <a:t>p__</a:t>
            </a:r>
            <a:r>
              <a:rPr lang="en-US" altLang="ja-JP" sz="2400" dirty="0" err="1" smtClean="0"/>
              <a:t>fluid_vh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6.08     26.46     2.02    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4011 </a:t>
            </a:r>
            <a:r>
              <a:rPr lang="ja-JP" altLang="en-US" sz="2400" dirty="0" smtClean="0"/>
              <a:t>　　</a:t>
            </a:r>
            <a:r>
              <a:rPr lang="en-US" altLang="ja-JP" sz="2400" dirty="0" smtClean="0"/>
              <a:t>__</a:t>
            </a:r>
            <a:r>
              <a:rPr lang="en-US" altLang="ja-JP" sz="2400" dirty="0"/>
              <a:t>p__</a:t>
            </a:r>
            <a:r>
              <a:rPr lang="en-US" altLang="ja-JP" sz="2400" dirty="0" smtClean="0"/>
              <a:t>fluid_etc_u2v</a:t>
            </a:r>
          </a:p>
          <a:p>
            <a:pPr marL="0" indent="0" algn="r">
              <a:buNone/>
            </a:pPr>
            <a:r>
              <a:rPr lang="en-US" altLang="ja-JP" sz="2400" dirty="0" smtClean="0"/>
              <a:t>Total : 33.24s</a:t>
            </a:r>
          </a:p>
          <a:p>
            <a:pPr marL="0" indent="0">
              <a:buNone/>
            </a:pPr>
            <a:r>
              <a:rPr lang="ja-JP" altLang="en-US" sz="2400" dirty="0"/>
              <a:t>方程式右辺の</a:t>
            </a:r>
            <a:r>
              <a:rPr lang="en-US" altLang="ja-JP" sz="2400" dirty="0"/>
              <a:t>source</a:t>
            </a:r>
            <a:r>
              <a:rPr lang="ja-JP" altLang="en-US" sz="2400" dirty="0"/>
              <a:t>と左辺の</a:t>
            </a:r>
            <a:r>
              <a:rPr lang="en-US" altLang="ja-JP" sz="2400" dirty="0" err="1"/>
              <a:t>iflux</a:t>
            </a:r>
            <a:r>
              <a:rPr lang="ja-JP" altLang="en-US" sz="2400" dirty="0"/>
              <a:t>が特に重い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endParaRPr kumimoji="1" lang="en-US" altLang="ja-JP" sz="2400" dirty="0"/>
          </a:p>
        </p:txBody>
      </p:sp>
      <p:sp>
        <p:nvSpPr>
          <p:cNvPr id="5" name="円形吹き出し 4"/>
          <p:cNvSpPr/>
          <p:nvPr/>
        </p:nvSpPr>
        <p:spPr>
          <a:xfrm>
            <a:off x="3477600" y="1438307"/>
            <a:ext cx="3434400" cy="1052893"/>
          </a:xfrm>
          <a:prstGeom prst="wedgeEllipseCallout">
            <a:avLst>
              <a:gd name="adj1" fmla="val -52565"/>
              <a:gd name="adj2" fmla="val 76861"/>
            </a:avLst>
          </a:prstGeom>
          <a:solidFill>
            <a:srgbClr val="FF3131">
              <a:alpha val="25098"/>
            </a:srgbClr>
          </a:solidFill>
          <a:ln>
            <a:solidFill>
              <a:srgbClr val="FF62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002060"/>
                </a:solidFill>
              </a:rPr>
              <a:t>重い！</a:t>
            </a:r>
            <a:endParaRPr kumimoji="1" lang="ja-JP" altLang="en-US" sz="3200" dirty="0">
              <a:solidFill>
                <a:srgbClr val="00206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736000" y="2772000"/>
            <a:ext cx="648000" cy="792000"/>
          </a:xfrm>
          <a:prstGeom prst="rect">
            <a:avLst/>
          </a:prstGeom>
          <a:solidFill>
            <a:srgbClr val="FF3131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47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205750" cy="1325563"/>
          </a:xfrm>
        </p:spPr>
        <p:txBody>
          <a:bodyPr/>
          <a:lstStyle/>
          <a:p>
            <a:r>
              <a:rPr kumimoji="1" lang="ja-JP" altLang="en-US" dirty="0" smtClean="0"/>
              <a:t>スカラチューニング後の計算結果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928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/>
              <a:t> %   cumulative   self              </a:t>
            </a:r>
            <a:r>
              <a:rPr lang="en-US" altLang="ja-JP" sz="2400" dirty="0" smtClean="0"/>
              <a:t>          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time   seconds   </a:t>
            </a:r>
            <a:r>
              <a:rPr lang="en-US" altLang="ja-JP" sz="2400" dirty="0" err="1"/>
              <a:t>seconds</a:t>
            </a:r>
            <a:r>
              <a:rPr lang="en-US" altLang="ja-JP" sz="2400" dirty="0"/>
              <a:t>    </a:t>
            </a:r>
            <a:r>
              <a:rPr lang="en-US" altLang="ja-JP" sz="2400" dirty="0" smtClean="0"/>
              <a:t>calls  name    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24.48      2.24     2.24    </a:t>
            </a:r>
            <a:r>
              <a:rPr lang="en-US" altLang="ja-JP" sz="2400" dirty="0" smtClean="0"/>
              <a:t>12000    __</a:t>
            </a:r>
            <a:r>
              <a:rPr lang="en-US" altLang="ja-JP" sz="2400" dirty="0"/>
              <a:t>p__</a:t>
            </a:r>
            <a:r>
              <a:rPr lang="en-US" altLang="ja-JP" sz="2400" dirty="0" err="1" smtClean="0"/>
              <a:t>fluid_iflux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14.65      3.58     1.34    13001 </a:t>
            </a:r>
            <a:r>
              <a:rPr lang="en-US" altLang="ja-JP" sz="2400" dirty="0" smtClean="0"/>
              <a:t>    __</a:t>
            </a:r>
            <a:r>
              <a:rPr lang="en-US" altLang="ja-JP" sz="2400" dirty="0"/>
              <a:t>p__</a:t>
            </a:r>
            <a:r>
              <a:rPr lang="en-US" altLang="ja-JP" sz="2400" dirty="0" smtClean="0"/>
              <a:t>fluid_etc_v2u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14.65      4.92     1.34     1000 </a:t>
            </a:r>
            <a:r>
              <a:rPr lang="en-US" altLang="ja-JP" sz="2400" dirty="0" smtClean="0"/>
              <a:t>     __</a:t>
            </a:r>
            <a:r>
              <a:rPr lang="en-US" altLang="ja-JP" sz="2400" dirty="0"/>
              <a:t>p__</a:t>
            </a:r>
            <a:r>
              <a:rPr lang="en-US" altLang="ja-JP" sz="2400" dirty="0" err="1" smtClean="0"/>
              <a:t>fluid_source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6.67      5.53     0.61     6000 </a:t>
            </a:r>
            <a:r>
              <a:rPr lang="en-US" altLang="ja-JP" sz="2400" dirty="0" smtClean="0"/>
              <a:t>      __</a:t>
            </a:r>
            <a:r>
              <a:rPr lang="en-US" altLang="ja-JP" sz="2400" dirty="0"/>
              <a:t>p__</a:t>
            </a:r>
            <a:r>
              <a:rPr lang="en-US" altLang="ja-JP" sz="2400" dirty="0" err="1" smtClean="0"/>
              <a:t>fluid_vh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6.23      6.10     0.57    12000 </a:t>
            </a:r>
            <a:r>
              <a:rPr lang="en-US" altLang="ja-JP" sz="2400" dirty="0" smtClean="0"/>
              <a:t>     __</a:t>
            </a:r>
            <a:r>
              <a:rPr lang="en-US" altLang="ja-JP" sz="2400" dirty="0"/>
              <a:t>p__</a:t>
            </a:r>
            <a:r>
              <a:rPr lang="en-US" altLang="ja-JP" sz="2400" dirty="0" err="1" smtClean="0"/>
              <a:t>fluid_etc_rot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6.01      6.65     0.55     6000 </a:t>
            </a:r>
            <a:r>
              <a:rPr lang="en-US" altLang="ja-JP" sz="2400" dirty="0" smtClean="0"/>
              <a:t>      __</a:t>
            </a:r>
            <a:r>
              <a:rPr lang="en-US" altLang="ja-JP" sz="2400" dirty="0"/>
              <a:t>p__</a:t>
            </a:r>
            <a:r>
              <a:rPr lang="en-US" altLang="ja-JP" sz="2400" dirty="0" err="1" smtClean="0"/>
              <a:t>fluid_sum_nflux</a:t>
            </a:r>
            <a:endParaRPr lang="en-US" altLang="ja-JP" sz="2400" dirty="0" smtClean="0"/>
          </a:p>
          <a:p>
            <a:pPr marL="0" indent="0" algn="r">
              <a:buNone/>
            </a:pPr>
            <a:r>
              <a:rPr lang="en-US" altLang="ja-JP" sz="2400" dirty="0"/>
              <a:t>Total : </a:t>
            </a:r>
            <a:r>
              <a:rPr lang="en-US" altLang="ja-JP" sz="2400" dirty="0" smtClean="0"/>
              <a:t>9.15s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2736000" y="2772000"/>
            <a:ext cx="648000" cy="388800"/>
          </a:xfrm>
          <a:prstGeom prst="rect">
            <a:avLst/>
          </a:prstGeom>
          <a:solidFill>
            <a:srgbClr val="FF3131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736000" y="3658800"/>
            <a:ext cx="648000" cy="388800"/>
          </a:xfrm>
          <a:prstGeom prst="rect">
            <a:avLst/>
          </a:prstGeom>
          <a:solidFill>
            <a:srgbClr val="FF3131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22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-246874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まとめ：チューニング</a:t>
            </a:r>
            <a:r>
              <a:rPr lang="ja-JP" altLang="en-US" dirty="0" smtClean="0"/>
              <a:t>と並列化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835200"/>
            <a:ext cx="7886700" cy="57744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各サブルーチンをスカラチューニングした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　</a:t>
            </a:r>
            <a:r>
              <a:rPr kumimoji="1" lang="en-US" altLang="ja-JP" dirty="0" smtClean="0"/>
              <a:t>if</a:t>
            </a:r>
            <a:r>
              <a:rPr kumimoji="1" lang="ja-JP" altLang="en-US" dirty="0" smtClean="0"/>
              <a:t>文を</a:t>
            </a:r>
            <a:r>
              <a:rPr kumimoji="1" lang="en-US" altLang="ja-JP" dirty="0" smtClean="0"/>
              <a:t>if</a:t>
            </a:r>
            <a:r>
              <a:rPr kumimoji="1" lang="ja-JP" altLang="en-US" dirty="0" smtClean="0"/>
              <a:t>構文を使わない形に書き換え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複数回用いられる変数の</a:t>
            </a:r>
            <a:r>
              <a:rPr lang="ja-JP" altLang="en-US" dirty="0" smtClean="0"/>
              <a:t>割り算には、逆数の新しい変数を定義し、掛け算の形で書き直した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　　例：　</a:t>
            </a:r>
            <a:r>
              <a:rPr lang="en-US" altLang="ja-JP" dirty="0" smtClean="0"/>
              <a:t>a = b </a:t>
            </a:r>
            <a:r>
              <a:rPr lang="en-US" altLang="ja-JP" dirty="0"/>
              <a:t>/</a:t>
            </a:r>
            <a:r>
              <a:rPr lang="en-US" altLang="ja-JP" dirty="0" smtClean="0"/>
              <a:t> c     </a:t>
            </a:r>
            <a:r>
              <a:rPr lang="ja-JP" altLang="en-US" dirty="0" smtClean="0"/>
              <a:t>→　</a:t>
            </a:r>
            <a:r>
              <a:rPr lang="en-US" altLang="ja-JP" dirty="0" smtClean="0"/>
              <a:t>c’ = 1/c ; a = b*c’</a:t>
            </a:r>
            <a:endParaRPr kumimoji="1" lang="en-US" altLang="ja-JP" dirty="0" smtClean="0"/>
          </a:p>
          <a:p>
            <a:r>
              <a:rPr lang="ja-JP" altLang="en-US" dirty="0" smtClean="0"/>
              <a:t>コンパイラオプションの追加と比較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→</a:t>
            </a:r>
            <a:r>
              <a:rPr lang="en-US" altLang="ja-JP" dirty="0" err="1" smtClean="0"/>
              <a:t>gfortran</a:t>
            </a:r>
            <a:r>
              <a:rPr lang="ja-JP" altLang="en-US" dirty="0" smtClean="0"/>
              <a:t>のオプション「</a:t>
            </a:r>
            <a:r>
              <a:rPr lang="en-US" altLang="ja-JP" dirty="0" smtClean="0"/>
              <a:t>-O3</a:t>
            </a:r>
            <a:r>
              <a:rPr lang="ja-JP" altLang="en-US" dirty="0" smtClean="0"/>
              <a:t>」で</a:t>
            </a:r>
            <a:r>
              <a:rPr lang="en-US" altLang="ja-JP" dirty="0" smtClean="0"/>
              <a:t>4</a:t>
            </a:r>
            <a:r>
              <a:rPr lang="ja-JP" altLang="en-US" dirty="0" smtClean="0"/>
              <a:t>割ほど高速化</a:t>
            </a:r>
          </a:p>
          <a:p>
            <a:r>
              <a:rPr kumimoji="1" lang="en-US" altLang="ja-JP" dirty="0" smtClean="0"/>
              <a:t>Open MP</a:t>
            </a:r>
            <a:r>
              <a:rPr kumimoji="1" lang="ja-JP" altLang="en-US" dirty="0" smtClean="0"/>
              <a:t>を用いた</a:t>
            </a:r>
            <a:r>
              <a:rPr kumimoji="1" lang="en-US" altLang="ja-JP" dirty="0" smtClean="0"/>
              <a:t>do</a:t>
            </a:r>
            <a:r>
              <a:rPr kumimoji="1" lang="ja-JP" altLang="en-US" dirty="0" smtClean="0"/>
              <a:t>ループの並列化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　→並列化したサブルーチンは１</a:t>
            </a:r>
            <a:r>
              <a:rPr lang="en-US" altLang="ja-JP" dirty="0" smtClean="0"/>
              <a:t>/</a:t>
            </a:r>
            <a:r>
              <a:rPr lang="ja-JP" altLang="en-US" dirty="0" smtClean="0"/>
              <a:t>（コア数）にほぼ比例して速くなった。ただし、最終日に並列化が利かなくなった（サボタージュ？）</a:t>
            </a:r>
            <a:endParaRPr lang="en-US" altLang="ja-JP" dirty="0" smtClean="0"/>
          </a:p>
          <a:p>
            <a:r>
              <a:rPr kumimoji="1" lang="en-US" altLang="ja-JP" dirty="0" smtClean="0"/>
              <a:t>Future Work:</a:t>
            </a:r>
            <a:r>
              <a:rPr kumimoji="1" lang="ja-JP" altLang="en-US" dirty="0" smtClean="0"/>
              <a:t>チューニングと並列化をしたコードにより、多次元計算を行う。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74949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195</Words>
  <Application>Microsoft Office PowerPoint</Application>
  <PresentationFormat>画面に合わせる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OpenMPとスカラチューニングによる 火星電離圏多流体MHDコードの高速化</vt:lpstr>
      <vt:lpstr>開発中の多流体MHDについて</vt:lpstr>
      <vt:lpstr>計算結果　（重い順に6位）</vt:lpstr>
      <vt:lpstr>スカラチューニング後の計算結果</vt:lpstr>
      <vt:lpstr>まとめ：チューニングと並列化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OPENMP火星電離圏多流体MHDコードの高速化</dc:title>
  <dc:creator>小山響平</dc:creator>
  <cp:lastModifiedBy>小山響平</cp:lastModifiedBy>
  <cp:revision>15</cp:revision>
  <dcterms:created xsi:type="dcterms:W3CDTF">2015-08-07T00:40:39Z</dcterms:created>
  <dcterms:modified xsi:type="dcterms:W3CDTF">2015-08-07T03:43:50Z</dcterms:modified>
</cp:coreProperties>
</file>