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"/>
  </p:notesMasterIdLst>
  <p:sldIdLst>
    <p:sldId id="256" r:id="rId2"/>
    <p:sldId id="392" r:id="rId3"/>
    <p:sldId id="394" r:id="rId4"/>
    <p:sldId id="395" r:id="rId5"/>
    <p:sldId id="396" r:id="rId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なしのセクション" id="{CF3F3419-EB52-45D7-A914-9C5D496BCF5F}">
          <p14:sldIdLst>
            <p14:sldId id="256"/>
            <p14:sldId id="392"/>
            <p14:sldId id="394"/>
            <p14:sldId id="395"/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54F"/>
    <a:srgbClr val="00FFFF"/>
    <a:srgbClr val="00FF2B"/>
    <a:srgbClr val="FFBDBD"/>
    <a:srgbClr val="FF7D7D"/>
    <a:srgbClr val="000000"/>
    <a:srgbClr val="FBFBFB"/>
    <a:srgbClr val="12DC00"/>
    <a:srgbClr val="78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7" autoAdjust="0"/>
    <p:restoredTop sz="87536" autoAdjust="0"/>
  </p:normalViewPr>
  <p:slideViewPr>
    <p:cSldViewPr snapToGrid="0">
      <p:cViewPr varScale="1">
        <p:scale>
          <a:sx n="71" d="100"/>
          <a:sy n="71" d="100"/>
        </p:scale>
        <p:origin x="105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"/>
    </p:cViewPr>
  </p:sorterViewPr>
  <p:notesViewPr>
    <p:cSldViewPr snapToGrid="0">
      <p:cViewPr varScale="1">
        <p:scale>
          <a:sx n="70" d="100"/>
          <a:sy n="70" d="100"/>
        </p:scale>
        <p:origin x="192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F7497-3B2B-4691-A25A-54BAF974F25A}" type="datetimeFigureOut">
              <a:rPr kumimoji="1" lang="ja-JP" altLang="en-US" smtClean="0"/>
              <a:t>2015/8/7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21A69-8484-4FEA-A7E2-2F4DA7FFDA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143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1A69-8484-4FEA-A7E2-2F4DA7FFDAE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957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1A69-8484-4FEA-A7E2-2F4DA7FFDAE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9845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1A69-8484-4FEA-A7E2-2F4DA7FFDAE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35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1A69-8484-4FEA-A7E2-2F4DA7FFDAE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99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1A69-8484-4FEA-A7E2-2F4DA7FFDAE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50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6408598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44590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290" y="758952"/>
            <a:ext cx="8866598" cy="3566160"/>
          </a:xfrm>
          <a:noFill/>
          <a:effectLst>
            <a:glow rad="127000">
              <a:schemeClr val="tx1"/>
            </a:glow>
            <a:softEdge rad="254000"/>
          </a:effectLst>
        </p:spPr>
        <p:txBody>
          <a:bodyPr anchor="ctr">
            <a:normAutofit/>
          </a:bodyPr>
          <a:lstStyle>
            <a:lvl1pPr algn="ctr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rgbClr val="0070C0">
                      <a:alpha val="40000"/>
                    </a:srgbClr>
                  </a:glo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290" y="4486443"/>
            <a:ext cx="8866598" cy="1143000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2"/>
                </a:solidFill>
                <a:effectLst/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5798" y="6449512"/>
            <a:ext cx="2046541" cy="365125"/>
          </a:xfrm>
        </p:spPr>
        <p:txBody>
          <a:bodyPr/>
          <a:lstStyle>
            <a:lvl1pPr>
              <a:defRPr sz="1400"/>
            </a:lvl1pPr>
          </a:lstStyle>
          <a:p>
            <a:fld id="{9A93ACBD-70E1-48BD-830F-FE65B5A84803}" type="datetime3">
              <a:rPr lang="en-US" altLang="ja-JP" smtClean="0"/>
              <a:t>7 August 2015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49512"/>
            <a:ext cx="3617103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altLang="zh-CN" smtClean="0"/>
              <a:t>SS2015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7407" y="6446837"/>
            <a:ext cx="984019" cy="365125"/>
          </a:xfrm>
        </p:spPr>
        <p:txBody>
          <a:bodyPr/>
          <a:lstStyle>
            <a:lvl1pPr>
              <a:defRPr sz="1400"/>
            </a:lvl1pPr>
          </a:lstStyle>
          <a:p>
            <a:fld id="{AA0D6AA3-293E-49B1-B9BD-F2E4941D6661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3290" y="4325112"/>
            <a:ext cx="886659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050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0F75-247D-4C9D-ADC3-A2B8EC828E70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SS2015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5730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9295-CE50-4A90-BB07-ABBA106B7CE8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SS2015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3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64" y="215758"/>
            <a:ext cx="8856324" cy="626723"/>
          </a:xfrm>
          <a:effectLst>
            <a:softEdge rad="190500"/>
          </a:effectLst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40" y="1018309"/>
            <a:ext cx="8291245" cy="522837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4BFA-B091-4429-BDC5-5B901BC08256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en-US" altLang="zh-CN" smtClean="0"/>
              <a:t>SS2015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766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DF61-3B26-4046-8EC7-7AEBC7E32F61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en-US" altLang="zh-CN" smtClean="0"/>
              <a:t>SS2015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261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519B-EEDC-4417-B53A-43D8F61963D7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SS2015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519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900D-44D5-467B-9D21-1ED2F6FF7615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SS2015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7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3254-661A-485F-8708-C367E48914E5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SS2015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211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7ACF-5A38-44C7-8993-D52F9CF199D9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en-US" altLang="zh-CN" smtClean="0"/>
              <a:t>SS2015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81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E1864D-C3D7-496D-82DF-CC28B4B1BBD4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en-US" altLang="zh-CN" smtClean="0"/>
              <a:t>SS2015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84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DFD-381A-4E69-8014-C8DCB0A18820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SS2015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58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564" y="113016"/>
            <a:ext cx="8866598" cy="688371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softEdge rad="2540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145" y="1046817"/>
            <a:ext cx="8385903" cy="515877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5798" y="6449512"/>
            <a:ext cx="2139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fld id="{45F617E2-594A-400C-BDF0-ABE29B7F2F63}" type="datetime3">
              <a:rPr lang="en-US" altLang="ja-JP" smtClean="0"/>
              <a:t>7 August 2015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49512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cap="none" baseline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en-US" altLang="ja-JP" smtClean="0"/>
              <a:t>SS2015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77407" y="6446837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fld id="{AA0D6AA3-293E-49B1-B9BD-F2E4941D6661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33564" y="914401"/>
            <a:ext cx="886659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863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kumimoji="1" sz="2800" kern="1200" spc="-50" baseline="0">
          <a:solidFill>
            <a:schemeClr val="tx1">
              <a:lumMod val="85000"/>
            </a:schemeClr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5798" y="608812"/>
            <a:ext cx="8685628" cy="3566160"/>
          </a:xfrm>
        </p:spPr>
        <p:txBody>
          <a:bodyPr>
            <a:normAutofit/>
          </a:bodyPr>
          <a:lstStyle/>
          <a:p>
            <a:r>
              <a:rPr kumimoji="1" lang="en-US" altLang="ja-JP" sz="4800" dirty="0" smtClean="0"/>
              <a:t>Simulation SS2015</a:t>
            </a:r>
            <a:br>
              <a:rPr kumimoji="1" lang="en-US" altLang="ja-JP" sz="4800" dirty="0" smtClean="0"/>
            </a:br>
            <a:r>
              <a:rPr lang="en-US" altLang="ja-JP" sz="2000" dirty="0"/>
              <a:t> </a:t>
            </a:r>
            <a:r>
              <a:rPr kumimoji="1" lang="en-US" altLang="ja-JP" sz="6000" dirty="0" smtClean="0"/>
              <a:t/>
            </a:r>
            <a:br>
              <a:rPr kumimoji="1" lang="en-US" altLang="ja-JP" sz="6000" dirty="0" smtClean="0"/>
            </a:br>
            <a:r>
              <a:rPr kumimoji="1" lang="en-US" altLang="ja-JP" sz="3200" dirty="0" smtClean="0"/>
              <a:t>Report of Accomplishment and Progress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3290" y="4486443"/>
            <a:ext cx="8866598" cy="1651598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000" cap="none" dirty="0" smtClean="0">
                <a:latin typeface="+mn-ea"/>
                <a:ea typeface="+mn-ea"/>
              </a:rPr>
              <a:t>2015/08/07(</a:t>
            </a:r>
            <a:r>
              <a:rPr lang="en-US" altLang="ja-JP" sz="2000" cap="none" dirty="0" smtClean="0">
                <a:latin typeface="+mn-ea"/>
                <a:ea typeface="+mn-ea"/>
              </a:rPr>
              <a:t>FRI</a:t>
            </a:r>
            <a:r>
              <a:rPr kumimoji="1" lang="en-US" altLang="ja-JP" sz="2000" cap="none" dirty="0" smtClean="0">
                <a:latin typeface="+mn-ea"/>
                <a:ea typeface="+mn-ea"/>
              </a:rPr>
              <a:t>) @Chiba University</a:t>
            </a:r>
          </a:p>
          <a:p>
            <a:r>
              <a:rPr lang="en-US" altLang="ja-JP" sz="2000" cap="none" dirty="0" smtClean="0">
                <a:latin typeface="+mn-ea"/>
                <a:ea typeface="+mn-ea"/>
              </a:rPr>
              <a:t>Department of Earth and Planetary Science,                The University of Tokyo</a:t>
            </a:r>
          </a:p>
          <a:p>
            <a:r>
              <a:rPr lang="en-US" altLang="ja-JP" sz="2800" cap="none" dirty="0" smtClean="0">
                <a:latin typeface="+mn-ea"/>
                <a:ea typeface="+mn-ea"/>
              </a:rPr>
              <a:t>Shunya Kono</a:t>
            </a:r>
            <a:endParaRPr kumimoji="1" lang="ja-JP" altLang="en-US" sz="2800" cap="none" dirty="0">
              <a:latin typeface="+mn-ea"/>
              <a:ea typeface="+mn-ea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75798" y="6449512"/>
            <a:ext cx="2370423" cy="365125"/>
          </a:xfrm>
        </p:spPr>
        <p:txBody>
          <a:bodyPr/>
          <a:lstStyle/>
          <a:p>
            <a:fld id="{E985D36D-6CDF-4213-9033-801863E81282}" type="datetime3">
              <a:rPr lang="en-US" altLang="ja-JP" smtClean="0"/>
              <a:t>7 August 2015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SS2015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58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67"/>
    </mc:Choice>
    <mc:Fallback xmlns="">
      <p:transition advTm="316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1. Accomplishment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sz="2200" i="1" dirty="0"/>
              <a:t> </a:t>
            </a:r>
            <a:r>
              <a:rPr lang="en-US" altLang="ja-JP" sz="2200" i="1" dirty="0" smtClean="0"/>
              <a:t>HLLD Method for Solving MHD Equations</a:t>
            </a:r>
            <a:endParaRPr kumimoji="1" lang="ja-JP" altLang="en-US" sz="2200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CA58-2AFF-4BDB-AFD0-7EEDC3FC198C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SS2015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17" y="1699278"/>
            <a:ext cx="2114430" cy="148010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147" y="1699277"/>
            <a:ext cx="2114430" cy="148010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87" y="1699278"/>
            <a:ext cx="2114430" cy="148010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53" y="3179376"/>
            <a:ext cx="2114430" cy="148010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94" y="3170146"/>
            <a:ext cx="2129151" cy="149040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87" y="3179377"/>
            <a:ext cx="2114430" cy="148010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53" y="4641385"/>
            <a:ext cx="2138975" cy="149728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99" y="4655511"/>
            <a:ext cx="2117925" cy="148254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76" y="4657163"/>
            <a:ext cx="2117925" cy="1482548"/>
          </a:xfrm>
          <a:prstGeom prst="rect">
            <a:avLst/>
          </a:prstGeom>
        </p:spPr>
      </p:pic>
      <p:sp>
        <p:nvSpPr>
          <p:cNvPr id="46" name="コンテンツ プレースホルダー 2"/>
          <p:cNvSpPr txBox="1">
            <a:spLocks/>
          </p:cNvSpPr>
          <p:nvPr/>
        </p:nvSpPr>
        <p:spPr>
          <a:xfrm>
            <a:off x="849687" y="2274557"/>
            <a:ext cx="1531344" cy="573330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 smtClean="0">
                <a:solidFill>
                  <a:schemeClr val="tx1"/>
                </a:solidFill>
              </a:rPr>
              <a:t>1</a:t>
            </a:r>
            <a:r>
              <a:rPr lang="en-US" altLang="ja-JP" sz="1800" baseline="30000" dirty="0" smtClean="0">
                <a:solidFill>
                  <a:schemeClr val="tx1"/>
                </a:solidFill>
              </a:rPr>
              <a:t>st</a:t>
            </a:r>
            <a:r>
              <a:rPr lang="en-US" altLang="ja-JP" sz="1800" dirty="0" smtClean="0">
                <a:solidFill>
                  <a:schemeClr val="tx1"/>
                </a:solidFill>
              </a:rPr>
              <a:t> order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47" name="コンテンツ プレースホルダー 2"/>
          <p:cNvSpPr txBox="1">
            <a:spLocks/>
          </p:cNvSpPr>
          <p:nvPr/>
        </p:nvSpPr>
        <p:spPr>
          <a:xfrm>
            <a:off x="189989" y="1510059"/>
            <a:ext cx="2003105" cy="733925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 smtClean="0">
                <a:solidFill>
                  <a:schemeClr val="tx1"/>
                </a:solidFill>
              </a:rPr>
              <a:t>Shock tube problem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8" name="コンテンツ プレースホルダー 2"/>
          <p:cNvSpPr txBox="1">
            <a:spLocks/>
          </p:cNvSpPr>
          <p:nvPr/>
        </p:nvSpPr>
        <p:spPr>
          <a:xfrm>
            <a:off x="698259" y="3628684"/>
            <a:ext cx="1531344" cy="573330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 smtClean="0">
                <a:solidFill>
                  <a:schemeClr val="tx1"/>
                </a:solidFill>
              </a:rPr>
              <a:t>MUSCL-MM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862133" y="5064779"/>
            <a:ext cx="1531344" cy="573330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 smtClean="0">
                <a:solidFill>
                  <a:schemeClr val="tx1"/>
                </a:solidFill>
              </a:rPr>
              <a:t>WENO3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コンテンツ プレースホルダー 2"/>
              <p:cNvSpPr txBox="1">
                <a:spLocks/>
              </p:cNvSpPr>
              <p:nvPr/>
            </p:nvSpPr>
            <p:spPr>
              <a:xfrm>
                <a:off x="3777333" y="1766969"/>
                <a:ext cx="697654" cy="478688"/>
              </a:xfrm>
              <a:prstGeom prst="rect">
                <a:avLst/>
              </a:prstGeom>
              <a:noFill/>
            </p:spPr>
            <p:txBody>
              <a:bodyPr vert="horz" lIns="0" tIns="45720" rIns="0" bIns="45720" rtlCol="0" anchor="ctr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1" i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</m:oMath>
                  </m:oMathPara>
                </a14:m>
                <a:endParaRPr lang="ja-JP" altLang="en-US" sz="2800" b="1" dirty="0">
                  <a:solidFill>
                    <a:schemeClr val="bg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333" y="1766969"/>
                <a:ext cx="697654" cy="478688"/>
              </a:xfrm>
              <a:prstGeom prst="rect">
                <a:avLst/>
              </a:prstGeom>
              <a:blipFill rotWithShape="0">
                <a:blip r:embed="rId12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コンテンツ プレースホルダー 2"/>
              <p:cNvSpPr txBox="1">
                <a:spLocks/>
              </p:cNvSpPr>
              <p:nvPr/>
            </p:nvSpPr>
            <p:spPr>
              <a:xfrm>
                <a:off x="5891763" y="1776200"/>
                <a:ext cx="697654" cy="478688"/>
              </a:xfrm>
              <a:prstGeom prst="rect">
                <a:avLst/>
              </a:prstGeom>
              <a:noFill/>
            </p:spPr>
            <p:txBody>
              <a:bodyPr vert="horz" lIns="0" tIns="45720" rIns="0" bIns="45720" rtlCol="0" anchor="ctr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b="1" i="1" smtClean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b="1" i="1" smtClean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ja-JP" sz="2800" b="1" i="1" smtClean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ja-JP" altLang="en-US" sz="2800" b="1" dirty="0">
                  <a:solidFill>
                    <a:schemeClr val="bg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763" y="1776200"/>
                <a:ext cx="697654" cy="478688"/>
              </a:xfrm>
              <a:prstGeom prst="rect">
                <a:avLst/>
              </a:prstGeom>
              <a:blipFill rotWithShape="0">
                <a:blip r:embed="rId13"/>
                <a:stretch>
                  <a:fillRect l="-3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コンテンツ プレースホルダー 2"/>
              <p:cNvSpPr txBox="1">
                <a:spLocks/>
              </p:cNvSpPr>
              <p:nvPr/>
            </p:nvSpPr>
            <p:spPr>
              <a:xfrm>
                <a:off x="7969011" y="1777328"/>
                <a:ext cx="697654" cy="478688"/>
              </a:xfrm>
              <a:prstGeom prst="rect">
                <a:avLst/>
              </a:prstGeom>
              <a:noFill/>
            </p:spPr>
            <p:txBody>
              <a:bodyPr vert="horz" lIns="0" tIns="45720" rIns="0" bIns="45720" rtlCol="0" anchor="ctr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b="1" i="1" smtClean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b="1" i="1" smtClean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ja-JP" sz="2800" b="1" i="1" smtClean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ja-JP" altLang="en-US" sz="2800" b="1" dirty="0">
                  <a:solidFill>
                    <a:schemeClr val="bg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9011" y="1777328"/>
                <a:ext cx="697654" cy="47868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12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8"/>
    </mc:Choice>
    <mc:Fallback xmlns="">
      <p:transition advTm="4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468" objId="2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en-US" altLang="ja-JP" dirty="0" smtClean="0"/>
              <a:t>. Progress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sz="2200" i="1" dirty="0"/>
              <a:t> </a:t>
            </a:r>
            <a:r>
              <a:rPr lang="en-US" altLang="ja-JP" sz="2200" i="1" dirty="0" smtClean="0"/>
              <a:t>Application for 1.5D Simulation of </a:t>
            </a:r>
            <a:r>
              <a:rPr lang="en-US" altLang="ja-JP" sz="2200" i="1" dirty="0" err="1" smtClean="0"/>
              <a:t>Alfvén</a:t>
            </a:r>
            <a:r>
              <a:rPr lang="en-US" altLang="ja-JP" sz="2200" i="1" dirty="0" smtClean="0"/>
              <a:t> Wave </a:t>
            </a:r>
            <a:endParaRPr kumimoji="1" lang="ja-JP" altLang="en-US" sz="2200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7159-90FD-4917-AB97-F0F2BD83F644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SS2015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476374" y="4682386"/>
            <a:ext cx="2312009" cy="534164"/>
          </a:xfrm>
          <a:prstGeom prst="rect">
            <a:avLst/>
          </a:prstGeom>
          <a:solidFill>
            <a:srgbClr val="FFBDB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476374" y="2561592"/>
            <a:ext cx="2312009" cy="2106310"/>
          </a:xfrm>
          <a:prstGeom prst="rect">
            <a:avLst/>
          </a:prstGeom>
          <a:solidFill>
            <a:srgbClr val="FFD54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476374" y="1761858"/>
            <a:ext cx="2312009" cy="68304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5464944" y="5276078"/>
            <a:ext cx="2323439" cy="6610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lumOff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/>
          <p:nvPr/>
        </p:nvCxnSpPr>
        <p:spPr>
          <a:xfrm>
            <a:off x="5476374" y="5253602"/>
            <a:ext cx="2312009" cy="104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フリーフォーム 27"/>
          <p:cNvSpPr/>
          <p:nvPr/>
        </p:nvSpPr>
        <p:spPr>
          <a:xfrm>
            <a:off x="5531979" y="1807578"/>
            <a:ext cx="661012" cy="4109292"/>
          </a:xfrm>
          <a:custGeom>
            <a:avLst/>
            <a:gdLst>
              <a:gd name="connsiteX0" fmla="*/ 0 w 661012"/>
              <a:gd name="connsiteY0" fmla="*/ 0 h 4109292"/>
              <a:gd name="connsiteX1" fmla="*/ 176270 w 661012"/>
              <a:gd name="connsiteY1" fmla="*/ 2148290 h 4109292"/>
              <a:gd name="connsiteX2" fmla="*/ 539827 w 661012"/>
              <a:gd name="connsiteY2" fmla="*/ 3062690 h 4109292"/>
              <a:gd name="connsiteX3" fmla="*/ 661012 w 661012"/>
              <a:gd name="connsiteY3" fmla="*/ 4109292 h 410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12" h="4109292">
                <a:moveTo>
                  <a:pt x="0" y="0"/>
                </a:moveTo>
                <a:cubicBezTo>
                  <a:pt x="43149" y="818921"/>
                  <a:pt x="86299" y="1637842"/>
                  <a:pt x="176270" y="2148290"/>
                </a:cubicBezTo>
                <a:cubicBezTo>
                  <a:pt x="266241" y="2658738"/>
                  <a:pt x="459037" y="2735856"/>
                  <a:pt x="539827" y="3062690"/>
                </a:cubicBezTo>
                <a:cubicBezTo>
                  <a:pt x="620617" y="3389524"/>
                  <a:pt x="640814" y="3749408"/>
                  <a:pt x="661012" y="410929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 flipH="1">
            <a:off x="6353108" y="1810942"/>
            <a:ext cx="647091" cy="4109292"/>
          </a:xfrm>
          <a:custGeom>
            <a:avLst/>
            <a:gdLst>
              <a:gd name="connsiteX0" fmla="*/ 0 w 661012"/>
              <a:gd name="connsiteY0" fmla="*/ 0 h 4109292"/>
              <a:gd name="connsiteX1" fmla="*/ 176270 w 661012"/>
              <a:gd name="connsiteY1" fmla="*/ 2148290 h 4109292"/>
              <a:gd name="connsiteX2" fmla="*/ 539827 w 661012"/>
              <a:gd name="connsiteY2" fmla="*/ 3062690 h 4109292"/>
              <a:gd name="connsiteX3" fmla="*/ 661012 w 661012"/>
              <a:gd name="connsiteY3" fmla="*/ 4109292 h 410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12" h="4109292">
                <a:moveTo>
                  <a:pt x="0" y="0"/>
                </a:moveTo>
                <a:cubicBezTo>
                  <a:pt x="43149" y="818921"/>
                  <a:pt x="86299" y="1637842"/>
                  <a:pt x="176270" y="2148290"/>
                </a:cubicBezTo>
                <a:cubicBezTo>
                  <a:pt x="266241" y="2658738"/>
                  <a:pt x="459037" y="2735856"/>
                  <a:pt x="539827" y="3062690"/>
                </a:cubicBezTo>
                <a:cubicBezTo>
                  <a:pt x="620617" y="3389524"/>
                  <a:pt x="640814" y="3749408"/>
                  <a:pt x="661012" y="410929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/>
          <p:cNvSpPr/>
          <p:nvPr/>
        </p:nvSpPr>
        <p:spPr>
          <a:xfrm flipH="1">
            <a:off x="6303161" y="1810942"/>
            <a:ext cx="245346" cy="4109292"/>
          </a:xfrm>
          <a:custGeom>
            <a:avLst/>
            <a:gdLst>
              <a:gd name="connsiteX0" fmla="*/ 0 w 661012"/>
              <a:gd name="connsiteY0" fmla="*/ 0 h 4109292"/>
              <a:gd name="connsiteX1" fmla="*/ 176270 w 661012"/>
              <a:gd name="connsiteY1" fmla="*/ 2148290 h 4109292"/>
              <a:gd name="connsiteX2" fmla="*/ 539827 w 661012"/>
              <a:gd name="connsiteY2" fmla="*/ 3062690 h 4109292"/>
              <a:gd name="connsiteX3" fmla="*/ 661012 w 661012"/>
              <a:gd name="connsiteY3" fmla="*/ 4109292 h 410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12" h="4109292">
                <a:moveTo>
                  <a:pt x="0" y="0"/>
                </a:moveTo>
                <a:cubicBezTo>
                  <a:pt x="43149" y="818921"/>
                  <a:pt x="86299" y="1637842"/>
                  <a:pt x="176270" y="2148290"/>
                </a:cubicBezTo>
                <a:cubicBezTo>
                  <a:pt x="266241" y="2658738"/>
                  <a:pt x="459037" y="2735856"/>
                  <a:pt x="539827" y="3062690"/>
                </a:cubicBezTo>
                <a:cubicBezTo>
                  <a:pt x="620617" y="3389524"/>
                  <a:pt x="640814" y="3749408"/>
                  <a:pt x="661012" y="410929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/>
          <p:cNvSpPr/>
          <p:nvPr/>
        </p:nvSpPr>
        <p:spPr>
          <a:xfrm>
            <a:off x="6000564" y="1810942"/>
            <a:ext cx="247511" cy="4109292"/>
          </a:xfrm>
          <a:custGeom>
            <a:avLst/>
            <a:gdLst>
              <a:gd name="connsiteX0" fmla="*/ 0 w 661012"/>
              <a:gd name="connsiteY0" fmla="*/ 0 h 4109292"/>
              <a:gd name="connsiteX1" fmla="*/ 176270 w 661012"/>
              <a:gd name="connsiteY1" fmla="*/ 2148290 h 4109292"/>
              <a:gd name="connsiteX2" fmla="*/ 539827 w 661012"/>
              <a:gd name="connsiteY2" fmla="*/ 3062690 h 4109292"/>
              <a:gd name="connsiteX3" fmla="*/ 661012 w 661012"/>
              <a:gd name="connsiteY3" fmla="*/ 4109292 h 410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12" h="4109292">
                <a:moveTo>
                  <a:pt x="0" y="0"/>
                </a:moveTo>
                <a:cubicBezTo>
                  <a:pt x="43149" y="818921"/>
                  <a:pt x="86299" y="1637842"/>
                  <a:pt x="176270" y="2148290"/>
                </a:cubicBezTo>
                <a:cubicBezTo>
                  <a:pt x="266241" y="2658738"/>
                  <a:pt x="459037" y="2735856"/>
                  <a:pt x="539827" y="3062690"/>
                </a:cubicBezTo>
                <a:cubicBezTo>
                  <a:pt x="620617" y="3389524"/>
                  <a:pt x="640814" y="3749408"/>
                  <a:pt x="661012" y="410929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コネクタ 35"/>
          <p:cNvCxnSpPr/>
          <p:nvPr/>
        </p:nvCxnSpPr>
        <p:spPr>
          <a:xfrm>
            <a:off x="5476374" y="2513464"/>
            <a:ext cx="2312009" cy="0"/>
          </a:xfrm>
          <a:prstGeom prst="line">
            <a:avLst/>
          </a:prstGeom>
          <a:ln w="28575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下カーブ矢印 39"/>
          <p:cNvSpPr/>
          <p:nvPr/>
        </p:nvSpPr>
        <p:spPr>
          <a:xfrm>
            <a:off x="5530981" y="5433101"/>
            <a:ext cx="597902" cy="346966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下カーブ矢印 40"/>
          <p:cNvSpPr/>
          <p:nvPr/>
        </p:nvSpPr>
        <p:spPr>
          <a:xfrm flipH="1">
            <a:off x="6445444" y="5423898"/>
            <a:ext cx="604702" cy="346966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コンテンツ プレースホルダー 2"/>
          <p:cNvSpPr txBox="1">
            <a:spLocks/>
          </p:cNvSpPr>
          <p:nvPr/>
        </p:nvSpPr>
        <p:spPr>
          <a:xfrm>
            <a:off x="7889926" y="2315321"/>
            <a:ext cx="1055724" cy="6462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 smtClean="0">
                <a:solidFill>
                  <a:srgbClr val="CCE9AD"/>
                </a:solidFill>
              </a:rPr>
              <a:t>Transition Region</a:t>
            </a:r>
            <a:endParaRPr lang="ja-JP" altLang="en-US" sz="1600" dirty="0">
              <a:solidFill>
                <a:srgbClr val="CCE9AD"/>
              </a:solidFill>
            </a:endParaRPr>
          </a:p>
        </p:txBody>
      </p:sp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7198861" y="4813129"/>
            <a:ext cx="1540666" cy="3655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ja-JP" sz="1600" dirty="0" smtClean="0">
                <a:solidFill>
                  <a:srgbClr val="FFBDBD"/>
                </a:solidFill>
              </a:rPr>
              <a:t>Photosphere</a:t>
            </a:r>
            <a:endParaRPr lang="ja-JP" altLang="en-US" sz="1600" dirty="0">
              <a:solidFill>
                <a:srgbClr val="FFBDBD"/>
              </a:solidFill>
            </a:endParaRPr>
          </a:p>
        </p:txBody>
      </p:sp>
      <p:sp>
        <p:nvSpPr>
          <p:cNvPr id="44" name="コンテンツ プレースホルダー 2"/>
          <p:cNvSpPr txBox="1">
            <a:spLocks/>
          </p:cNvSpPr>
          <p:nvPr/>
        </p:nvSpPr>
        <p:spPr>
          <a:xfrm>
            <a:off x="7749258" y="1911086"/>
            <a:ext cx="866435" cy="3429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ja-JP" sz="1600" dirty="0" smtClean="0">
                <a:solidFill>
                  <a:srgbClr val="FFFF00"/>
                </a:solidFill>
              </a:rPr>
              <a:t>Corona</a:t>
            </a:r>
            <a:endParaRPr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053719" y="1641962"/>
            <a:ext cx="158729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FF"/>
                </a:solidFill>
                <a:latin typeface="+mn-ea"/>
              </a:rPr>
              <a:t>Alfven wave</a:t>
            </a:r>
            <a:endParaRPr kumimoji="1" lang="ja-JP" altLang="en-US" dirty="0">
              <a:solidFill>
                <a:srgbClr val="00FFFF"/>
              </a:solidFill>
              <a:latin typeface="+mn-ea"/>
            </a:endParaRPr>
          </a:p>
        </p:txBody>
      </p:sp>
      <p:sp>
        <p:nvSpPr>
          <p:cNvPr id="54" name="コンテンツ プレースホルダー 2"/>
          <p:cNvSpPr txBox="1">
            <a:spLocks/>
          </p:cNvSpPr>
          <p:nvPr/>
        </p:nvSpPr>
        <p:spPr>
          <a:xfrm>
            <a:off x="7198861" y="3476852"/>
            <a:ext cx="1716005" cy="4790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ja-JP" sz="1600" dirty="0" smtClean="0">
                <a:solidFill>
                  <a:srgbClr val="FFD54F"/>
                </a:solidFill>
              </a:rPr>
              <a:t>Chromosphere</a:t>
            </a:r>
            <a:endParaRPr lang="ja-JP" altLang="en-US" sz="1600" dirty="0">
              <a:solidFill>
                <a:srgbClr val="FFD54F"/>
              </a:solidFill>
            </a:endParaRPr>
          </a:p>
        </p:txBody>
      </p:sp>
      <p:sp>
        <p:nvSpPr>
          <p:cNvPr id="57" name="フリーフォーム 56"/>
          <p:cNvSpPr/>
          <p:nvPr/>
        </p:nvSpPr>
        <p:spPr>
          <a:xfrm flipH="1">
            <a:off x="6342812" y="2373748"/>
            <a:ext cx="794990" cy="2814416"/>
          </a:xfrm>
          <a:custGeom>
            <a:avLst/>
            <a:gdLst>
              <a:gd name="connsiteX0" fmla="*/ 672028 w 767977"/>
              <a:gd name="connsiteY0" fmla="*/ 2666082 h 2666082"/>
              <a:gd name="connsiteX1" fmla="*/ 760163 w 767977"/>
              <a:gd name="connsiteY1" fmla="*/ 2313542 h 2666082"/>
              <a:gd name="connsiteX2" fmla="*/ 495759 w 767977"/>
              <a:gd name="connsiteY2" fmla="*/ 2214390 h 2666082"/>
              <a:gd name="connsiteX3" fmla="*/ 616944 w 767977"/>
              <a:gd name="connsiteY3" fmla="*/ 1839816 h 2666082"/>
              <a:gd name="connsiteX4" fmla="*/ 275421 w 767977"/>
              <a:gd name="connsiteY4" fmla="*/ 1663547 h 2666082"/>
              <a:gd name="connsiteX5" fmla="*/ 473725 w 767977"/>
              <a:gd name="connsiteY5" fmla="*/ 1255922 h 2666082"/>
              <a:gd name="connsiteX6" fmla="*/ 22033 w 767977"/>
              <a:gd name="connsiteY6" fmla="*/ 936433 h 2666082"/>
              <a:gd name="connsiteX7" fmla="*/ 352539 w 767977"/>
              <a:gd name="connsiteY7" fmla="*/ 473725 h 2666082"/>
              <a:gd name="connsiteX8" fmla="*/ 0 w 767977"/>
              <a:gd name="connsiteY8" fmla="*/ 0 h 2666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977" h="2666082">
                <a:moveTo>
                  <a:pt x="672028" y="2666082"/>
                </a:moveTo>
                <a:cubicBezTo>
                  <a:pt x="730784" y="2527453"/>
                  <a:pt x="789541" y="2388824"/>
                  <a:pt x="760163" y="2313542"/>
                </a:cubicBezTo>
                <a:cubicBezTo>
                  <a:pt x="730785" y="2238260"/>
                  <a:pt x="519629" y="2293344"/>
                  <a:pt x="495759" y="2214390"/>
                </a:cubicBezTo>
                <a:cubicBezTo>
                  <a:pt x="471889" y="2135436"/>
                  <a:pt x="653667" y="1931623"/>
                  <a:pt x="616944" y="1839816"/>
                </a:cubicBezTo>
                <a:cubicBezTo>
                  <a:pt x="580221" y="1748009"/>
                  <a:pt x="299291" y="1760863"/>
                  <a:pt x="275421" y="1663547"/>
                </a:cubicBezTo>
                <a:cubicBezTo>
                  <a:pt x="251551" y="1566231"/>
                  <a:pt x="515956" y="1377108"/>
                  <a:pt x="473725" y="1255922"/>
                </a:cubicBezTo>
                <a:cubicBezTo>
                  <a:pt x="431494" y="1134736"/>
                  <a:pt x="42231" y="1066799"/>
                  <a:pt x="22033" y="936433"/>
                </a:cubicBezTo>
                <a:cubicBezTo>
                  <a:pt x="1835" y="806067"/>
                  <a:pt x="356211" y="629797"/>
                  <a:pt x="352539" y="473725"/>
                </a:cubicBezTo>
                <a:cubicBezTo>
                  <a:pt x="348867" y="317653"/>
                  <a:pt x="174433" y="158826"/>
                  <a:pt x="0" y="0"/>
                </a:cubicBezTo>
              </a:path>
            </a:pathLst>
          </a:custGeom>
          <a:noFill/>
          <a:ln w="38100">
            <a:solidFill>
              <a:srgbClr val="00FF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コンテンツ プレースホルダー 2"/>
          <p:cNvSpPr txBox="1">
            <a:spLocks/>
          </p:cNvSpPr>
          <p:nvPr/>
        </p:nvSpPr>
        <p:spPr>
          <a:xfrm>
            <a:off x="7198860" y="5467505"/>
            <a:ext cx="1746789" cy="3655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ja-JP" sz="1600" dirty="0" smtClean="0">
                <a:solidFill>
                  <a:schemeClr val="tx1"/>
                </a:solidFill>
              </a:rPr>
              <a:t>Convection Zone</a:t>
            </a:r>
            <a:endParaRPr lang="ja-JP" altLang="en-US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コンテンツ プレースホルダー 2"/>
              <p:cNvSpPr txBox="1">
                <a:spLocks/>
              </p:cNvSpPr>
              <p:nvPr/>
            </p:nvSpPr>
            <p:spPr>
              <a:xfrm>
                <a:off x="490348" y="2620732"/>
                <a:ext cx="5300606" cy="298423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1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1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1400" dirty="0" smtClean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bSup>
                              <m:sSubSup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𝑔𝑆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𝑑𝑆</m:t>
                        </m:r>
                        <m:r>
                          <m:rPr>
                            <m:lit/>
                          </m:r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altLang="ja-JP" sz="1400" dirty="0" smtClean="0"/>
                  <a:t> </a:t>
                </a:r>
                <a:endParaRPr lang="en-US" altLang="ja-JP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b>
                              <m:sSub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</a:t>
                </a:r>
                <a:endParaRPr lang="en-US" altLang="ja-JP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1400" dirty="0" smtClean="0"/>
                  <a:t> </a:t>
                </a:r>
                <a:endParaRPr lang="en-US" altLang="ja-JP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den>
                            </m:f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num>
                                  <m:den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den>
                                </m:f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p>
                                  <m:sSup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sSub>
                              <m:sSub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1400" dirty="0" smtClean="0"/>
                  <a:t> </a:t>
                </a:r>
                <a:endParaRPr lang="en-US" altLang="ja-JP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</a:t>
                </a:r>
              </a:p>
            </p:txBody>
          </p:sp>
        </mc:Choice>
        <mc:Fallback xmlns="">
          <p:sp>
            <p:nvSpPr>
              <p:cNvPr id="59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48" y="2620732"/>
                <a:ext cx="5300606" cy="2984234"/>
              </a:xfrm>
              <a:prstGeom prst="rect">
                <a:avLst/>
              </a:prstGeom>
              <a:blipFill rotWithShape="0">
                <a:blip r:embed="rId3"/>
                <a:stretch>
                  <a:fillRect l="-11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コンテンツ プレースホルダー 2"/>
              <p:cNvSpPr txBox="1">
                <a:spLocks/>
              </p:cNvSpPr>
              <p:nvPr/>
            </p:nvSpPr>
            <p:spPr>
              <a:xfrm>
                <a:off x="490348" y="5659928"/>
                <a:ext cx="3672103" cy="30386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ja-JP" sz="1400" dirty="0" smtClean="0"/>
                  <a:t> : cross section</a:t>
                </a:r>
              </a:p>
            </p:txBody>
          </p:sp>
        </mc:Choice>
        <mc:Fallback xmlns="">
          <p:sp>
            <p:nvSpPr>
              <p:cNvPr id="60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48" y="5659928"/>
                <a:ext cx="3672103" cy="303862"/>
              </a:xfrm>
              <a:prstGeom prst="rect">
                <a:avLst/>
              </a:prstGeom>
              <a:blipFill rotWithShape="0">
                <a:blip r:embed="rId4"/>
                <a:stretch>
                  <a:fillRect l="-1658" t="-6000" b="-1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コンテンツ プレースホルダー 2"/>
          <p:cNvSpPr txBox="1">
            <a:spLocks/>
          </p:cNvSpPr>
          <p:nvPr/>
        </p:nvSpPr>
        <p:spPr>
          <a:xfrm>
            <a:off x="686872" y="1516548"/>
            <a:ext cx="4684697" cy="97011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>
                <a:solidFill>
                  <a:schemeClr val="tx1"/>
                </a:solidFill>
              </a:rPr>
              <a:t> </a:t>
            </a:r>
            <a:r>
              <a:rPr lang="en-US" altLang="ja-JP" sz="1800" b="1" dirty="0" err="1" smtClean="0">
                <a:solidFill>
                  <a:schemeClr val="tx1"/>
                </a:solidFill>
              </a:rPr>
              <a:t>Alfvén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waves </a:t>
            </a:r>
            <a:r>
              <a:rPr lang="en-US" altLang="ja-JP" sz="1800" dirty="0" smtClean="0">
                <a:solidFill>
                  <a:schemeClr val="tx1"/>
                </a:solidFill>
              </a:rPr>
              <a:t>are generated by convection motion and propagating in the solar atmosphere.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8"/>
    </mc:Choice>
    <mc:Fallback xmlns="">
      <p:transition advTm="4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468" objId="2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en-US" altLang="ja-JP" dirty="0" smtClean="0"/>
              <a:t>. Progress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sz="2200" i="1" dirty="0"/>
              <a:t> </a:t>
            </a:r>
            <a:r>
              <a:rPr lang="en-US" altLang="ja-JP" sz="2200" i="1" dirty="0" smtClean="0"/>
              <a:t>Application for 1.5D Simulation of </a:t>
            </a:r>
            <a:r>
              <a:rPr lang="en-US" altLang="ja-JP" sz="2200" i="1" dirty="0" err="1" smtClean="0"/>
              <a:t>Alfvén</a:t>
            </a:r>
            <a:r>
              <a:rPr lang="en-US" altLang="ja-JP" sz="2200" i="1" dirty="0" smtClean="0"/>
              <a:t> Wave </a:t>
            </a:r>
            <a:endParaRPr kumimoji="1" lang="ja-JP" altLang="en-US" sz="2200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6A15-8F9D-412A-B5A3-5A289D021A21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SS2015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コンテンツ プレースホルダー 2"/>
              <p:cNvSpPr txBox="1">
                <a:spLocks/>
              </p:cNvSpPr>
              <p:nvPr/>
            </p:nvSpPr>
            <p:spPr>
              <a:xfrm>
                <a:off x="490348" y="2620732"/>
                <a:ext cx="5300606" cy="298423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1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1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1400" dirty="0" smtClean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bSup>
                              <m:sSubSup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𝑔𝑆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𝑑𝑆</m:t>
                        </m:r>
                        <m:r>
                          <m:rPr>
                            <m:lit/>
                          </m:r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altLang="ja-JP" sz="1400" dirty="0" smtClean="0"/>
                  <a:t> </a:t>
                </a:r>
                <a:endParaRPr lang="en-US" altLang="ja-JP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b>
                              <m:sSub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</a:t>
                </a:r>
                <a:endParaRPr lang="en-US" altLang="ja-JP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1400" dirty="0" smtClean="0"/>
                  <a:t> </a:t>
                </a:r>
                <a:endParaRPr lang="en-US" altLang="ja-JP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den>
                            </m:f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ja-JP" alt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num>
                                  <m:den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den>
                                </m:f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p>
                                  <m:sSup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sSub>
                              <m:sSub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1400" dirty="0" smtClean="0"/>
                  <a:t> </a:t>
                </a:r>
                <a:endParaRPr lang="en-US" altLang="ja-JP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</a:t>
                </a:r>
              </a:p>
            </p:txBody>
          </p:sp>
        </mc:Choice>
        <mc:Fallback xmlns="">
          <p:sp>
            <p:nvSpPr>
              <p:cNvPr id="59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48" y="2620732"/>
                <a:ext cx="5300606" cy="2984234"/>
              </a:xfrm>
              <a:prstGeom prst="rect">
                <a:avLst/>
              </a:prstGeom>
              <a:blipFill rotWithShape="0">
                <a:blip r:embed="rId3"/>
                <a:stretch>
                  <a:fillRect l="-11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コンテンツ プレースホルダー 2"/>
              <p:cNvSpPr txBox="1">
                <a:spLocks/>
              </p:cNvSpPr>
              <p:nvPr/>
            </p:nvSpPr>
            <p:spPr>
              <a:xfrm>
                <a:off x="490348" y="5659928"/>
                <a:ext cx="3672103" cy="30386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ja-JP" sz="1400" dirty="0" smtClean="0"/>
                  <a:t> : cross section</a:t>
                </a:r>
              </a:p>
            </p:txBody>
          </p:sp>
        </mc:Choice>
        <mc:Fallback xmlns="">
          <p:sp>
            <p:nvSpPr>
              <p:cNvPr id="60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48" y="5659928"/>
                <a:ext cx="3672103" cy="303862"/>
              </a:xfrm>
              <a:prstGeom prst="rect">
                <a:avLst/>
              </a:prstGeom>
              <a:blipFill rotWithShape="0">
                <a:blip r:embed="rId4"/>
                <a:stretch>
                  <a:fillRect l="-1658" t="-6000" b="-1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コンテンツ プレースホルダー 2"/>
          <p:cNvSpPr txBox="1">
            <a:spLocks/>
          </p:cNvSpPr>
          <p:nvPr/>
        </p:nvSpPr>
        <p:spPr>
          <a:xfrm>
            <a:off x="465971" y="1594042"/>
            <a:ext cx="8214438" cy="79973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>
                <a:solidFill>
                  <a:schemeClr val="tx1"/>
                </a:solidFill>
              </a:rPr>
              <a:t> Investigate the nonlinear </a:t>
            </a:r>
            <a:r>
              <a:rPr lang="en-US" altLang="ja-JP" sz="1800" dirty="0" err="1" smtClean="0">
                <a:solidFill>
                  <a:schemeClr val="tx1"/>
                </a:solidFill>
              </a:rPr>
              <a:t>Alfvén</a:t>
            </a:r>
            <a:r>
              <a:rPr lang="en-US" altLang="ja-JP" sz="1800" dirty="0" smtClean="0">
                <a:solidFill>
                  <a:schemeClr val="tx1"/>
                </a:solidFill>
              </a:rPr>
              <a:t> wave propagation along a vertical open magnetic flux tube by using 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1.5D MHD equations with gravity</a:t>
            </a:r>
            <a:r>
              <a:rPr lang="en-US" altLang="ja-JP" sz="1800" dirty="0" smtClean="0">
                <a:solidFill>
                  <a:schemeClr val="tx1"/>
                </a:solidFill>
              </a:rPr>
              <a:t>.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32" name="フリーフォーム 31"/>
          <p:cNvSpPr/>
          <p:nvPr/>
        </p:nvSpPr>
        <p:spPr>
          <a:xfrm>
            <a:off x="5812222" y="2942897"/>
            <a:ext cx="651641" cy="2764220"/>
          </a:xfrm>
          <a:custGeom>
            <a:avLst/>
            <a:gdLst>
              <a:gd name="connsiteX0" fmla="*/ 0 w 651641"/>
              <a:gd name="connsiteY0" fmla="*/ 0 h 2764220"/>
              <a:gd name="connsiteX1" fmla="*/ 178676 w 651641"/>
              <a:gd name="connsiteY1" fmla="*/ 1040524 h 2764220"/>
              <a:gd name="connsiteX2" fmla="*/ 493986 w 651641"/>
              <a:gd name="connsiteY2" fmla="*/ 1944413 h 2764220"/>
              <a:gd name="connsiteX3" fmla="*/ 651641 w 651641"/>
              <a:gd name="connsiteY3" fmla="*/ 2764220 h 276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41" h="2764220">
                <a:moveTo>
                  <a:pt x="0" y="0"/>
                </a:moveTo>
                <a:cubicBezTo>
                  <a:pt x="48172" y="358227"/>
                  <a:pt x="96345" y="716455"/>
                  <a:pt x="178676" y="1040524"/>
                </a:cubicBezTo>
                <a:cubicBezTo>
                  <a:pt x="261007" y="1364593"/>
                  <a:pt x="415158" y="1657130"/>
                  <a:pt x="493986" y="1944413"/>
                </a:cubicBezTo>
                <a:cubicBezTo>
                  <a:pt x="572814" y="2231696"/>
                  <a:pt x="612227" y="2497958"/>
                  <a:pt x="651641" y="2764220"/>
                </a:cubicBezTo>
              </a:path>
            </a:pathLst>
          </a:custGeom>
          <a:noFill/>
          <a:ln w="28575"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906815" y="3218176"/>
            <a:ext cx="1844469" cy="502486"/>
          </a:xfrm>
          <a:prstGeom prst="ellipse">
            <a:avLst/>
          </a:prstGeom>
          <a:noFill/>
          <a:ln>
            <a:solidFill>
              <a:srgbClr val="75DB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/>
          <p:cNvSpPr/>
          <p:nvPr/>
        </p:nvSpPr>
        <p:spPr>
          <a:xfrm flipH="1">
            <a:off x="7204746" y="2953407"/>
            <a:ext cx="641131" cy="2764220"/>
          </a:xfrm>
          <a:custGeom>
            <a:avLst/>
            <a:gdLst>
              <a:gd name="connsiteX0" fmla="*/ 0 w 651641"/>
              <a:gd name="connsiteY0" fmla="*/ 0 h 2764220"/>
              <a:gd name="connsiteX1" fmla="*/ 178676 w 651641"/>
              <a:gd name="connsiteY1" fmla="*/ 1040524 h 2764220"/>
              <a:gd name="connsiteX2" fmla="*/ 493986 w 651641"/>
              <a:gd name="connsiteY2" fmla="*/ 1944413 h 2764220"/>
              <a:gd name="connsiteX3" fmla="*/ 651641 w 651641"/>
              <a:gd name="connsiteY3" fmla="*/ 2764220 h 276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41" h="2764220">
                <a:moveTo>
                  <a:pt x="0" y="0"/>
                </a:moveTo>
                <a:cubicBezTo>
                  <a:pt x="48172" y="358227"/>
                  <a:pt x="96345" y="716455"/>
                  <a:pt x="178676" y="1040524"/>
                </a:cubicBezTo>
                <a:cubicBezTo>
                  <a:pt x="261007" y="1364593"/>
                  <a:pt x="415158" y="1657130"/>
                  <a:pt x="493986" y="1944413"/>
                </a:cubicBezTo>
                <a:cubicBezTo>
                  <a:pt x="572814" y="2231696"/>
                  <a:pt x="612227" y="2497958"/>
                  <a:pt x="651641" y="2764220"/>
                </a:cubicBezTo>
              </a:path>
            </a:pathLst>
          </a:custGeom>
          <a:noFill/>
          <a:ln w="28575">
            <a:solidFill>
              <a:srgbClr val="75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6421823" y="5103124"/>
            <a:ext cx="851337" cy="278173"/>
          </a:xfrm>
          <a:prstGeom prst="ellipse">
            <a:avLst/>
          </a:prstGeom>
          <a:noFill/>
          <a:ln>
            <a:solidFill>
              <a:srgbClr val="75DB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/>
        </p:nvCxnSpPr>
        <p:spPr>
          <a:xfrm>
            <a:off x="6831724" y="2838425"/>
            <a:ext cx="0" cy="2879202"/>
          </a:xfrm>
          <a:prstGeom prst="line">
            <a:avLst/>
          </a:prstGeom>
          <a:ln w="19050">
            <a:solidFill>
              <a:srgbClr val="75DB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7805649" y="3421816"/>
            <a:ext cx="122495" cy="4456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コンテンツ プレースホルダー 2"/>
              <p:cNvSpPr txBox="1">
                <a:spLocks/>
              </p:cNvSpPr>
              <p:nvPr/>
            </p:nvSpPr>
            <p:spPr>
              <a:xfrm>
                <a:off x="7762396" y="3142125"/>
                <a:ext cx="389332" cy="36409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altLang="ja-JP" sz="1600" dirty="0" smtClean="0"/>
              </a:p>
            </p:txBody>
          </p:sp>
        </mc:Choice>
        <mc:Fallback xmlns="">
          <p:sp>
            <p:nvSpPr>
              <p:cNvPr id="39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396" y="3142125"/>
                <a:ext cx="389332" cy="36409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円弧 45"/>
          <p:cNvSpPr/>
          <p:nvPr/>
        </p:nvSpPr>
        <p:spPr>
          <a:xfrm rot="1209406">
            <a:off x="6986740" y="3101585"/>
            <a:ext cx="780496" cy="78377"/>
          </a:xfrm>
          <a:prstGeom prst="arc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コンテンツ プレースホルダー 2"/>
              <p:cNvSpPr txBox="1">
                <a:spLocks/>
              </p:cNvSpPr>
              <p:nvPr/>
            </p:nvSpPr>
            <p:spPr>
              <a:xfrm>
                <a:off x="7072790" y="2881846"/>
                <a:ext cx="389332" cy="36409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ja-JP" sz="1600" dirty="0" smtClean="0"/>
              </a:p>
            </p:txBody>
          </p:sp>
        </mc:Choice>
        <mc:Fallback xmlns="">
          <p:sp>
            <p:nvSpPr>
              <p:cNvPr id="47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90" y="2881846"/>
                <a:ext cx="389332" cy="36409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45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8"/>
    </mc:Choice>
    <mc:Fallback xmlns="">
      <p:transition advTm="4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468" objId="2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en-US" altLang="ja-JP" dirty="0" smtClean="0"/>
              <a:t>. Progress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sz="2200" i="1" dirty="0" smtClean="0"/>
              <a:t> Calculations with Different Scheme </a:t>
            </a:r>
            <a:endParaRPr kumimoji="1" lang="ja-JP" altLang="en-US" sz="2200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7C8-2010-4C66-ABEC-5E1B62AB4383}" type="datetime3">
              <a:rPr kumimoji="1" lang="en-US" altLang="ja-JP" smtClean="0"/>
              <a:t>7 August 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SS2015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AA3-293E-49B1-B9BD-F2E4941D6661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7" name="cpv5_16_050_ml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3278" y="1730955"/>
            <a:ext cx="3329207" cy="4438943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507723" y="1747429"/>
            <a:ext cx="4540725" cy="67281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solidFill>
                  <a:schemeClr val="tx1"/>
                </a:solidFill>
              </a:rPr>
              <a:t>Previous result (Modified Lax-</a:t>
            </a:r>
            <a:r>
              <a:rPr lang="en-US" altLang="ja-JP" sz="1800" dirty="0" err="1" smtClean="0">
                <a:solidFill>
                  <a:schemeClr val="tx1"/>
                </a:solidFill>
              </a:rPr>
              <a:t>Wendroff</a:t>
            </a:r>
            <a:r>
              <a:rPr lang="en-US" altLang="ja-JP" sz="1800" dirty="0" smtClean="0">
                <a:solidFill>
                  <a:schemeClr val="tx1"/>
                </a:solidFill>
              </a:rPr>
              <a:t> method + artificial viscosity)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594206" y="2361075"/>
            <a:ext cx="4540725" cy="4699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dirty="0" smtClean="0">
                <a:solidFill>
                  <a:schemeClr val="tx1"/>
                </a:solidFill>
              </a:rPr>
              <a:t>→ 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Numerical oscillation </a:t>
            </a:r>
            <a:r>
              <a:rPr lang="en-US" altLang="ja-JP" sz="1800" dirty="0" smtClean="0">
                <a:solidFill>
                  <a:schemeClr val="tx1"/>
                </a:solidFill>
              </a:rPr>
              <a:t>appears. 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784312" y="3076083"/>
            <a:ext cx="3438066" cy="712647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solidFill>
                  <a:schemeClr val="tx1"/>
                </a:solidFill>
              </a:rPr>
              <a:t>Implementing 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HLLD method</a:t>
            </a:r>
            <a:r>
              <a:rPr lang="en-US" altLang="ja-JP" sz="1800" dirty="0" smtClean="0">
                <a:solidFill>
                  <a:schemeClr val="tx1"/>
                </a:solidFill>
              </a:rPr>
              <a:t> in the calculations.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784312" y="3608234"/>
            <a:ext cx="3438066" cy="712647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dirty="0" smtClean="0">
                <a:solidFill>
                  <a:schemeClr val="tx1"/>
                </a:solidFill>
              </a:rPr>
              <a:t>→ </a:t>
            </a:r>
            <a:r>
              <a:rPr lang="en-US" altLang="ja-JP" sz="1800" dirty="0" smtClean="0">
                <a:solidFill>
                  <a:schemeClr val="tx1"/>
                </a:solidFill>
              </a:rPr>
              <a:t>couldn’t succeed...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82607" y="3022295"/>
            <a:ext cx="3801134" cy="179175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コンテンツ プレースホルダー 2"/>
              <p:cNvSpPr txBox="1">
                <a:spLocks/>
              </p:cNvSpPr>
              <p:nvPr/>
            </p:nvSpPr>
            <p:spPr>
              <a:xfrm>
                <a:off x="6023528" y="1024649"/>
                <a:ext cx="2434672" cy="712647"/>
              </a:xfrm>
              <a:prstGeom prst="rect">
                <a:avLst/>
              </a:prstGeom>
            </p:spPr>
            <p:txBody>
              <a:bodyPr vert="horz" lIns="0" tIns="45720" rIns="0" bIns="45720" rtlCol="0" anchor="ctr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600" dirty="0" smtClean="0">
                    <a:solidFill>
                      <a:schemeClr val="tx1"/>
                    </a:solidFill>
                  </a:rPr>
                  <a:t>Alfvénic pulse wave with frequency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ja-JP" alt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1600" dirty="0" smtClean="0">
                    <a:solidFill>
                      <a:schemeClr val="tx1"/>
                    </a:solidFill>
                  </a:rPr>
                  <a:t>mHz</a:t>
                </a:r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528" y="1024649"/>
                <a:ext cx="2434672" cy="712647"/>
              </a:xfrm>
              <a:prstGeom prst="rect">
                <a:avLst/>
              </a:prstGeom>
              <a:blipFill rotWithShape="0">
                <a:blip r:embed="rId6"/>
                <a:stretch>
                  <a:fillRect l="-5000" r="-47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784312" y="4064632"/>
            <a:ext cx="3438066" cy="712647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dirty="0" smtClean="0">
                <a:solidFill>
                  <a:schemeClr val="tx1"/>
                </a:solidFill>
              </a:rPr>
              <a:t>→ </a:t>
            </a:r>
            <a:r>
              <a:rPr lang="en-US" altLang="ja-JP" sz="1800" dirty="0" smtClean="0">
                <a:solidFill>
                  <a:schemeClr val="tx1"/>
                </a:solidFill>
              </a:rPr>
              <a:t>try to remove the problem.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8"/>
    </mc:Choice>
    <mc:Fallback xmlns="">
      <p:transition advTm="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  <p:extLst mod="1">
    <p:ext uri="{E180D4A7-C9FB-4DFB-919C-405C955672EB}">
      <p14:showEvtLst xmlns:p14="http://schemas.microsoft.com/office/powerpoint/2010/main">
        <p14:playEvt time="0" objId="21"/>
        <p14:stopEvt time="468" objId="21"/>
      </p14:showEvtLst>
    </p:ext>
  </p:extLst>
</p:sld>
</file>

<file path=ppt/theme/theme1.xml><?xml version="1.0" encoding="utf-8"?>
<a:theme xmlns:a="http://schemas.openxmlformats.org/drawingml/2006/main" name="Seminar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minar" id="{2D049CBF-EAAF-4EE9-A68B-F33D2FF90E53}" vid="{048258D7-AA1E-4653-88D1-7D60F9C6825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Seminar</Template>
  <TotalTime>41788</TotalTime>
  <Words>183</Words>
  <Application>Microsoft Office PowerPoint</Application>
  <PresentationFormat>画面に合わせる (4:3)</PresentationFormat>
  <Paragraphs>69</Paragraphs>
  <Slides>5</Slides>
  <Notes>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2" baseType="lpstr">
      <vt:lpstr>ＭＳ Ｐゴシック</vt:lpstr>
      <vt:lpstr>メイリオ</vt:lpstr>
      <vt:lpstr>Calibri</vt:lpstr>
      <vt:lpstr>Cambria Math</vt:lpstr>
      <vt:lpstr>Century Gothic</vt:lpstr>
      <vt:lpstr>Wingdings</vt:lpstr>
      <vt:lpstr>Seminar</vt:lpstr>
      <vt:lpstr>Simulation SS2015   Report of Accomplishment and Progress</vt:lpstr>
      <vt:lpstr>1. Accomplishment</vt:lpstr>
      <vt:lpstr>2. Progress</vt:lpstr>
      <vt:lpstr>2. Progress</vt:lpstr>
      <vt:lpstr>2. Progress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Chromospheric Heating</dc:title>
  <dc:creator>Shunya Kono</dc:creator>
  <cp:lastModifiedBy>Shunya Kono</cp:lastModifiedBy>
  <cp:revision>482</cp:revision>
  <dcterms:created xsi:type="dcterms:W3CDTF">2014-06-23T05:07:13Z</dcterms:created>
  <dcterms:modified xsi:type="dcterms:W3CDTF">2015-08-07T04:23:38Z</dcterms:modified>
</cp:coreProperties>
</file>