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gif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  <a:endParaRPr sz="3200"/>
          </a:p>
          <a:p>
            <a:pPr lvl="1">
              <a:defRPr sz="1800"/>
            </a:pPr>
            <a:r>
              <a:rPr sz="3200"/>
              <a:t>本文レベル2</a:t>
            </a:r>
            <a:endParaRPr sz="3200"/>
          </a:p>
          <a:p>
            <a:pPr lvl="2">
              <a:defRPr sz="1800"/>
            </a:pPr>
            <a:r>
              <a:rPr sz="3200"/>
              <a:t>本文レベル3</a:t>
            </a:r>
            <a:endParaRPr sz="3200"/>
          </a:p>
          <a:p>
            <a:pPr lvl="3">
              <a:defRPr sz="1800"/>
            </a:pPr>
            <a:r>
              <a:rPr sz="3200"/>
              <a:t>本文レベル4</a:t>
            </a:r>
            <a:endParaRPr sz="3200"/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  <a:endParaRPr sz="2800"/>
          </a:p>
          <a:p>
            <a:pPr lvl="1">
              <a:defRPr sz="1800"/>
            </a:pPr>
            <a:r>
              <a:rPr sz="2800"/>
              <a:t>本文レベル2</a:t>
            </a:r>
            <a:endParaRPr sz="2800"/>
          </a:p>
          <a:p>
            <a:pPr lvl="2">
              <a:defRPr sz="1800"/>
            </a:pPr>
            <a:r>
              <a:rPr sz="2800"/>
              <a:t>本文レベル3</a:t>
            </a:r>
            <a:endParaRPr sz="2800"/>
          </a:p>
          <a:p>
            <a:pPr lvl="3">
              <a:defRPr sz="1800"/>
            </a:pPr>
            <a:r>
              <a:rPr sz="2800"/>
              <a:t>本文レベル4</a:t>
            </a:r>
            <a:endParaRPr sz="2800"/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本文レベル1</a:t>
            </a:r>
            <a:endParaRPr sz="3600"/>
          </a:p>
          <a:p>
            <a:pPr lvl="1">
              <a:defRPr sz="1800"/>
            </a:pPr>
            <a:r>
              <a:rPr sz="3600"/>
              <a:t>本文レベル2</a:t>
            </a:r>
            <a:endParaRPr sz="3600"/>
          </a:p>
          <a:p>
            <a:pPr lvl="2">
              <a:defRPr sz="1800"/>
            </a:pPr>
            <a:r>
              <a:rPr sz="3600"/>
              <a:t>本文レベル3</a:t>
            </a:r>
            <a:endParaRPr sz="3600"/>
          </a:p>
          <a:p>
            <a:pPr lvl="3">
              <a:defRPr sz="1800"/>
            </a:pPr>
            <a:r>
              <a:rPr sz="3600"/>
              <a:t>本文レベル4</a:t>
            </a:r>
            <a:endParaRPr sz="3600"/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80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80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80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80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80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80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80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8000">
          <a:latin typeface="+mn-lt"/>
          <a:ea typeface="+mn-ea"/>
          <a:cs typeface="+mn-cs"/>
          <a:sym typeface="ヒラギノ角ゴ ProN W3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3" Type="http://schemas.microsoft.com/office/2007/relationships/media" Target="../media/media1.gif"/><Relationship Id="rId4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316547" y="1312333"/>
            <a:ext cx="12371706" cy="334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 sz="1800"/>
            </a:pPr>
            <a:r>
              <a:rPr sz="50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宇宙磁気流体・プラズマシミュレーション</a:t>
            </a:r>
            <a:endParaRPr sz="50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50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サマースクール　成果報告</a:t>
            </a:r>
            <a:endParaRPr sz="50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endParaRPr sz="50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30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小林弘（総合研究大学院大学）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-1" y="5007818"/>
            <a:ext cx="13004801" cy="4813053"/>
            <a:chOff x="0" y="0"/>
            <a:chExt cx="13004799" cy="4813051"/>
          </a:xfrm>
        </p:grpSpPr>
        <p:pic>
          <p:nvPicPr>
            <p:cNvPr id="33" name="out10.png"/>
            <p:cNvPicPr/>
            <p:nvPr/>
          </p:nvPicPr>
          <p:blipFill>
            <a:blip r:embed="rId2">
              <a:extLst/>
            </a:blip>
            <a:srcRect l="18343" t="0" r="0" b="0"/>
            <a:stretch>
              <a:fillRect/>
            </a:stretch>
          </p:blipFill>
          <p:spPr>
            <a:xfrm>
              <a:off x="0" y="0"/>
              <a:ext cx="5240202" cy="4813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" name="out20.png"/>
            <p:cNvPicPr/>
            <p:nvPr/>
          </p:nvPicPr>
          <p:blipFill>
            <a:blip r:embed="rId3">
              <a:extLst/>
            </a:blip>
            <a:srcRect l="19186" t="0" r="12942" b="0"/>
            <a:stretch>
              <a:fillRect/>
            </a:stretch>
          </p:blipFill>
          <p:spPr>
            <a:xfrm>
              <a:off x="4228275" y="0"/>
              <a:ext cx="4355593" cy="4813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5" name="out30.png"/>
            <p:cNvPicPr/>
            <p:nvPr/>
          </p:nvPicPr>
          <p:blipFill>
            <a:blip r:embed="rId4">
              <a:extLst/>
            </a:blip>
            <a:srcRect l="19187" t="0" r="9194" b="0"/>
            <a:stretch>
              <a:fillRect/>
            </a:stretch>
          </p:blipFill>
          <p:spPr>
            <a:xfrm>
              <a:off x="8408758" y="0"/>
              <a:ext cx="4596042" cy="481305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193774" y="1358900"/>
            <a:ext cx="12617253" cy="703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線形移流（１次精度風上差分）</a:t>
            </a: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-&gt; 1次精度リーマン</a:t>
            </a: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1dMHD（１次精度リーマン）</a:t>
            </a: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-&gt; ３次精度WENO、HLLD、ルンゲクッタ</a:t>
            </a: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2dMHD（3次精度WENO、HLLD、ルンゲクッタ）</a:t>
            </a: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-&gt; Rayleigh-Taylor Instability</a:t>
            </a:r>
            <a:endParaRPr sz="4200">
              <a:latin typeface="ヒラギノ丸ゴ Pro"/>
              <a:ea typeface="ヒラギノ丸ゴ Pro"/>
              <a:cs typeface="ヒラギノ丸ゴ Pro"/>
              <a:sym typeface="ヒラギノ丸ゴ Pro"/>
            </a:endParaRPr>
          </a:p>
          <a:p>
            <a:pPr lvl="0">
              <a:defRPr sz="1800"/>
            </a:pPr>
            <a:r>
              <a:rPr sz="4200">
                <a:latin typeface="ヒラギノ丸ゴ Pro"/>
                <a:ea typeface="ヒラギノ丸ゴ Pro"/>
                <a:cs typeface="ヒラギノ丸ゴ Pro"/>
                <a:sym typeface="ヒラギノ丸ゴ Pro"/>
              </a:rPr>
              <a:t>（2dHDまで、、、）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2495867" y="220133"/>
            <a:ext cx="801306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 lvl="0">
              <a:defRPr sz="1800"/>
            </a:pPr>
            <a:r>
              <a:rPr sz="5000"/>
              <a:t>Rayleigh-Taylor Instability</a:t>
            </a:r>
          </a:p>
        </p:txBody>
      </p:sp>
      <p:pic>
        <p:nvPicPr>
          <p:cNvPr id="41" name="スクリーンショット 2015-08-07 13.41.5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94262" y="2083232"/>
            <a:ext cx="17091449" cy="558713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1049000" y="3632200"/>
            <a:ext cx="1270000" cy="1270000"/>
          </a:xfrm>
          <a:prstGeom prst="rect">
            <a:avLst/>
          </a:prstGeom>
          <a:ln w="635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  <p:sp>
        <p:nvSpPr>
          <p:cNvPr id="43" name="Shape 43"/>
          <p:cNvSpPr/>
          <p:nvPr/>
        </p:nvSpPr>
        <p:spPr>
          <a:xfrm>
            <a:off x="8356600" y="4965700"/>
            <a:ext cx="1270000" cy="1270000"/>
          </a:xfrm>
          <a:prstGeom prst="rect">
            <a:avLst/>
          </a:prstGeom>
          <a:ln w="635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495867" y="220133"/>
            <a:ext cx="801306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 lvl="0">
              <a:defRPr sz="1800"/>
            </a:pPr>
            <a:r>
              <a:rPr sz="5000"/>
              <a:t>Rayleigh-Taylor Instability</a:t>
            </a:r>
          </a:p>
        </p:txBody>
      </p:sp>
      <p:pic>
        <p:nvPicPr>
          <p:cNvPr id="46" name="out0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54307" y="1630660"/>
            <a:ext cx="10586773" cy="794008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2693361" y="3606800"/>
            <a:ext cx="1891437" cy="398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ρ＝2.0</a:t>
            </a: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endParaRPr sz="3600"/>
          </a:p>
          <a:p>
            <a:pPr lvl="0">
              <a:defRPr sz="1800"/>
            </a:pPr>
            <a:r>
              <a:rPr sz="3600"/>
              <a:t>ρ＝1.0</a:t>
            </a:r>
            <a:endParaRPr sz="3600"/>
          </a:p>
        </p:txBody>
      </p:sp>
      <p:sp>
        <p:nvSpPr>
          <p:cNvPr id="48" name="Shape 48"/>
          <p:cNvSpPr/>
          <p:nvPr/>
        </p:nvSpPr>
        <p:spPr>
          <a:xfrm>
            <a:off x="7715746" y="2870199"/>
            <a:ext cx="4881191" cy="652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ρ = 2(y&gt;0) ,ρ = 1(y≤0)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Vx = Vz = 0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sz="3600">
                <a:latin typeface="Times"/>
                <a:ea typeface="Times"/>
                <a:cs typeface="Times"/>
                <a:sym typeface="Times"/>
              </a:rPr>
              <a:t>Vy = A[1 + cos(8πy/3)]/2</a:t>
            </a:r>
            <a:endParaRPr sz="3600">
              <a:latin typeface="Times"/>
              <a:ea typeface="Times"/>
              <a:cs typeface="Times"/>
              <a:sym typeface="Times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Bx = By = Bz = 0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p0 = 2.5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p = p0 + g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γ = 1.4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g = -1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r>
              <a:rPr sz="3600">
                <a:latin typeface="Times New Roman"/>
                <a:ea typeface="Times New Roman"/>
                <a:cs typeface="Times New Roman"/>
                <a:sym typeface="Times New Roman"/>
              </a:rPr>
              <a:t>amplitude = 0.1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>
              <a:defRPr sz="1800"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rt.gif"/>
          <p:cNvPicPr/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61611" y="629209"/>
            <a:ext cx="12681578" cy="9511182"/>
          </a:xfrm>
          <a:prstGeom prst="rect">
            <a:avLst/>
          </a:prstGeom>
        </p:spPr>
      </p:pic>
      <p:sp>
        <p:nvSpPr>
          <p:cNvPr id="51" name="Shape 51"/>
          <p:cNvSpPr/>
          <p:nvPr/>
        </p:nvSpPr>
        <p:spPr>
          <a:xfrm>
            <a:off x="2495867" y="220133"/>
            <a:ext cx="8013066" cy="7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5000">
                <a:latin typeface="ヒラギノ丸ゴ Pro"/>
                <a:ea typeface="ヒラギノ丸ゴ Pro"/>
                <a:cs typeface="ヒラギノ丸ゴ Pro"/>
                <a:sym typeface="ヒラギノ丸ゴ Pro"/>
              </a:defRPr>
            </a:lvl1pPr>
          </a:lstStyle>
          <a:p>
            <a:pPr lvl="0">
              <a:defRPr sz="1800"/>
            </a:pPr>
            <a:r>
              <a:rPr sz="5000"/>
              <a:t>Rayleigh-Taylor Instability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mediacall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50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