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6" r:id="rId7"/>
    <p:sldId id="267" r:id="rId8"/>
    <p:sldId id="268" r:id="rId9"/>
    <p:sldId id="261" r:id="rId10"/>
    <p:sldId id="270" r:id="rId11"/>
    <p:sldId id="262" r:id="rId12"/>
    <p:sldId id="263" r:id="rId13"/>
    <p:sldId id="264" r:id="rId14"/>
    <p:sldId id="265" r:id="rId15"/>
    <p:sldId id="260" r:id="rId16"/>
    <p:sldId id="269"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kito\Desktop\20150807_SimulationSummerSchool_Chiba\SimulationTimeCalcul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kito\Desktop\20150807_SimulationSummerSchool_Chiba\SimulationTimeCalcul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1"/>
            </a:pPr>
            <a:r>
              <a:rPr lang="en-US" altLang="ja-JP" sz="1600" b="1"/>
              <a:t>Elapsed</a:t>
            </a:r>
            <a:r>
              <a:rPr lang="en-US" altLang="ja-JP" sz="1600" b="1" baseline="0"/>
              <a:t> Time Difference on Subroutine and Program</a:t>
            </a:r>
          </a:p>
          <a:p>
            <a:pPr>
              <a:defRPr sz="1600" b="1"/>
            </a:pPr>
            <a:r>
              <a:rPr lang="en-US" altLang="ja-JP" sz="1600" b="1" baseline="0"/>
              <a:t> (normalized with the original)</a:t>
            </a:r>
            <a:endParaRPr lang="ja-JP" altLang="en-US" sz="1600" b="1"/>
          </a:p>
        </c:rich>
      </c:tx>
      <c:layout/>
    </c:title>
    <c:plotArea>
      <c:layout>
        <c:manualLayout>
          <c:layoutTarget val="inner"/>
          <c:xMode val="edge"/>
          <c:yMode val="edge"/>
          <c:x val="8.717486956466225E-2"/>
          <c:y val="0.24267846294494083"/>
          <c:w val="0.8907285614984578"/>
          <c:h val="0.66191664973844877"/>
        </c:manualLayout>
      </c:layout>
      <c:barChart>
        <c:barDir val="col"/>
        <c:grouping val="clustered"/>
        <c:ser>
          <c:idx val="0"/>
          <c:order val="0"/>
          <c:tx>
            <c:strRef>
              <c:f>'Sheet2 (3)'!$A$2</c:f>
              <c:strCache>
                <c:ptCount val="1"/>
                <c:pt idx="0">
                  <c:v>Total Diff (normalized)</c:v>
                </c:pt>
              </c:strCache>
            </c:strRef>
          </c:tx>
          <c:cat>
            <c:strRef>
              <c:f>'Sheet2 (3)'!$B$1:$N$1</c:f>
              <c:strCache>
                <c:ptCount val="3"/>
                <c:pt idx="0">
                  <c:v>Original</c:v>
                </c:pt>
                <c:pt idx="1">
                  <c:v>CompileOptimized</c:v>
                </c:pt>
                <c:pt idx="2">
                  <c:v>Scolar Tuned</c:v>
                </c:pt>
              </c:strCache>
            </c:strRef>
          </c:cat>
          <c:val>
            <c:numRef>
              <c:f>'Sheet2 (3)'!$B$2:$N$2</c:f>
              <c:numCache>
                <c:formatCode>0.000_ </c:formatCode>
                <c:ptCount val="3"/>
                <c:pt idx="0">
                  <c:v>0</c:v>
                </c:pt>
                <c:pt idx="1">
                  <c:v>-3.1397221968937142E-2</c:v>
                </c:pt>
                <c:pt idx="2">
                  <c:v>6.2095377040211536E-2</c:v>
                </c:pt>
              </c:numCache>
            </c:numRef>
          </c:val>
        </c:ser>
        <c:ser>
          <c:idx val="1"/>
          <c:order val="1"/>
          <c:tx>
            <c:strRef>
              <c:f>'Sheet2 (3)'!$A$3</c:f>
              <c:strCache>
                <c:ptCount val="1"/>
                <c:pt idx="0">
                  <c:v>Subroutine Ave Diff (normalized)</c:v>
                </c:pt>
              </c:strCache>
            </c:strRef>
          </c:tx>
          <c:cat>
            <c:strRef>
              <c:f>'Sheet2 (3)'!$B$1:$N$1</c:f>
              <c:strCache>
                <c:ptCount val="3"/>
                <c:pt idx="0">
                  <c:v>Original</c:v>
                </c:pt>
                <c:pt idx="1">
                  <c:v>CompileOptimized</c:v>
                </c:pt>
                <c:pt idx="2">
                  <c:v>Scolar Tuned</c:v>
                </c:pt>
              </c:strCache>
            </c:strRef>
          </c:cat>
          <c:val>
            <c:numRef>
              <c:f>'Sheet2 (3)'!$B$3:$N$3</c:f>
              <c:numCache>
                <c:formatCode>0.000_ </c:formatCode>
                <c:ptCount val="3"/>
                <c:pt idx="0">
                  <c:v>0</c:v>
                </c:pt>
                <c:pt idx="1">
                  <c:v>3.3194553842690318E-3</c:v>
                </c:pt>
                <c:pt idx="2">
                  <c:v>0.21576459997749542</c:v>
                </c:pt>
              </c:numCache>
            </c:numRef>
          </c:val>
        </c:ser>
        <c:dLbls>
          <c:showVal val="1"/>
        </c:dLbls>
        <c:overlap val="-50"/>
        <c:axId val="174937984"/>
        <c:axId val="174939520"/>
      </c:barChart>
      <c:catAx>
        <c:axId val="174937984"/>
        <c:scaling>
          <c:orientation val="minMax"/>
        </c:scaling>
        <c:axPos val="b"/>
        <c:majorGridlines/>
        <c:tickLblPos val="low"/>
        <c:txPr>
          <a:bodyPr rot="0" vert="horz"/>
          <a:lstStyle/>
          <a:p>
            <a:pPr>
              <a:defRPr/>
            </a:pPr>
            <a:endParaRPr lang="ja-JP"/>
          </a:p>
        </c:txPr>
        <c:crossAx val="174939520"/>
        <c:crosses val="autoZero"/>
        <c:auto val="1"/>
        <c:lblAlgn val="ctr"/>
        <c:lblOffset val="100"/>
      </c:catAx>
      <c:valAx>
        <c:axId val="174939520"/>
        <c:scaling>
          <c:orientation val="minMax"/>
        </c:scaling>
        <c:axPos val="l"/>
        <c:majorGridlines/>
        <c:numFmt formatCode="0.000_ " sourceLinked="1"/>
        <c:tickLblPos val="nextTo"/>
        <c:crossAx val="174937984"/>
        <c:crosses val="autoZero"/>
        <c:crossBetween val="between"/>
        <c:majorUnit val="0.1"/>
      </c:valAx>
    </c:plotArea>
    <c:legend>
      <c:legendPos val="t"/>
      <c:layout>
        <c:manualLayout>
          <c:xMode val="edge"/>
          <c:yMode val="edge"/>
          <c:x val="0.17157972041815928"/>
          <c:y val="0.14699625468164806"/>
          <c:w val="0.65684055916368211"/>
          <c:h val="6.8671090271019489E-2"/>
        </c:manualLayout>
      </c:layout>
    </c:legend>
    <c:plotVisOnly val="1"/>
  </c:chart>
  <c:txPr>
    <a:bodyPr/>
    <a:lstStyle/>
    <a:p>
      <a:pPr>
        <a:defRPr sz="1400">
          <a:latin typeface="Calibri Light" pitchFamily="34" charset="0"/>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600" b="1"/>
            </a:pPr>
            <a:r>
              <a:rPr lang="en-US" altLang="ja-JP" sz="1600" b="1" dirty="0"/>
              <a:t>Elapsed</a:t>
            </a:r>
            <a:r>
              <a:rPr lang="en-US" altLang="ja-JP" sz="1600" b="1" baseline="0" dirty="0"/>
              <a:t> Time Difference on Subroutine and </a:t>
            </a:r>
            <a:r>
              <a:rPr lang="en-US" altLang="ja-JP" sz="1600" b="1" baseline="0" dirty="0" smtClean="0"/>
              <a:t>Program</a:t>
            </a:r>
          </a:p>
          <a:p>
            <a:pPr>
              <a:defRPr sz="1600" b="1"/>
            </a:pPr>
            <a:r>
              <a:rPr lang="en-US" altLang="ja-JP" sz="1600" b="1" baseline="0" dirty="0" smtClean="0"/>
              <a:t> </a:t>
            </a:r>
            <a:r>
              <a:rPr lang="en-US" altLang="ja-JP" sz="1600" b="1" baseline="0" dirty="0"/>
              <a:t>(normalized with the original)</a:t>
            </a:r>
            <a:endParaRPr lang="ja-JP" altLang="en-US" sz="1600" b="1" dirty="0"/>
          </a:p>
        </c:rich>
      </c:tx>
      <c:layout/>
    </c:title>
    <c:plotArea>
      <c:layout>
        <c:manualLayout>
          <c:layoutTarget val="inner"/>
          <c:xMode val="edge"/>
          <c:yMode val="edge"/>
          <c:x val="8.4614188784109701E-2"/>
          <c:y val="0.25689013363845381"/>
          <c:w val="0.89072856149845769"/>
          <c:h val="0.42751165802380331"/>
        </c:manualLayout>
      </c:layout>
      <c:barChart>
        <c:barDir val="col"/>
        <c:grouping val="clustered"/>
        <c:ser>
          <c:idx val="0"/>
          <c:order val="0"/>
          <c:tx>
            <c:strRef>
              <c:f>'Sheet2 (3)'!$A$2</c:f>
              <c:strCache>
                <c:ptCount val="1"/>
                <c:pt idx="0">
                  <c:v>Total Diff (normalized)</c:v>
                </c:pt>
              </c:strCache>
            </c:strRef>
          </c:tx>
          <c:cat>
            <c:strRef>
              <c:f>'Sheet2 (3)'!$B$1:$N$1</c:f>
              <c:strCache>
                <c:ptCount val="8"/>
                <c:pt idx="0">
                  <c:v>Original</c:v>
                </c:pt>
                <c:pt idx="1">
                  <c:v>CompileOptimized</c:v>
                </c:pt>
                <c:pt idx="2">
                  <c:v>CO_OMP_2</c:v>
                </c:pt>
                <c:pt idx="3">
                  <c:v>CO_OMP_3</c:v>
                </c:pt>
                <c:pt idx="4">
                  <c:v>CO_OMP_4</c:v>
                </c:pt>
                <c:pt idx="5">
                  <c:v>CO_DO_OMP_2</c:v>
                </c:pt>
                <c:pt idx="6">
                  <c:v>CO_DO_OMP_3</c:v>
                </c:pt>
                <c:pt idx="7">
                  <c:v>CO_DO_OMP_4</c:v>
                </c:pt>
              </c:strCache>
            </c:strRef>
          </c:cat>
          <c:val>
            <c:numRef>
              <c:f>'Sheet2 (3)'!$B$2:$N$2</c:f>
              <c:numCache>
                <c:formatCode>0.000_ </c:formatCode>
                <c:ptCount val="8"/>
                <c:pt idx="0">
                  <c:v>0</c:v>
                </c:pt>
                <c:pt idx="1">
                  <c:v>-3.1397221968937135E-2</c:v>
                </c:pt>
                <c:pt idx="2">
                  <c:v>5.2095680982340978E-2</c:v>
                </c:pt>
                <c:pt idx="3">
                  <c:v>2.6898878453542444E-2</c:v>
                </c:pt>
                <c:pt idx="4">
                  <c:v>2.6777301601774949E-2</c:v>
                </c:pt>
                <c:pt idx="5">
                  <c:v>7.4982523327558517E-2</c:v>
                </c:pt>
                <c:pt idx="6">
                  <c:v>2.5987052065286734E-2</c:v>
                </c:pt>
                <c:pt idx="7">
                  <c:v>2.5895869426461278E-2</c:v>
                </c:pt>
              </c:numCache>
            </c:numRef>
          </c:val>
        </c:ser>
        <c:ser>
          <c:idx val="1"/>
          <c:order val="1"/>
          <c:tx>
            <c:strRef>
              <c:f>'Sheet2 (3)'!$A$3</c:f>
              <c:strCache>
                <c:ptCount val="1"/>
                <c:pt idx="0">
                  <c:v>Subroutine Ave Diff (normalized)</c:v>
                </c:pt>
              </c:strCache>
            </c:strRef>
          </c:tx>
          <c:cat>
            <c:strRef>
              <c:f>'Sheet2 (3)'!$B$1:$N$1</c:f>
              <c:strCache>
                <c:ptCount val="8"/>
                <c:pt idx="0">
                  <c:v>Original</c:v>
                </c:pt>
                <c:pt idx="1">
                  <c:v>CompileOptimized</c:v>
                </c:pt>
                <c:pt idx="2">
                  <c:v>CO_OMP_2</c:v>
                </c:pt>
                <c:pt idx="3">
                  <c:v>CO_OMP_3</c:v>
                </c:pt>
                <c:pt idx="4">
                  <c:v>CO_OMP_4</c:v>
                </c:pt>
                <c:pt idx="5">
                  <c:v>CO_DO_OMP_2</c:v>
                </c:pt>
                <c:pt idx="6">
                  <c:v>CO_DO_OMP_3</c:v>
                </c:pt>
                <c:pt idx="7">
                  <c:v>CO_DO_OMP_4</c:v>
                </c:pt>
              </c:strCache>
            </c:strRef>
          </c:cat>
          <c:val>
            <c:numRef>
              <c:f>'Sheet2 (3)'!$B$3:$N$3</c:f>
              <c:numCache>
                <c:formatCode>0.000_ </c:formatCode>
                <c:ptCount val="8"/>
                <c:pt idx="0">
                  <c:v>0</c:v>
                </c:pt>
                <c:pt idx="1">
                  <c:v>3.3194553842690318E-3</c:v>
                </c:pt>
                <c:pt idx="2">
                  <c:v>0.12113199054799152</c:v>
                </c:pt>
                <c:pt idx="3">
                  <c:v>9.0581748621582095E-2</c:v>
                </c:pt>
                <c:pt idx="4">
                  <c:v>0.10245302126701918</c:v>
                </c:pt>
                <c:pt idx="5">
                  <c:v>0.20023630021379546</c:v>
                </c:pt>
                <c:pt idx="6">
                  <c:v>9.6826825700461236E-2</c:v>
                </c:pt>
                <c:pt idx="7">
                  <c:v>8.8106222572296666E-2</c:v>
                </c:pt>
              </c:numCache>
            </c:numRef>
          </c:val>
        </c:ser>
        <c:dLbls>
          <c:showVal val="1"/>
        </c:dLbls>
        <c:overlap val="-50"/>
        <c:axId val="175318144"/>
        <c:axId val="175319680"/>
      </c:barChart>
      <c:catAx>
        <c:axId val="175318144"/>
        <c:scaling>
          <c:orientation val="minMax"/>
        </c:scaling>
        <c:axPos val="b"/>
        <c:majorGridlines/>
        <c:tickLblPos val="low"/>
        <c:txPr>
          <a:bodyPr rot="2700000" vert="horz"/>
          <a:lstStyle/>
          <a:p>
            <a:pPr>
              <a:defRPr/>
            </a:pPr>
            <a:endParaRPr lang="ja-JP"/>
          </a:p>
        </c:txPr>
        <c:crossAx val="175319680"/>
        <c:crosses val="autoZero"/>
        <c:auto val="1"/>
        <c:lblAlgn val="ctr"/>
        <c:lblOffset val="100"/>
      </c:catAx>
      <c:valAx>
        <c:axId val="175319680"/>
        <c:scaling>
          <c:orientation val="minMax"/>
        </c:scaling>
        <c:axPos val="l"/>
        <c:majorGridlines/>
        <c:numFmt formatCode="0.000_ " sourceLinked="1"/>
        <c:tickLblPos val="nextTo"/>
        <c:crossAx val="175318144"/>
        <c:crosses val="autoZero"/>
        <c:crossBetween val="between"/>
        <c:majorUnit val="0.1"/>
      </c:valAx>
    </c:plotArea>
    <c:legend>
      <c:legendPos val="t"/>
      <c:layout>
        <c:manualLayout>
          <c:xMode val="edge"/>
          <c:yMode val="edge"/>
          <c:x val="0.1778757634677017"/>
          <c:y val="0.16245745671282844"/>
          <c:w val="0.65684055916368189"/>
          <c:h val="6.8671090271019489E-2"/>
        </c:manualLayout>
      </c:layout>
    </c:legend>
    <c:plotVisOnly val="1"/>
  </c:chart>
  <c:txPr>
    <a:bodyPr/>
    <a:lstStyle/>
    <a:p>
      <a:pPr>
        <a:defRPr sz="1400">
          <a:latin typeface="Calibri Light" pitchFamily="34" charset="0"/>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2015/8/7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2015/8/7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Akito\Desktop\20150807_SimulationSummerSchool_Chiba\CaII_200612172000_frame_000.m1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17728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p:txBody>
          <a:bodyPr>
            <a:normAutofit/>
          </a:bodyPr>
          <a:lstStyle/>
          <a:p>
            <a:r>
              <a:rPr kumimoji="1" lang="en-US" altLang="ja-JP" sz="3600" dirty="0" smtClean="0">
                <a:latin typeface="Gulim" pitchFamily="34" charset="-127"/>
                <a:ea typeface="Gulim" pitchFamily="34" charset="-127"/>
              </a:rPr>
              <a:t>P</a:t>
            </a:r>
            <a:r>
              <a:rPr kumimoji="1" lang="en-US" altLang="ja-JP" sz="3600" u="sng" dirty="0" smtClean="0">
                <a:latin typeface="Gulim" pitchFamily="34" charset="-127"/>
                <a:ea typeface="Gulim" pitchFamily="34" charset="-127"/>
              </a:rPr>
              <a:t>I</a:t>
            </a:r>
            <a:r>
              <a:rPr kumimoji="1" lang="en-US" altLang="ja-JP" sz="3600" dirty="0" smtClean="0">
                <a:latin typeface="Gulim" pitchFamily="34" charset="-127"/>
                <a:ea typeface="Gulim" pitchFamily="34" charset="-127"/>
              </a:rPr>
              <a:t>P</a:t>
            </a:r>
            <a:r>
              <a:rPr kumimoji="1" lang="ja-JP" altLang="en-US" sz="3600" dirty="0" smtClean="0"/>
              <a:t>コード</a:t>
            </a:r>
            <a:r>
              <a:rPr lang="ja-JP" altLang="en-US" sz="3600" dirty="0" smtClean="0"/>
              <a:t>高速</a:t>
            </a:r>
            <a:r>
              <a:rPr kumimoji="1" lang="ja-JP" altLang="en-US" sz="3600" dirty="0" smtClean="0"/>
              <a:t>化</a:t>
            </a:r>
            <a:endParaRPr kumimoji="1" lang="ja-JP" altLang="en-US" sz="3600" dirty="0"/>
          </a:p>
        </p:txBody>
      </p:sp>
      <p:sp>
        <p:nvSpPr>
          <p:cNvPr id="3" name="サブタイトル 2"/>
          <p:cNvSpPr>
            <a:spLocks noGrp="1"/>
          </p:cNvSpPr>
          <p:nvPr>
            <p:ph type="subTitle" idx="1"/>
          </p:nvPr>
        </p:nvSpPr>
        <p:spPr>
          <a:xfrm>
            <a:off x="0" y="3886200"/>
            <a:ext cx="9144000" cy="2783160"/>
          </a:xfrm>
        </p:spPr>
        <p:txBody>
          <a:bodyPr>
            <a:normAutofit/>
          </a:bodyPr>
          <a:lstStyle/>
          <a:p>
            <a:r>
              <a:rPr kumimoji="1" lang="ja-JP" altLang="en-US" dirty="0" smtClean="0">
                <a:solidFill>
                  <a:schemeClr val="tx1"/>
                </a:solidFill>
              </a:rPr>
              <a:t>河村 聡人</a:t>
            </a:r>
            <a:endParaRPr kumimoji="1" lang="en-US" altLang="ja-JP" dirty="0" smtClean="0">
              <a:solidFill>
                <a:schemeClr val="tx1"/>
              </a:solidFill>
            </a:endParaRPr>
          </a:p>
          <a:p>
            <a:r>
              <a:rPr lang="ja-JP" altLang="en-US" dirty="0" smtClean="0">
                <a:solidFill>
                  <a:schemeClr val="tx1"/>
                </a:solidFill>
              </a:rPr>
              <a:t>京都大学 花山天文台 </a:t>
            </a:r>
            <a:r>
              <a:rPr lang="en-US" altLang="ja-JP" dirty="0" smtClean="0">
                <a:solidFill>
                  <a:schemeClr val="tx1"/>
                </a:solidFill>
              </a:rPr>
              <a:t>D2</a:t>
            </a:r>
          </a:p>
          <a:p>
            <a:endParaRPr lang="en-US" altLang="ja-JP" sz="800" dirty="0" smtClean="0">
              <a:solidFill>
                <a:schemeClr val="tx1"/>
              </a:solidFill>
            </a:endParaRPr>
          </a:p>
          <a:p>
            <a:r>
              <a:rPr lang="en-US" altLang="ja-JP" sz="2400" dirty="0" smtClean="0">
                <a:solidFill>
                  <a:schemeClr val="tx1"/>
                </a:solidFill>
              </a:rPr>
              <a:t>(</a:t>
            </a:r>
            <a:r>
              <a:rPr lang="ja-JP" altLang="en-US" sz="2400" dirty="0" smtClean="0">
                <a:solidFill>
                  <a:schemeClr val="tx1"/>
                </a:solidFill>
              </a:rPr>
              <a:t>メンター：松本洋介）</a:t>
            </a:r>
            <a:endParaRPr lang="en-US" altLang="ja-JP" sz="2400" dirty="0" smtClean="0">
              <a:solidFill>
                <a:schemeClr val="tx1"/>
              </a:solidFill>
            </a:endParaRPr>
          </a:p>
          <a:p>
            <a:endParaRPr kumimoji="1" lang="en-US" altLang="ja-JP" sz="900" dirty="0" smtClean="0">
              <a:solidFill>
                <a:schemeClr val="tx1"/>
              </a:solidFill>
            </a:endParaRPr>
          </a:p>
          <a:p>
            <a:r>
              <a:rPr lang="en-US" altLang="ja-JP" sz="2400" dirty="0" smtClean="0">
                <a:solidFill>
                  <a:schemeClr val="tx1">
                    <a:lumMod val="65000"/>
                    <a:lumOff val="35000"/>
                  </a:schemeClr>
                </a:solidFill>
              </a:rPr>
              <a:t>Simulation Summer School 2015 : 8/3-7 </a:t>
            </a:r>
            <a:r>
              <a:rPr lang="ja-JP" altLang="en-US" sz="2400" dirty="0" smtClean="0">
                <a:solidFill>
                  <a:schemeClr val="tx1">
                    <a:lumMod val="65000"/>
                    <a:lumOff val="35000"/>
                  </a:schemeClr>
                </a:solidFill>
              </a:rPr>
              <a:t>千葉大学</a:t>
            </a:r>
            <a:endParaRPr kumimoji="1" lang="ja-JP" altLang="en-US" sz="2400" dirty="0">
              <a:solidFill>
                <a:schemeClr val="tx1">
                  <a:lumMod val="65000"/>
                  <a:lumOff val="35000"/>
                </a:schemeClr>
              </a:solidFill>
            </a:endParaRPr>
          </a:p>
        </p:txBody>
      </p:sp>
      <p:pic>
        <p:nvPicPr>
          <p:cNvPr id="4" name="図 3" descr="KwasanHidaLogo.png"/>
          <p:cNvPicPr>
            <a:picLocks noChangeAspect="1"/>
          </p:cNvPicPr>
          <p:nvPr/>
        </p:nvPicPr>
        <p:blipFill>
          <a:blip r:embed="rId2" cstate="print"/>
          <a:stretch>
            <a:fillRect/>
          </a:stretch>
        </p:blipFill>
        <p:spPr>
          <a:xfrm>
            <a:off x="6876256" y="260648"/>
            <a:ext cx="1350377" cy="1332000"/>
          </a:xfrm>
          <a:prstGeom prst="rect">
            <a:avLst/>
          </a:prstGeom>
        </p:spPr>
      </p:pic>
      <p:pic>
        <p:nvPicPr>
          <p:cNvPr id="5" name="図 4" descr="bnr_chiba-u-icehap_j.jpg"/>
          <p:cNvPicPr>
            <a:picLocks noChangeAspect="1"/>
          </p:cNvPicPr>
          <p:nvPr/>
        </p:nvPicPr>
        <p:blipFill>
          <a:blip r:embed="rId3" cstate="print"/>
          <a:srcRect l="39379"/>
          <a:stretch>
            <a:fillRect/>
          </a:stretch>
        </p:blipFill>
        <p:spPr>
          <a:xfrm>
            <a:off x="323528" y="188640"/>
            <a:ext cx="2327832" cy="1440000"/>
          </a:xfrm>
          <a:prstGeom prst="rect">
            <a:avLst/>
          </a:prstGeom>
        </p:spPr>
      </p:pic>
      <p:pic>
        <p:nvPicPr>
          <p:cNvPr id="6" name="図 5" descr="image.gif"/>
          <p:cNvPicPr>
            <a:picLocks noChangeAspect="1"/>
          </p:cNvPicPr>
          <p:nvPr/>
        </p:nvPicPr>
        <p:blipFill>
          <a:blip r:embed="rId4" cstate="print">
            <a:clrChange>
              <a:clrFrom>
                <a:srgbClr val="FFFFFF"/>
              </a:clrFrom>
              <a:clrTo>
                <a:srgbClr val="FFFFFF">
                  <a:alpha val="0"/>
                </a:srgbClr>
              </a:clrTo>
            </a:clrChange>
          </a:blip>
          <a:srcRect l="15972" t="10847" r="14818" b="12230"/>
          <a:stretch>
            <a:fillRect/>
          </a:stretch>
        </p:blipFill>
        <p:spPr>
          <a:xfrm>
            <a:off x="4916394" y="188640"/>
            <a:ext cx="1599822" cy="1440000"/>
          </a:xfrm>
          <a:prstGeom prst="rect">
            <a:avLst/>
          </a:prstGeom>
        </p:spPr>
      </p:pic>
      <p:pic>
        <p:nvPicPr>
          <p:cNvPr id="8" name="図 7" descr="bnr_chiba-u-icehap_j.jpg"/>
          <p:cNvPicPr>
            <a:picLocks noChangeAspect="1"/>
          </p:cNvPicPr>
          <p:nvPr/>
        </p:nvPicPr>
        <p:blipFill>
          <a:blip r:embed="rId3" cstate="print"/>
          <a:srcRect r="55213"/>
          <a:stretch>
            <a:fillRect/>
          </a:stretch>
        </p:blipFill>
        <p:spPr>
          <a:xfrm>
            <a:off x="2771800" y="188640"/>
            <a:ext cx="1719808" cy="1440000"/>
          </a:xfrm>
          <a:prstGeom prst="rect">
            <a:avLst/>
          </a:prstGeom>
        </p:spPr>
      </p:pic>
      <p:sp>
        <p:nvSpPr>
          <p:cNvPr id="9" name="正方形/長方形 8"/>
          <p:cNvSpPr/>
          <p:nvPr/>
        </p:nvSpPr>
        <p:spPr>
          <a:xfrm>
            <a:off x="4283968" y="188640"/>
            <a:ext cx="360040"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51520" y="908720"/>
            <a:ext cx="216024" cy="720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1196752"/>
            <a:ext cx="5112568" cy="3024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115616" y="2204864"/>
            <a:ext cx="1656184"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79512" y="1286758"/>
            <a:ext cx="5184576" cy="2862322"/>
          </a:xfrm>
          <a:prstGeom prst="rect">
            <a:avLst/>
          </a:prstGeom>
          <a:noFill/>
          <a:ln>
            <a:noFill/>
          </a:ln>
        </p:spPr>
        <p:txBody>
          <a:bodyPr wrap="square">
            <a:spAutoFit/>
          </a:bodyPr>
          <a:lstStyle/>
          <a:p>
            <a:r>
              <a:rPr lang="en-US" altLang="ja-JP" dirty="0" smtClean="0"/>
              <a:t>do k=</a:t>
            </a:r>
            <a:r>
              <a:rPr lang="en-US" altLang="ja-JP" dirty="0" err="1" smtClean="0"/>
              <a:t>zs,ze</a:t>
            </a:r>
            <a:endParaRPr lang="en-US" altLang="ja-JP" dirty="0" smtClean="0"/>
          </a:p>
          <a:p>
            <a:r>
              <a:rPr lang="en-US" altLang="ja-JP" dirty="0" smtClean="0"/>
              <a:t>   do j=</a:t>
            </a:r>
            <a:r>
              <a:rPr lang="en-US" altLang="ja-JP" dirty="0" err="1" smtClean="0"/>
              <a:t>ys,ye</a:t>
            </a:r>
            <a:endParaRPr lang="en-US" altLang="ja-JP" dirty="0" smtClean="0"/>
          </a:p>
          <a:p>
            <a:r>
              <a:rPr lang="en-US" altLang="ja-JP" dirty="0" smtClean="0"/>
              <a:t>      do </a:t>
            </a:r>
            <a:r>
              <a:rPr lang="en-US" altLang="ja-JP" dirty="0" err="1" smtClean="0"/>
              <a:t>i</a:t>
            </a:r>
            <a:r>
              <a:rPr lang="en-US" altLang="ja-JP" dirty="0" smtClean="0"/>
              <a:t>=</a:t>
            </a:r>
            <a:r>
              <a:rPr lang="en-US" altLang="ja-JP" dirty="0" err="1" smtClean="0"/>
              <a:t>xs,xe</a:t>
            </a:r>
            <a:endParaRPr lang="en-US" altLang="ja-JP" dirty="0" smtClean="0"/>
          </a:p>
          <a:p>
            <a:r>
              <a:rPr lang="en-US" altLang="ja-JP" dirty="0" smtClean="0"/>
              <a:t>         U(i,j,k,1:n_target) = U(i,j,k,1:n_target) &amp;</a:t>
            </a:r>
          </a:p>
          <a:p>
            <a:r>
              <a:rPr lang="en-US" altLang="ja-JP" dirty="0" smtClean="0"/>
              <a:t>               - </a:t>
            </a:r>
            <a:r>
              <a:rPr lang="en-US" altLang="ja-JP" dirty="0" err="1" smtClean="0"/>
              <a:t>dt</a:t>
            </a:r>
            <a:r>
              <a:rPr lang="en-US" altLang="ja-JP" dirty="0" smtClean="0"/>
              <a:t>*( F(</a:t>
            </a:r>
            <a:r>
              <a:rPr lang="en-US" altLang="ja-JP" dirty="0" err="1" smtClean="0"/>
              <a:t>i,j,k,:,dir</a:t>
            </a:r>
            <a:r>
              <a:rPr lang="en-US" altLang="ja-JP" dirty="0" smtClean="0"/>
              <a:t>) &amp;</a:t>
            </a:r>
          </a:p>
          <a:p>
            <a:r>
              <a:rPr lang="en-US" altLang="ja-JP" dirty="0" smtClean="0"/>
              <a:t>               -F(i-1,j,k,:,dir) )/</a:t>
            </a:r>
            <a:r>
              <a:rPr lang="en-US" altLang="ja-JP" dirty="0" err="1" smtClean="0"/>
              <a:t>dx</a:t>
            </a:r>
            <a:r>
              <a:rPr lang="en-US" altLang="ja-JP" dirty="0" smtClean="0"/>
              <a:t>(</a:t>
            </a:r>
            <a:r>
              <a:rPr lang="en-US" altLang="ja-JP" dirty="0" err="1" smtClean="0"/>
              <a:t>i</a:t>
            </a:r>
            <a:r>
              <a:rPr lang="en-US" altLang="ja-JP" dirty="0" smtClean="0"/>
              <a:t>) &amp;</a:t>
            </a:r>
          </a:p>
          <a:p>
            <a:r>
              <a:rPr lang="en-US" altLang="ja-JP" dirty="0" smtClean="0"/>
              <a:t>               *</a:t>
            </a:r>
            <a:r>
              <a:rPr lang="en-US" altLang="ja-JP" dirty="0" err="1" smtClean="0"/>
              <a:t>tanh</a:t>
            </a:r>
            <a:r>
              <a:rPr lang="en-US" altLang="ja-JP" dirty="0" smtClean="0"/>
              <a:t>(</a:t>
            </a:r>
            <a:r>
              <a:rPr lang="en-US" altLang="ja-JP" dirty="0" err="1" smtClean="0"/>
              <a:t>dv</a:t>
            </a:r>
            <a:r>
              <a:rPr lang="en-US" altLang="ja-JP" dirty="0" smtClean="0"/>
              <a:t>(</a:t>
            </a:r>
            <a:r>
              <a:rPr lang="en-US" altLang="ja-JP" dirty="0" err="1" smtClean="0"/>
              <a:t>i,j,k</a:t>
            </a:r>
            <a:r>
              <a:rPr lang="en-US" altLang="ja-JP" dirty="0" smtClean="0"/>
              <a:t>))</a:t>
            </a:r>
          </a:p>
          <a:p>
            <a:r>
              <a:rPr lang="en-US" altLang="ja-JP" dirty="0" smtClean="0"/>
              <a:t>      </a:t>
            </a:r>
            <a:r>
              <a:rPr lang="en-US" altLang="ja-JP" dirty="0" err="1" smtClean="0"/>
              <a:t>enddo</a:t>
            </a:r>
            <a:endParaRPr lang="en-US" altLang="ja-JP" dirty="0" smtClean="0"/>
          </a:p>
          <a:p>
            <a:r>
              <a:rPr lang="en-US" altLang="ja-JP" dirty="0" smtClean="0"/>
              <a:t>   </a:t>
            </a:r>
            <a:r>
              <a:rPr lang="en-US" altLang="ja-JP" dirty="0" err="1" smtClean="0"/>
              <a:t>enddo</a:t>
            </a:r>
            <a:endParaRPr lang="en-US" altLang="ja-JP" dirty="0" smtClean="0"/>
          </a:p>
          <a:p>
            <a:r>
              <a:rPr lang="en-US" altLang="ja-JP" dirty="0" err="1" smtClean="0"/>
              <a:t>enddo</a:t>
            </a:r>
            <a:endParaRPr lang="en-US" altLang="ja-JP" dirty="0" smtClean="0"/>
          </a:p>
        </p:txBody>
      </p:sp>
      <p:sp>
        <p:nvSpPr>
          <p:cNvPr id="7" name="正方形/長方形 6"/>
          <p:cNvSpPr/>
          <p:nvPr/>
        </p:nvSpPr>
        <p:spPr>
          <a:xfrm>
            <a:off x="3563888" y="3717032"/>
            <a:ext cx="5112568" cy="3024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1417638"/>
          </a:xfrm>
        </p:spPr>
        <p:txBody>
          <a:bodyPr>
            <a:normAutofit/>
          </a:bodyPr>
          <a:lstStyle/>
          <a:p>
            <a:r>
              <a:rPr lang="en-US" altLang="ja-JP" sz="3200" dirty="0" smtClean="0"/>
              <a:t>【</a:t>
            </a:r>
            <a:r>
              <a:rPr lang="ja-JP" altLang="en-US" sz="3200" dirty="0" smtClean="0"/>
              <a:t>スカラチューニング</a:t>
            </a:r>
            <a:r>
              <a:rPr lang="en-US" altLang="ja-JP" sz="3200" dirty="0" smtClean="0"/>
              <a:t>】DO</a:t>
            </a:r>
            <a:r>
              <a:rPr kumimoji="1" lang="ja-JP" altLang="en-US" sz="3200" dirty="0" smtClean="0"/>
              <a:t>ループの順番変え</a:t>
            </a:r>
            <a:endParaRPr kumimoji="1" lang="ja-JP" altLang="en-US" sz="3200" dirty="0"/>
          </a:p>
        </p:txBody>
      </p:sp>
      <p:sp>
        <p:nvSpPr>
          <p:cNvPr id="20" name="正方形/長方形 19"/>
          <p:cNvSpPr/>
          <p:nvPr/>
        </p:nvSpPr>
        <p:spPr>
          <a:xfrm>
            <a:off x="4572000" y="4725144"/>
            <a:ext cx="1512168"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63888" y="3789040"/>
            <a:ext cx="5112568" cy="2862322"/>
          </a:xfrm>
          <a:prstGeom prst="rect">
            <a:avLst/>
          </a:prstGeom>
          <a:noFill/>
          <a:ln>
            <a:noFill/>
          </a:ln>
        </p:spPr>
        <p:txBody>
          <a:bodyPr wrap="square">
            <a:spAutoFit/>
          </a:bodyPr>
          <a:lstStyle/>
          <a:p>
            <a:r>
              <a:rPr lang="en-US" altLang="ja-JP" dirty="0" smtClean="0"/>
              <a:t>do </a:t>
            </a:r>
            <a:r>
              <a:rPr lang="en-US" altLang="ja-JP" dirty="0" err="1" smtClean="0"/>
              <a:t>ntrgt</a:t>
            </a:r>
            <a:r>
              <a:rPr lang="en-US" altLang="ja-JP" dirty="0" smtClean="0"/>
              <a:t>=1,n_target</a:t>
            </a:r>
          </a:p>
          <a:p>
            <a:r>
              <a:rPr lang="en-US" altLang="ja-JP" dirty="0" smtClean="0"/>
              <a:t>   do k=</a:t>
            </a:r>
            <a:r>
              <a:rPr lang="en-US" altLang="ja-JP" dirty="0" err="1" smtClean="0"/>
              <a:t>zs,ze</a:t>
            </a:r>
            <a:endParaRPr lang="en-US" altLang="ja-JP" dirty="0" smtClean="0"/>
          </a:p>
          <a:p>
            <a:r>
              <a:rPr lang="en-US" altLang="ja-JP" dirty="0" smtClean="0"/>
              <a:t>      do j=</a:t>
            </a:r>
            <a:r>
              <a:rPr lang="en-US" altLang="ja-JP" dirty="0" err="1" smtClean="0"/>
              <a:t>ys,ye</a:t>
            </a:r>
            <a:endParaRPr lang="en-US" altLang="ja-JP" dirty="0" smtClean="0"/>
          </a:p>
          <a:p>
            <a:r>
              <a:rPr lang="en-US" altLang="ja-JP" dirty="0" smtClean="0"/>
              <a:t>         U(</a:t>
            </a:r>
            <a:r>
              <a:rPr lang="en-US" altLang="ja-JP" dirty="0" err="1" smtClean="0"/>
              <a:t>xs:xe,j,k,ntrgt</a:t>
            </a:r>
            <a:r>
              <a:rPr lang="en-US" altLang="ja-JP" dirty="0" smtClean="0"/>
              <a:t>) = U(</a:t>
            </a:r>
            <a:r>
              <a:rPr lang="en-US" altLang="ja-JP" dirty="0" err="1" smtClean="0"/>
              <a:t>xs:xe,j,k,ntrgt</a:t>
            </a:r>
            <a:r>
              <a:rPr lang="en-US" altLang="ja-JP" dirty="0" smtClean="0"/>
              <a:t>) &amp;</a:t>
            </a:r>
          </a:p>
          <a:p>
            <a:r>
              <a:rPr lang="en-US" altLang="ja-JP" dirty="0" smtClean="0"/>
              <a:t>               - </a:t>
            </a:r>
            <a:r>
              <a:rPr lang="en-US" altLang="ja-JP" dirty="0" err="1" smtClean="0"/>
              <a:t>dt</a:t>
            </a:r>
            <a:r>
              <a:rPr lang="en-US" altLang="ja-JP" dirty="0" smtClean="0"/>
              <a:t>*( F(</a:t>
            </a:r>
            <a:r>
              <a:rPr lang="en-US" altLang="ja-JP" dirty="0" err="1" smtClean="0"/>
              <a:t>xs:xe,j,k,ntrgt,dir</a:t>
            </a:r>
            <a:r>
              <a:rPr lang="en-US" altLang="ja-JP" dirty="0" smtClean="0"/>
              <a:t>) &amp;</a:t>
            </a:r>
          </a:p>
          <a:p>
            <a:r>
              <a:rPr lang="en-US" altLang="ja-JP" dirty="0" smtClean="0"/>
              <a:t>               -F(xs-1:xe-1,j,k,ntrgt,dir) )/</a:t>
            </a:r>
            <a:r>
              <a:rPr lang="en-US" altLang="ja-JP" dirty="0" err="1" smtClean="0"/>
              <a:t>dx</a:t>
            </a:r>
            <a:r>
              <a:rPr lang="en-US" altLang="ja-JP" dirty="0" smtClean="0"/>
              <a:t>(:) &amp;</a:t>
            </a:r>
          </a:p>
          <a:p>
            <a:r>
              <a:rPr lang="en-US" altLang="ja-JP" dirty="0" smtClean="0"/>
              <a:t>               *</a:t>
            </a:r>
            <a:r>
              <a:rPr lang="en-US" altLang="ja-JP" dirty="0" err="1" smtClean="0"/>
              <a:t>tanh</a:t>
            </a:r>
            <a:r>
              <a:rPr lang="en-US" altLang="ja-JP" dirty="0" smtClean="0"/>
              <a:t>(</a:t>
            </a:r>
            <a:r>
              <a:rPr lang="en-US" altLang="ja-JP" dirty="0" err="1" smtClean="0"/>
              <a:t>dv</a:t>
            </a:r>
            <a:r>
              <a:rPr lang="en-US" altLang="ja-JP" dirty="0" smtClean="0"/>
              <a:t>(</a:t>
            </a:r>
            <a:r>
              <a:rPr lang="en-US" altLang="ja-JP" dirty="0" err="1" smtClean="0"/>
              <a:t>xs:xe,j,k</a:t>
            </a:r>
            <a:r>
              <a:rPr lang="en-US" altLang="ja-JP" dirty="0" smtClean="0"/>
              <a:t>)) </a:t>
            </a:r>
          </a:p>
          <a:p>
            <a:r>
              <a:rPr lang="en-US" altLang="ja-JP" dirty="0" smtClean="0"/>
              <a:t>      </a:t>
            </a:r>
            <a:r>
              <a:rPr lang="en-US" altLang="ja-JP" dirty="0" err="1" smtClean="0"/>
              <a:t>enddo</a:t>
            </a:r>
            <a:endParaRPr lang="en-US" altLang="ja-JP" dirty="0" smtClean="0"/>
          </a:p>
          <a:p>
            <a:r>
              <a:rPr lang="en-US" altLang="ja-JP" dirty="0" smtClean="0"/>
              <a:t>   </a:t>
            </a:r>
            <a:r>
              <a:rPr lang="en-US" altLang="ja-JP" dirty="0" err="1" smtClean="0"/>
              <a:t>enddo</a:t>
            </a:r>
            <a:endParaRPr lang="en-US" altLang="ja-JP" dirty="0" smtClean="0"/>
          </a:p>
          <a:p>
            <a:r>
              <a:rPr lang="en-US" altLang="ja-JP" dirty="0" err="1" smtClean="0"/>
              <a:t>enddo</a:t>
            </a:r>
            <a:endParaRPr lang="ja-JP" altLang="en-US" dirty="0"/>
          </a:p>
        </p:txBody>
      </p:sp>
      <p:cxnSp>
        <p:nvCxnSpPr>
          <p:cNvPr id="12" name="直線矢印コネクタ 11"/>
          <p:cNvCxnSpPr/>
          <p:nvPr/>
        </p:nvCxnSpPr>
        <p:spPr>
          <a:xfrm flipH="1">
            <a:off x="2771800" y="1484784"/>
            <a:ext cx="2808312" cy="648072"/>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580112" y="1052736"/>
            <a:ext cx="3312368" cy="830997"/>
          </a:xfrm>
          <a:prstGeom prst="rect">
            <a:avLst/>
          </a:prstGeom>
          <a:noFill/>
        </p:spPr>
        <p:txBody>
          <a:bodyPr wrap="square" rtlCol="0">
            <a:spAutoFit/>
          </a:bodyPr>
          <a:lstStyle/>
          <a:p>
            <a:r>
              <a:rPr kumimoji="1" lang="ja-JP" altLang="en-US" sz="2400" dirty="0" smtClean="0"/>
              <a:t>一番離れた変数群を</a:t>
            </a:r>
            <a:endParaRPr kumimoji="1" lang="en-US" altLang="ja-JP" sz="2400" dirty="0" smtClean="0"/>
          </a:p>
          <a:p>
            <a:r>
              <a:rPr kumimoji="1" lang="ja-JP" altLang="en-US" sz="2400" dirty="0" smtClean="0"/>
              <a:t>まとめて処理していた</a:t>
            </a:r>
            <a:endParaRPr kumimoji="1" lang="ja-JP" altLang="en-US" sz="2400" dirty="0"/>
          </a:p>
        </p:txBody>
      </p:sp>
      <p:sp>
        <p:nvSpPr>
          <p:cNvPr id="14" name="テキスト ボックス 13"/>
          <p:cNvSpPr txBox="1"/>
          <p:nvPr/>
        </p:nvSpPr>
        <p:spPr>
          <a:xfrm>
            <a:off x="1763688" y="1259468"/>
            <a:ext cx="1944216" cy="369332"/>
          </a:xfrm>
          <a:prstGeom prst="rect">
            <a:avLst/>
          </a:prstGeom>
          <a:noFill/>
        </p:spPr>
        <p:txBody>
          <a:bodyPr wrap="square" rtlCol="0">
            <a:spAutoFit/>
          </a:bodyPr>
          <a:lstStyle/>
          <a:p>
            <a:pPr algn="ctr"/>
            <a:r>
              <a:rPr lang="en-US" altLang="ja-JP" b="1" dirty="0" smtClean="0"/>
              <a:t>[</a:t>
            </a:r>
            <a:r>
              <a:rPr kumimoji="1" lang="en-US" altLang="ja-JP" b="1" dirty="0" smtClean="0"/>
              <a:t>Original Code]</a:t>
            </a:r>
            <a:endParaRPr kumimoji="1" lang="ja-JP" altLang="en-US" b="1" dirty="0"/>
          </a:p>
        </p:txBody>
      </p:sp>
      <p:sp>
        <p:nvSpPr>
          <p:cNvPr id="15" name="テキスト ボックス 14"/>
          <p:cNvSpPr txBox="1"/>
          <p:nvPr/>
        </p:nvSpPr>
        <p:spPr>
          <a:xfrm>
            <a:off x="5724128" y="3789040"/>
            <a:ext cx="2376264" cy="369332"/>
          </a:xfrm>
          <a:prstGeom prst="rect">
            <a:avLst/>
          </a:prstGeom>
          <a:noFill/>
        </p:spPr>
        <p:txBody>
          <a:bodyPr wrap="square" rtlCol="0">
            <a:spAutoFit/>
          </a:bodyPr>
          <a:lstStyle/>
          <a:p>
            <a:pPr algn="ctr"/>
            <a:r>
              <a:rPr lang="en-US" altLang="ja-JP" b="1" dirty="0" smtClean="0"/>
              <a:t>[</a:t>
            </a:r>
            <a:r>
              <a:rPr lang="en-US" altLang="ja-JP" b="1" dirty="0" err="1" smtClean="0"/>
              <a:t>Modefied</a:t>
            </a:r>
            <a:r>
              <a:rPr kumimoji="1" lang="en-US" altLang="ja-JP" b="1" dirty="0" smtClean="0"/>
              <a:t> Code]</a:t>
            </a:r>
            <a:endParaRPr kumimoji="1" lang="ja-JP" altLang="en-US" b="1" dirty="0"/>
          </a:p>
        </p:txBody>
      </p:sp>
      <p:sp>
        <p:nvSpPr>
          <p:cNvPr id="16" name="曲折矢印 15"/>
          <p:cNvSpPr/>
          <p:nvPr/>
        </p:nvSpPr>
        <p:spPr>
          <a:xfrm flipV="1">
            <a:off x="1619672" y="4365104"/>
            <a:ext cx="1728192" cy="1584176"/>
          </a:xfrm>
          <a:prstGeom prst="bentArrow">
            <a:avLst>
              <a:gd name="adj1" fmla="val 32317"/>
              <a:gd name="adj2" fmla="val 36382"/>
              <a:gd name="adj3" fmla="val 36382"/>
              <a:gd name="adj4" fmla="val 59196"/>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7" name="直線矢印コネクタ 16"/>
          <p:cNvCxnSpPr/>
          <p:nvPr/>
        </p:nvCxnSpPr>
        <p:spPr>
          <a:xfrm>
            <a:off x="5868144" y="3429000"/>
            <a:ext cx="0" cy="115212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580112" y="2228671"/>
            <a:ext cx="3312368" cy="1200329"/>
          </a:xfrm>
          <a:prstGeom prst="rect">
            <a:avLst/>
          </a:prstGeom>
          <a:noFill/>
        </p:spPr>
        <p:txBody>
          <a:bodyPr wrap="square" rtlCol="0">
            <a:spAutoFit/>
          </a:bodyPr>
          <a:lstStyle/>
          <a:p>
            <a:r>
              <a:rPr kumimoji="1" lang="ja-JP" altLang="en-US" sz="2400" dirty="0" smtClean="0"/>
              <a:t>一番近い変数群を</a:t>
            </a:r>
            <a:endParaRPr kumimoji="1" lang="en-US" altLang="ja-JP" sz="2400" dirty="0" smtClean="0"/>
          </a:p>
          <a:p>
            <a:r>
              <a:rPr kumimoji="1" lang="ja-JP" altLang="en-US" sz="2400" dirty="0" smtClean="0"/>
              <a:t>まとめて処理する</a:t>
            </a:r>
            <a:endParaRPr kumimoji="1" lang="en-US" altLang="ja-JP" sz="2400" dirty="0" smtClean="0"/>
          </a:p>
          <a:p>
            <a:r>
              <a:rPr kumimoji="1" lang="ja-JP" altLang="en-US" sz="2400" dirty="0" smtClean="0"/>
              <a:t>ように変更</a:t>
            </a:r>
            <a:endParaRPr kumimoji="1" lang="ja-JP" altLang="en-US" sz="2400" dirty="0"/>
          </a:p>
        </p:txBody>
      </p:sp>
      <p:sp>
        <p:nvSpPr>
          <p:cNvPr id="18" name="テキスト ボックス 17"/>
          <p:cNvSpPr txBox="1"/>
          <p:nvPr/>
        </p:nvSpPr>
        <p:spPr>
          <a:xfrm>
            <a:off x="2915816" y="3563724"/>
            <a:ext cx="2376264" cy="369332"/>
          </a:xfrm>
          <a:prstGeom prst="rect">
            <a:avLst/>
          </a:prstGeom>
          <a:noFill/>
        </p:spPr>
        <p:txBody>
          <a:bodyPr wrap="square" rtlCol="0">
            <a:spAutoFit/>
          </a:bodyPr>
          <a:lstStyle/>
          <a:p>
            <a:pPr algn="ctr"/>
            <a:r>
              <a:rPr lang="en-US" altLang="ja-JP" b="1" dirty="0" smtClean="0"/>
              <a:t>[</a:t>
            </a:r>
            <a:r>
              <a:rPr lang="en-US" altLang="ja-JP" b="1" dirty="0" err="1" smtClean="0"/>
              <a:t>Modefied</a:t>
            </a:r>
            <a:r>
              <a:rPr kumimoji="1" lang="en-US" altLang="ja-JP" b="1" dirty="0" smtClean="0"/>
              <a:t> Code]</a:t>
            </a:r>
            <a:endParaRPr kumimoji="1" lang="ja-JP" altLang="en-US" b="1" dirty="0"/>
          </a:p>
        </p:txBody>
      </p:sp>
      <p:sp>
        <p:nvSpPr>
          <p:cNvPr id="19" name="爆発 1 18"/>
          <p:cNvSpPr/>
          <p:nvPr/>
        </p:nvSpPr>
        <p:spPr>
          <a:xfrm>
            <a:off x="1187624" y="2492896"/>
            <a:ext cx="5400600" cy="2952328"/>
          </a:xfrm>
          <a:prstGeom prst="irregularSeal1">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339752" y="3573016"/>
            <a:ext cx="3384376" cy="584775"/>
          </a:xfrm>
          <a:prstGeom prst="rect">
            <a:avLst/>
          </a:prstGeom>
          <a:noFill/>
        </p:spPr>
        <p:txBody>
          <a:bodyPr wrap="square" rtlCol="0">
            <a:spAutoFit/>
          </a:bodyPr>
          <a:lstStyle/>
          <a:p>
            <a:r>
              <a:rPr lang="ja-JP" altLang="en-US" sz="3200" dirty="0" smtClean="0"/>
              <a:t>遅くなった！？</a:t>
            </a:r>
            <a:endParaRPr kumimoji="1" lang="ja-JP" alt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1520" y="3501008"/>
            <a:ext cx="8640960" cy="3284984"/>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51520" y="980728"/>
            <a:ext cx="6552728" cy="230425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0"/>
            <a:ext cx="8229600" cy="1417638"/>
          </a:xfrm>
        </p:spPr>
        <p:txBody>
          <a:bodyPr>
            <a:normAutofit/>
          </a:bodyPr>
          <a:lstStyle/>
          <a:p>
            <a:r>
              <a:rPr kumimoji="1" lang="en-US" altLang="ja-JP" sz="3200" dirty="0" smtClean="0"/>
              <a:t>【</a:t>
            </a:r>
            <a:r>
              <a:rPr kumimoji="1" lang="ja-JP" altLang="en-US" sz="3200" dirty="0" smtClean="0"/>
              <a:t>スカラチューニング</a:t>
            </a:r>
            <a:r>
              <a:rPr kumimoji="1" lang="en-US" altLang="ja-JP" sz="3200" dirty="0" smtClean="0"/>
              <a:t>】where</a:t>
            </a:r>
            <a:r>
              <a:rPr kumimoji="1" lang="ja-JP" altLang="en-US" sz="3200" dirty="0" smtClean="0"/>
              <a:t>の排除</a:t>
            </a:r>
            <a:endParaRPr kumimoji="1" lang="ja-JP" altLang="en-US" sz="3200" dirty="0"/>
          </a:p>
        </p:txBody>
      </p:sp>
      <p:sp>
        <p:nvSpPr>
          <p:cNvPr id="4" name="正方形/長方形 3"/>
          <p:cNvSpPr/>
          <p:nvPr/>
        </p:nvSpPr>
        <p:spPr>
          <a:xfrm>
            <a:off x="323528" y="980728"/>
            <a:ext cx="7632848" cy="2308324"/>
          </a:xfrm>
          <a:prstGeom prst="rect">
            <a:avLst/>
          </a:prstGeom>
        </p:spPr>
        <p:txBody>
          <a:bodyPr wrap="square">
            <a:spAutoFit/>
          </a:bodyPr>
          <a:lstStyle/>
          <a:p>
            <a:r>
              <a:rPr lang="en-US" altLang="ja-JP" dirty="0" smtClean="0"/>
              <a:t>phi(:,:,;,:) = 0.0d0</a:t>
            </a:r>
          </a:p>
          <a:p>
            <a:r>
              <a:rPr lang="en-US" altLang="ja-JP" dirty="0" smtClean="0"/>
              <a:t>where((UR(</a:t>
            </a:r>
            <a:r>
              <a:rPr lang="en-US" altLang="ja-JP" dirty="0" err="1" smtClean="0"/>
              <a:t>xs:xe,ys:ye,zs:ze</a:t>
            </a:r>
            <a:r>
              <a:rPr lang="en-US" altLang="ja-JP" dirty="0" smtClean="0"/>
              <a:t>,:)-UL(</a:t>
            </a:r>
            <a:r>
              <a:rPr lang="en-US" altLang="ja-JP" dirty="0" err="1" smtClean="0"/>
              <a:t>xs:xe,ys:ye,zs:ze</a:t>
            </a:r>
            <a:r>
              <a:rPr lang="en-US" altLang="ja-JP" dirty="0" smtClean="0"/>
              <a:t>,:)) &amp;</a:t>
            </a:r>
          </a:p>
          <a:p>
            <a:r>
              <a:rPr lang="en-US" altLang="ja-JP" dirty="0" smtClean="0"/>
              <a:t>   *(U(xs+is:xe+is,ys+js:ye+js,zs+ks:ze+ks,1:n_target)- &amp;</a:t>
            </a:r>
          </a:p>
          <a:p>
            <a:r>
              <a:rPr lang="en-US" altLang="ja-JP" dirty="0" smtClean="0"/>
              <a:t>   U(xs:xe,ys:ye,zs:ze,1:n_target))&gt;0.0d0) &amp;</a:t>
            </a:r>
          </a:p>
          <a:p>
            <a:r>
              <a:rPr lang="en-US" altLang="ja-JP" dirty="0" smtClean="0"/>
              <a:t>   phi(</a:t>
            </a:r>
            <a:r>
              <a:rPr lang="en-US" altLang="ja-JP" dirty="0" err="1" smtClean="0"/>
              <a:t>xs:xe,ys:ye,zs:ze</a:t>
            </a:r>
            <a:r>
              <a:rPr lang="en-US" altLang="ja-JP" dirty="0" smtClean="0"/>
              <a:t>,:)= &amp;</a:t>
            </a:r>
          </a:p>
          <a:p>
            <a:r>
              <a:rPr lang="en-US" altLang="ja-JP" dirty="0" smtClean="0"/>
              <a:t>   ((UL(</a:t>
            </a:r>
            <a:r>
              <a:rPr lang="en-US" altLang="ja-JP" dirty="0" err="1" smtClean="0"/>
              <a:t>xs:xe,ys:ye,zs:ze</a:t>
            </a:r>
            <a:r>
              <a:rPr lang="en-US" altLang="ja-JP" dirty="0" smtClean="0"/>
              <a:t>,:)-UR(</a:t>
            </a:r>
            <a:r>
              <a:rPr lang="en-US" altLang="ja-JP" dirty="0" err="1" smtClean="0"/>
              <a:t>xs:xe,ys:ye,zs:ze</a:t>
            </a:r>
            <a:r>
              <a:rPr lang="en-US" altLang="ja-JP" dirty="0" smtClean="0"/>
              <a:t>,:)) /&amp;</a:t>
            </a:r>
          </a:p>
          <a:p>
            <a:r>
              <a:rPr lang="en-US" altLang="ja-JP" dirty="0" smtClean="0"/>
              <a:t>   (U(xs+is:xe+is,ys+js:ye+js,zs+ks:ze+ks,1:n_target)- &amp;</a:t>
            </a:r>
          </a:p>
          <a:p>
            <a:r>
              <a:rPr lang="en-US" altLang="ja-JP" dirty="0" smtClean="0"/>
              <a:t>   U(xs:xe,ys:ye,zs:ze,1:n_target)))**2</a:t>
            </a:r>
            <a:endParaRPr lang="en-US" altLang="ja-JP" dirty="0"/>
          </a:p>
        </p:txBody>
      </p:sp>
      <p:sp>
        <p:nvSpPr>
          <p:cNvPr id="5" name="正方形/長方形 4"/>
          <p:cNvSpPr/>
          <p:nvPr/>
        </p:nvSpPr>
        <p:spPr>
          <a:xfrm>
            <a:off x="323528" y="3602047"/>
            <a:ext cx="8568952" cy="3139321"/>
          </a:xfrm>
          <a:prstGeom prst="rect">
            <a:avLst/>
          </a:prstGeom>
        </p:spPr>
        <p:txBody>
          <a:bodyPr wrap="square">
            <a:spAutoFit/>
          </a:bodyPr>
          <a:lstStyle/>
          <a:p>
            <a:r>
              <a:rPr lang="en-US" altLang="ja-JP" dirty="0" smtClean="0"/>
              <a:t>phi(:,:,</a:t>
            </a:r>
            <a:r>
              <a:rPr lang="en-US" altLang="ja-JP" dirty="0" smtClean="0">
                <a:sym typeface="Wingdings" pitchFamily="2" charset="2"/>
              </a:rPr>
              <a:t>:,:) = 0.0d0</a:t>
            </a:r>
            <a:endParaRPr lang="en-US" altLang="ja-JP" dirty="0" smtClean="0"/>
          </a:p>
          <a:p>
            <a:r>
              <a:rPr lang="en-US" altLang="ja-JP" dirty="0" err="1" smtClean="0"/>
              <a:t>adktmp</a:t>
            </a:r>
            <a:r>
              <a:rPr lang="en-US" altLang="ja-JP" dirty="0" smtClean="0"/>
              <a:t>(</a:t>
            </a:r>
            <a:r>
              <a:rPr lang="en-US" altLang="ja-JP" dirty="0" err="1" smtClean="0"/>
              <a:t>xs:xe,ys:ye,zs:ze</a:t>
            </a:r>
            <a:r>
              <a:rPr lang="en-US" altLang="ja-JP" dirty="0" smtClean="0"/>
              <a:t>,:)=0.5*(1- &amp;</a:t>
            </a:r>
          </a:p>
          <a:p>
            <a:r>
              <a:rPr lang="en-US" altLang="ja-JP" dirty="0" smtClean="0"/>
              <a:t>   sign(1.d0,(UL(</a:t>
            </a:r>
            <a:r>
              <a:rPr lang="en-US" altLang="ja-JP" dirty="0" err="1" smtClean="0"/>
              <a:t>xs:xe,ys:ye,zs:ze</a:t>
            </a:r>
            <a:r>
              <a:rPr lang="en-US" altLang="ja-JP" dirty="0" smtClean="0"/>
              <a:t>,:)-UR(</a:t>
            </a:r>
            <a:r>
              <a:rPr lang="en-US" altLang="ja-JP" dirty="0" err="1" smtClean="0"/>
              <a:t>xs:xe,ys:ye,zs:ze</a:t>
            </a:r>
            <a:r>
              <a:rPr lang="en-US" altLang="ja-JP" dirty="0" smtClean="0"/>
              <a:t>,:)) &amp;</a:t>
            </a:r>
          </a:p>
          <a:p>
            <a:r>
              <a:rPr lang="en-US" altLang="ja-JP" dirty="0" smtClean="0"/>
              <a:t>   *(U(xs+is:xe+is,ys+js:ye+js,zs+ks:ze+ks,1:n_target)- &amp;</a:t>
            </a:r>
          </a:p>
          <a:p>
            <a:r>
              <a:rPr lang="en-US" altLang="ja-JP" dirty="0" smtClean="0"/>
              <a:t>   U(xs:xe,ys:ye,zs:ze,1:n_target))))</a:t>
            </a:r>
          </a:p>
          <a:p>
            <a:r>
              <a:rPr lang="en-US" altLang="ja-JP" dirty="0" smtClean="0"/>
              <a:t>! phi is nonzero is </a:t>
            </a:r>
            <a:r>
              <a:rPr lang="en-US" altLang="ja-JP" dirty="0" err="1" smtClean="0"/>
              <a:t>adktmp</a:t>
            </a:r>
            <a:r>
              <a:rPr lang="en-US" altLang="ja-JP" dirty="0" smtClean="0"/>
              <a:t> </a:t>
            </a:r>
            <a:r>
              <a:rPr lang="en-US" altLang="ja-JP" dirty="0" err="1" smtClean="0"/>
              <a:t>eq</a:t>
            </a:r>
            <a:r>
              <a:rPr lang="en-US" altLang="ja-JP" dirty="0" smtClean="0"/>
              <a:t> 1 </a:t>
            </a:r>
            <a:r>
              <a:rPr lang="en-US" altLang="ja-JP" dirty="0" err="1" smtClean="0"/>
              <a:t>otherwize</a:t>
            </a:r>
            <a:r>
              <a:rPr lang="en-US" altLang="ja-JP" dirty="0" smtClean="0"/>
              <a:t> </a:t>
            </a:r>
            <a:r>
              <a:rPr lang="en-US" altLang="ja-JP" dirty="0" err="1" smtClean="0"/>
              <a:t>adktmp</a:t>
            </a:r>
            <a:r>
              <a:rPr lang="en-US" altLang="ja-JP" dirty="0" smtClean="0"/>
              <a:t> </a:t>
            </a:r>
            <a:r>
              <a:rPr lang="en-US" altLang="ja-JP" dirty="0" err="1" smtClean="0"/>
              <a:t>eq</a:t>
            </a:r>
            <a:r>
              <a:rPr lang="en-US" altLang="ja-JP" dirty="0" smtClean="0"/>
              <a:t> 0</a:t>
            </a:r>
          </a:p>
          <a:p>
            <a:r>
              <a:rPr lang="en-US" altLang="ja-JP" dirty="0" smtClean="0"/>
              <a:t>phi(</a:t>
            </a:r>
            <a:r>
              <a:rPr lang="en-US" altLang="ja-JP" dirty="0" err="1" smtClean="0"/>
              <a:t>xs:xe,ys:ye,zs:ze</a:t>
            </a:r>
            <a:r>
              <a:rPr lang="en-US" altLang="ja-JP" dirty="0" smtClean="0"/>
              <a:t>,:) = (</a:t>
            </a:r>
            <a:r>
              <a:rPr lang="en-US" altLang="ja-JP" dirty="0" err="1" smtClean="0"/>
              <a:t>dU</a:t>
            </a:r>
            <a:r>
              <a:rPr lang="en-US" altLang="ja-JP" dirty="0" smtClean="0"/>
              <a:t>(</a:t>
            </a:r>
            <a:r>
              <a:rPr lang="en-US" altLang="ja-JP" dirty="0" err="1" smtClean="0"/>
              <a:t>xs:xe,ys:ye,zs:ze</a:t>
            </a:r>
            <a:r>
              <a:rPr lang="en-US" altLang="ja-JP" dirty="0" smtClean="0"/>
              <a:t>,:)*</a:t>
            </a:r>
            <a:r>
              <a:rPr lang="en-US" altLang="ja-JP" dirty="0" err="1" smtClean="0"/>
              <a:t>dU</a:t>
            </a:r>
            <a:r>
              <a:rPr lang="en-US" altLang="ja-JP" dirty="0" smtClean="0"/>
              <a:t>(</a:t>
            </a:r>
            <a:r>
              <a:rPr lang="en-US" altLang="ja-JP" dirty="0" err="1" smtClean="0"/>
              <a:t>xs:xe,ys:ye,zs:ze</a:t>
            </a:r>
            <a:r>
              <a:rPr lang="en-US" altLang="ja-JP" dirty="0" smtClean="0"/>
              <a:t>,:)&amp;</a:t>
            </a:r>
          </a:p>
          <a:p>
            <a:r>
              <a:rPr lang="en-US" altLang="ja-JP" dirty="0" smtClean="0"/>
              <a:t>   *(min(</a:t>
            </a:r>
            <a:r>
              <a:rPr lang="en-US" altLang="ja-JP" dirty="0" err="1" smtClean="0"/>
              <a:t>adktmp</a:t>
            </a:r>
            <a:r>
              <a:rPr lang="en-US" altLang="ja-JP" dirty="0" smtClean="0"/>
              <a:t>(</a:t>
            </a:r>
            <a:r>
              <a:rPr lang="en-US" altLang="ja-JP" dirty="0" err="1" smtClean="0"/>
              <a:t>xs:xe,ys:ye,zs:ze</a:t>
            </a:r>
            <a:r>
              <a:rPr lang="en-US" altLang="ja-JP" dirty="0" smtClean="0"/>
              <a:t>,:),</a:t>
            </a:r>
            <a:r>
              <a:rPr lang="en-US" altLang="ja-JP" dirty="0" err="1" smtClean="0"/>
              <a:t>erreps</a:t>
            </a:r>
            <a:r>
              <a:rPr lang="en-US" altLang="ja-JP" dirty="0" smtClean="0"/>
              <a:t>)/</a:t>
            </a:r>
            <a:r>
              <a:rPr lang="en-US" altLang="ja-JP" dirty="0" err="1" smtClean="0"/>
              <a:t>erreps</a:t>
            </a:r>
            <a:r>
              <a:rPr lang="en-US" altLang="ja-JP" dirty="0" smtClean="0"/>
              <a:t>)/&amp;</a:t>
            </a:r>
          </a:p>
          <a:p>
            <a:r>
              <a:rPr lang="en-US" altLang="ja-JP" dirty="0" smtClean="0"/>
              <a:t>   max((U(xs+is:xe+is,ys+js:ye+js,zs+ks:ze+ks,1:n_target)-&amp;</a:t>
            </a:r>
          </a:p>
          <a:p>
            <a:r>
              <a:rPr lang="en-US" altLang="ja-JP" dirty="0" smtClean="0"/>
              <a:t>   U(xs:xe,ys:ye,zs:ze,1:n_target))**2*</a:t>
            </a:r>
            <a:r>
              <a:rPr lang="en-US" altLang="ja-JP" dirty="0" err="1" smtClean="0"/>
              <a:t>adktmp</a:t>
            </a:r>
            <a:r>
              <a:rPr lang="en-US" altLang="ja-JP" dirty="0" smtClean="0"/>
              <a:t>(</a:t>
            </a:r>
            <a:r>
              <a:rPr lang="en-US" altLang="ja-JP" dirty="0" err="1" smtClean="0"/>
              <a:t>xs:xe,ys:ye,zs:ze</a:t>
            </a:r>
            <a:r>
              <a:rPr lang="en-US" altLang="ja-JP" dirty="0" smtClean="0"/>
              <a:t>,:),</a:t>
            </a:r>
            <a:r>
              <a:rPr lang="en-US" altLang="ja-JP" dirty="0" err="1" smtClean="0"/>
              <a:t>erreps</a:t>
            </a:r>
            <a:r>
              <a:rPr lang="en-US" altLang="ja-JP" dirty="0" smtClean="0"/>
              <a:t>))</a:t>
            </a:r>
          </a:p>
          <a:p>
            <a:r>
              <a:rPr lang="en-US" altLang="ja-JP" dirty="0" smtClean="0"/>
              <a:t>phi(</a:t>
            </a:r>
            <a:r>
              <a:rPr lang="en-US" altLang="ja-JP" dirty="0" err="1" smtClean="0"/>
              <a:t>xs:xe,ys:ye,zs:ze</a:t>
            </a:r>
            <a:r>
              <a:rPr lang="en-US" altLang="ja-JP" dirty="0" smtClean="0"/>
              <a:t>,:) = phi(</a:t>
            </a:r>
            <a:r>
              <a:rPr lang="en-US" altLang="ja-JP" dirty="0" err="1" smtClean="0"/>
              <a:t>xs:xe,ys:ye,zs:ze</a:t>
            </a:r>
            <a:r>
              <a:rPr lang="en-US" altLang="ja-JP" dirty="0" smtClean="0"/>
              <a:t>,:)*phi(</a:t>
            </a:r>
            <a:r>
              <a:rPr lang="en-US" altLang="ja-JP" dirty="0" err="1" smtClean="0"/>
              <a:t>xs:xe,ys:ye,zs:ze</a:t>
            </a:r>
            <a:r>
              <a:rPr lang="en-US" altLang="ja-JP" dirty="0" smtClean="0"/>
              <a:t>,:)</a:t>
            </a:r>
            <a:endParaRPr lang="en-US" altLang="ja-JP" dirty="0"/>
          </a:p>
        </p:txBody>
      </p:sp>
      <p:sp>
        <p:nvSpPr>
          <p:cNvPr id="8" name="曲折矢印 7"/>
          <p:cNvSpPr/>
          <p:nvPr/>
        </p:nvSpPr>
        <p:spPr>
          <a:xfrm rot="5400000">
            <a:off x="6804248" y="1844824"/>
            <a:ext cx="1656184" cy="1512168"/>
          </a:xfrm>
          <a:prstGeom prst="bentArrow">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テキスト ボックス 8"/>
          <p:cNvSpPr txBox="1"/>
          <p:nvPr/>
        </p:nvSpPr>
        <p:spPr>
          <a:xfrm>
            <a:off x="2771800" y="971436"/>
            <a:ext cx="1944216" cy="369332"/>
          </a:xfrm>
          <a:prstGeom prst="rect">
            <a:avLst/>
          </a:prstGeom>
          <a:noFill/>
        </p:spPr>
        <p:txBody>
          <a:bodyPr wrap="square" rtlCol="0">
            <a:spAutoFit/>
          </a:bodyPr>
          <a:lstStyle/>
          <a:p>
            <a:pPr algn="ctr"/>
            <a:r>
              <a:rPr lang="en-US" altLang="ja-JP" b="1" dirty="0" smtClean="0"/>
              <a:t>[</a:t>
            </a:r>
            <a:r>
              <a:rPr kumimoji="1" lang="en-US" altLang="ja-JP" b="1" dirty="0" smtClean="0"/>
              <a:t>Original Code]</a:t>
            </a:r>
            <a:endParaRPr kumimoji="1" lang="ja-JP" altLang="en-US" b="1" dirty="0"/>
          </a:p>
        </p:txBody>
      </p:sp>
      <p:sp>
        <p:nvSpPr>
          <p:cNvPr id="10" name="テキスト ボックス 9"/>
          <p:cNvSpPr txBox="1"/>
          <p:nvPr/>
        </p:nvSpPr>
        <p:spPr>
          <a:xfrm>
            <a:off x="2915816" y="3563724"/>
            <a:ext cx="2376264" cy="369332"/>
          </a:xfrm>
          <a:prstGeom prst="rect">
            <a:avLst/>
          </a:prstGeom>
          <a:noFill/>
        </p:spPr>
        <p:txBody>
          <a:bodyPr wrap="square" rtlCol="0">
            <a:spAutoFit/>
          </a:bodyPr>
          <a:lstStyle/>
          <a:p>
            <a:pPr algn="ctr"/>
            <a:r>
              <a:rPr lang="en-US" altLang="ja-JP" b="1" dirty="0" smtClean="0"/>
              <a:t>[</a:t>
            </a:r>
            <a:r>
              <a:rPr lang="en-US" altLang="ja-JP" b="1" dirty="0" err="1" smtClean="0"/>
              <a:t>Modefied</a:t>
            </a:r>
            <a:r>
              <a:rPr kumimoji="1" lang="en-US" altLang="ja-JP" b="1" dirty="0" smtClean="0"/>
              <a:t> Code]</a:t>
            </a:r>
            <a:endParaRPr kumimoji="1" lang="ja-JP" alt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51520" y="3501008"/>
            <a:ext cx="8640960" cy="3284984"/>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51520" y="980728"/>
            <a:ext cx="6552728" cy="230425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0"/>
            <a:ext cx="8229600" cy="1417638"/>
          </a:xfrm>
        </p:spPr>
        <p:txBody>
          <a:bodyPr>
            <a:normAutofit/>
          </a:bodyPr>
          <a:lstStyle/>
          <a:p>
            <a:r>
              <a:rPr kumimoji="1" lang="en-US" altLang="ja-JP" sz="3200" dirty="0" smtClean="0"/>
              <a:t>【</a:t>
            </a:r>
            <a:r>
              <a:rPr kumimoji="1" lang="ja-JP" altLang="en-US" sz="3200" dirty="0" smtClean="0"/>
              <a:t>スカラチューニング</a:t>
            </a:r>
            <a:r>
              <a:rPr kumimoji="1" lang="en-US" altLang="ja-JP" sz="3200" dirty="0" smtClean="0"/>
              <a:t>】where</a:t>
            </a:r>
            <a:r>
              <a:rPr kumimoji="1" lang="ja-JP" altLang="en-US" sz="3200" dirty="0" smtClean="0"/>
              <a:t>の排除</a:t>
            </a:r>
            <a:endParaRPr kumimoji="1" lang="ja-JP" altLang="en-US" sz="3200" dirty="0"/>
          </a:p>
        </p:txBody>
      </p:sp>
      <p:sp>
        <p:nvSpPr>
          <p:cNvPr id="4" name="正方形/長方形 3"/>
          <p:cNvSpPr/>
          <p:nvPr/>
        </p:nvSpPr>
        <p:spPr>
          <a:xfrm>
            <a:off x="323528" y="980728"/>
            <a:ext cx="7632848" cy="2308324"/>
          </a:xfrm>
          <a:prstGeom prst="rect">
            <a:avLst/>
          </a:prstGeom>
        </p:spPr>
        <p:txBody>
          <a:bodyPr wrap="square">
            <a:spAutoFit/>
          </a:bodyPr>
          <a:lstStyle/>
          <a:p>
            <a:r>
              <a:rPr lang="en-US" altLang="ja-JP" dirty="0" smtClean="0"/>
              <a:t>phi(:,:,;,:) = 0.0d0</a:t>
            </a:r>
          </a:p>
          <a:p>
            <a:r>
              <a:rPr lang="en-US" altLang="ja-JP" dirty="0" smtClean="0"/>
              <a:t>where((UR(</a:t>
            </a:r>
            <a:r>
              <a:rPr lang="en-US" altLang="ja-JP" dirty="0" err="1" smtClean="0"/>
              <a:t>xs:xe,ys:ye,zs:ze</a:t>
            </a:r>
            <a:r>
              <a:rPr lang="en-US" altLang="ja-JP" dirty="0" smtClean="0"/>
              <a:t>,:)-UL(</a:t>
            </a:r>
            <a:r>
              <a:rPr lang="en-US" altLang="ja-JP" dirty="0" err="1" smtClean="0"/>
              <a:t>xs:xe,ys:ye,zs:ze</a:t>
            </a:r>
            <a:r>
              <a:rPr lang="en-US" altLang="ja-JP" dirty="0" smtClean="0"/>
              <a:t>,:)) &amp;</a:t>
            </a:r>
          </a:p>
          <a:p>
            <a:r>
              <a:rPr lang="en-US" altLang="ja-JP" dirty="0" smtClean="0"/>
              <a:t>   *(U(xs+is:xe+is,ys+js:ye+js,zs+ks:ze+ks,1:n_target)- &amp;</a:t>
            </a:r>
          </a:p>
          <a:p>
            <a:r>
              <a:rPr lang="en-US" altLang="ja-JP" dirty="0" smtClean="0"/>
              <a:t>   U(xs:xe,ys:ye,zs:ze,1:n_target))&gt;0.0d0) &amp;</a:t>
            </a:r>
          </a:p>
          <a:p>
            <a:r>
              <a:rPr lang="en-US" altLang="ja-JP" dirty="0" smtClean="0"/>
              <a:t>   phi(</a:t>
            </a:r>
            <a:r>
              <a:rPr lang="en-US" altLang="ja-JP" dirty="0" err="1" smtClean="0"/>
              <a:t>xs:xe,ys:ye,zs:ze</a:t>
            </a:r>
            <a:r>
              <a:rPr lang="en-US" altLang="ja-JP" dirty="0" smtClean="0"/>
              <a:t>,:)= &amp;</a:t>
            </a:r>
          </a:p>
          <a:p>
            <a:r>
              <a:rPr lang="en-US" altLang="ja-JP" dirty="0" smtClean="0"/>
              <a:t>   ((UL(</a:t>
            </a:r>
            <a:r>
              <a:rPr lang="en-US" altLang="ja-JP" dirty="0" err="1" smtClean="0"/>
              <a:t>xs:xe,ys:ye,zs:ze</a:t>
            </a:r>
            <a:r>
              <a:rPr lang="en-US" altLang="ja-JP" dirty="0" smtClean="0"/>
              <a:t>,:)-UR(</a:t>
            </a:r>
            <a:r>
              <a:rPr lang="en-US" altLang="ja-JP" dirty="0" err="1" smtClean="0"/>
              <a:t>xs:xe,ys:ye,zs:ze</a:t>
            </a:r>
            <a:r>
              <a:rPr lang="en-US" altLang="ja-JP" dirty="0" smtClean="0"/>
              <a:t>,:)) /&amp;</a:t>
            </a:r>
          </a:p>
          <a:p>
            <a:r>
              <a:rPr lang="en-US" altLang="ja-JP" dirty="0" smtClean="0"/>
              <a:t>   (U(xs+is:xe+is,ys+js:ye+js,zs+ks:ze+ks,1:n_target)- &amp;</a:t>
            </a:r>
          </a:p>
          <a:p>
            <a:r>
              <a:rPr lang="en-US" altLang="ja-JP" dirty="0" smtClean="0"/>
              <a:t>   U(xs:xe,ys:ye,zs:ze,1:n_target)))**2</a:t>
            </a:r>
            <a:endParaRPr lang="en-US" altLang="ja-JP" dirty="0"/>
          </a:p>
        </p:txBody>
      </p:sp>
      <p:sp>
        <p:nvSpPr>
          <p:cNvPr id="5" name="正方形/長方形 4"/>
          <p:cNvSpPr/>
          <p:nvPr/>
        </p:nvSpPr>
        <p:spPr>
          <a:xfrm>
            <a:off x="323528" y="3602047"/>
            <a:ext cx="8568952" cy="3139321"/>
          </a:xfrm>
          <a:prstGeom prst="rect">
            <a:avLst/>
          </a:prstGeom>
        </p:spPr>
        <p:txBody>
          <a:bodyPr wrap="square">
            <a:spAutoFit/>
          </a:bodyPr>
          <a:lstStyle/>
          <a:p>
            <a:r>
              <a:rPr lang="en-US" altLang="ja-JP" dirty="0" smtClean="0"/>
              <a:t>phi(:,:,</a:t>
            </a:r>
            <a:r>
              <a:rPr lang="en-US" altLang="ja-JP" dirty="0" smtClean="0">
                <a:sym typeface="Wingdings" pitchFamily="2" charset="2"/>
              </a:rPr>
              <a:t>:,:) = 0.0d0</a:t>
            </a:r>
            <a:endParaRPr lang="en-US" altLang="ja-JP" dirty="0" smtClean="0"/>
          </a:p>
          <a:p>
            <a:r>
              <a:rPr lang="en-US" altLang="ja-JP" dirty="0" err="1" smtClean="0"/>
              <a:t>adktmp</a:t>
            </a:r>
            <a:r>
              <a:rPr lang="en-US" altLang="ja-JP" dirty="0" smtClean="0"/>
              <a:t>(</a:t>
            </a:r>
            <a:r>
              <a:rPr lang="en-US" altLang="ja-JP" dirty="0" err="1" smtClean="0"/>
              <a:t>xs:xe,ys:ye,zs:ze</a:t>
            </a:r>
            <a:r>
              <a:rPr lang="en-US" altLang="ja-JP" dirty="0" smtClean="0"/>
              <a:t>,:)=0.5*(1- &amp;</a:t>
            </a:r>
          </a:p>
          <a:p>
            <a:r>
              <a:rPr lang="en-US" altLang="ja-JP" dirty="0" smtClean="0"/>
              <a:t>   sign(1.d0,(UL(</a:t>
            </a:r>
            <a:r>
              <a:rPr lang="en-US" altLang="ja-JP" dirty="0" err="1" smtClean="0"/>
              <a:t>xs:xe,ys:ye,zs:ze</a:t>
            </a:r>
            <a:r>
              <a:rPr lang="en-US" altLang="ja-JP" dirty="0" smtClean="0"/>
              <a:t>,:)-UR(</a:t>
            </a:r>
            <a:r>
              <a:rPr lang="en-US" altLang="ja-JP" dirty="0" err="1" smtClean="0"/>
              <a:t>xs:xe,ys:ye,zs:ze</a:t>
            </a:r>
            <a:r>
              <a:rPr lang="en-US" altLang="ja-JP" dirty="0" smtClean="0"/>
              <a:t>,:)) &amp;</a:t>
            </a:r>
          </a:p>
          <a:p>
            <a:r>
              <a:rPr lang="en-US" altLang="ja-JP" dirty="0" smtClean="0"/>
              <a:t>   *(U(xs+is:xe+is,ys+js:ye+js,zs+ks:ze+ks,1:n_target)- &amp;</a:t>
            </a:r>
          </a:p>
          <a:p>
            <a:r>
              <a:rPr lang="en-US" altLang="ja-JP" dirty="0" smtClean="0"/>
              <a:t>   U(xs:xe,ys:ye,zs:ze,1:n_target))))</a:t>
            </a:r>
          </a:p>
          <a:p>
            <a:r>
              <a:rPr lang="en-US" altLang="ja-JP" dirty="0" smtClean="0"/>
              <a:t>! phi is nonzero is </a:t>
            </a:r>
            <a:r>
              <a:rPr lang="en-US" altLang="ja-JP" dirty="0" err="1" smtClean="0"/>
              <a:t>adktmp</a:t>
            </a:r>
            <a:r>
              <a:rPr lang="en-US" altLang="ja-JP" dirty="0" smtClean="0"/>
              <a:t> </a:t>
            </a:r>
            <a:r>
              <a:rPr lang="en-US" altLang="ja-JP" dirty="0" err="1" smtClean="0"/>
              <a:t>eq</a:t>
            </a:r>
            <a:r>
              <a:rPr lang="en-US" altLang="ja-JP" dirty="0" smtClean="0"/>
              <a:t> 1 </a:t>
            </a:r>
            <a:r>
              <a:rPr lang="en-US" altLang="ja-JP" dirty="0" err="1" smtClean="0"/>
              <a:t>otherwize</a:t>
            </a:r>
            <a:r>
              <a:rPr lang="en-US" altLang="ja-JP" dirty="0" smtClean="0"/>
              <a:t> </a:t>
            </a:r>
            <a:r>
              <a:rPr lang="en-US" altLang="ja-JP" dirty="0" err="1" smtClean="0"/>
              <a:t>adktmp</a:t>
            </a:r>
            <a:r>
              <a:rPr lang="en-US" altLang="ja-JP" dirty="0" smtClean="0"/>
              <a:t> </a:t>
            </a:r>
            <a:r>
              <a:rPr lang="en-US" altLang="ja-JP" dirty="0" err="1" smtClean="0"/>
              <a:t>eq</a:t>
            </a:r>
            <a:r>
              <a:rPr lang="en-US" altLang="ja-JP" dirty="0" smtClean="0"/>
              <a:t> 0</a:t>
            </a:r>
          </a:p>
          <a:p>
            <a:r>
              <a:rPr lang="en-US" altLang="ja-JP" dirty="0" smtClean="0"/>
              <a:t>phi(</a:t>
            </a:r>
            <a:r>
              <a:rPr lang="en-US" altLang="ja-JP" dirty="0" err="1" smtClean="0"/>
              <a:t>xs:xe,ys:ye,zs:ze</a:t>
            </a:r>
            <a:r>
              <a:rPr lang="en-US" altLang="ja-JP" dirty="0" smtClean="0"/>
              <a:t>,:) = (</a:t>
            </a:r>
            <a:r>
              <a:rPr lang="en-US" altLang="ja-JP" dirty="0" err="1" smtClean="0"/>
              <a:t>dU</a:t>
            </a:r>
            <a:r>
              <a:rPr lang="en-US" altLang="ja-JP" dirty="0" smtClean="0"/>
              <a:t>(</a:t>
            </a:r>
            <a:r>
              <a:rPr lang="en-US" altLang="ja-JP" dirty="0" err="1" smtClean="0"/>
              <a:t>xs:xe,ys:ye,zs:ze</a:t>
            </a:r>
            <a:r>
              <a:rPr lang="en-US" altLang="ja-JP" dirty="0" smtClean="0"/>
              <a:t>,:)*</a:t>
            </a:r>
            <a:r>
              <a:rPr lang="en-US" altLang="ja-JP" dirty="0" err="1" smtClean="0"/>
              <a:t>dU</a:t>
            </a:r>
            <a:r>
              <a:rPr lang="en-US" altLang="ja-JP" dirty="0" smtClean="0"/>
              <a:t>(</a:t>
            </a:r>
            <a:r>
              <a:rPr lang="en-US" altLang="ja-JP" dirty="0" err="1" smtClean="0"/>
              <a:t>xs:xe,ys:ye,zs:ze</a:t>
            </a:r>
            <a:r>
              <a:rPr lang="en-US" altLang="ja-JP" dirty="0" smtClean="0"/>
              <a:t>,:)&amp;</a:t>
            </a:r>
          </a:p>
          <a:p>
            <a:r>
              <a:rPr lang="en-US" altLang="ja-JP" dirty="0" smtClean="0"/>
              <a:t>   *(min(</a:t>
            </a:r>
            <a:r>
              <a:rPr lang="en-US" altLang="ja-JP" dirty="0" err="1" smtClean="0"/>
              <a:t>adktmp</a:t>
            </a:r>
            <a:r>
              <a:rPr lang="en-US" altLang="ja-JP" dirty="0" smtClean="0"/>
              <a:t>(</a:t>
            </a:r>
            <a:r>
              <a:rPr lang="en-US" altLang="ja-JP" dirty="0" err="1" smtClean="0"/>
              <a:t>xs:xe,ys:ye,zs:ze</a:t>
            </a:r>
            <a:r>
              <a:rPr lang="en-US" altLang="ja-JP" dirty="0" smtClean="0"/>
              <a:t>,:),</a:t>
            </a:r>
            <a:r>
              <a:rPr lang="en-US" altLang="ja-JP" dirty="0" err="1" smtClean="0"/>
              <a:t>erreps</a:t>
            </a:r>
            <a:r>
              <a:rPr lang="en-US" altLang="ja-JP" dirty="0" smtClean="0"/>
              <a:t>)/</a:t>
            </a:r>
            <a:r>
              <a:rPr lang="en-US" altLang="ja-JP" dirty="0" err="1" smtClean="0"/>
              <a:t>erreps</a:t>
            </a:r>
            <a:r>
              <a:rPr lang="en-US" altLang="ja-JP" dirty="0" smtClean="0"/>
              <a:t>)/&amp;</a:t>
            </a:r>
          </a:p>
          <a:p>
            <a:r>
              <a:rPr lang="en-US" altLang="ja-JP" dirty="0" smtClean="0"/>
              <a:t>   max((U(xs+is:xe+is,ys+js:ye+js,zs+ks:ze+ks,1:n_target)-&amp;</a:t>
            </a:r>
          </a:p>
          <a:p>
            <a:r>
              <a:rPr lang="en-US" altLang="ja-JP" dirty="0" smtClean="0"/>
              <a:t>   U(xs:xe,ys:ye,zs:ze,1:n_target))**2*</a:t>
            </a:r>
            <a:r>
              <a:rPr lang="en-US" altLang="ja-JP" dirty="0" err="1" smtClean="0"/>
              <a:t>adktmp</a:t>
            </a:r>
            <a:r>
              <a:rPr lang="en-US" altLang="ja-JP" dirty="0" smtClean="0"/>
              <a:t>(</a:t>
            </a:r>
            <a:r>
              <a:rPr lang="en-US" altLang="ja-JP" dirty="0" err="1" smtClean="0"/>
              <a:t>xs:xe,ys:ye,zs:ze</a:t>
            </a:r>
            <a:r>
              <a:rPr lang="en-US" altLang="ja-JP" dirty="0" smtClean="0"/>
              <a:t>,:),</a:t>
            </a:r>
            <a:r>
              <a:rPr lang="en-US" altLang="ja-JP" dirty="0" err="1" smtClean="0"/>
              <a:t>erreps</a:t>
            </a:r>
            <a:r>
              <a:rPr lang="en-US" altLang="ja-JP" dirty="0" smtClean="0"/>
              <a:t>))</a:t>
            </a:r>
          </a:p>
          <a:p>
            <a:r>
              <a:rPr lang="en-US" altLang="ja-JP" dirty="0" smtClean="0"/>
              <a:t>phi(</a:t>
            </a:r>
            <a:r>
              <a:rPr lang="en-US" altLang="ja-JP" dirty="0" err="1" smtClean="0"/>
              <a:t>xs:xe,ys:ye,zs:ze</a:t>
            </a:r>
            <a:r>
              <a:rPr lang="en-US" altLang="ja-JP" dirty="0" smtClean="0"/>
              <a:t>,:) = phi(</a:t>
            </a:r>
            <a:r>
              <a:rPr lang="en-US" altLang="ja-JP" dirty="0" err="1" smtClean="0"/>
              <a:t>xs:xe,ys:ye,zs:ze</a:t>
            </a:r>
            <a:r>
              <a:rPr lang="en-US" altLang="ja-JP" dirty="0" smtClean="0"/>
              <a:t>,:)*phi(</a:t>
            </a:r>
            <a:r>
              <a:rPr lang="en-US" altLang="ja-JP" dirty="0" err="1" smtClean="0"/>
              <a:t>xs:xe,ys:ye,zs:ze</a:t>
            </a:r>
            <a:r>
              <a:rPr lang="en-US" altLang="ja-JP" dirty="0" smtClean="0"/>
              <a:t>,:)</a:t>
            </a:r>
            <a:endParaRPr lang="en-US" altLang="ja-JP" dirty="0"/>
          </a:p>
        </p:txBody>
      </p:sp>
      <p:sp>
        <p:nvSpPr>
          <p:cNvPr id="8" name="曲折矢印 7"/>
          <p:cNvSpPr/>
          <p:nvPr/>
        </p:nvSpPr>
        <p:spPr>
          <a:xfrm rot="5400000">
            <a:off x="6804248" y="1844824"/>
            <a:ext cx="1656184" cy="1512168"/>
          </a:xfrm>
          <a:prstGeom prst="bentArrow">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テキスト ボックス 8"/>
          <p:cNvSpPr txBox="1"/>
          <p:nvPr/>
        </p:nvSpPr>
        <p:spPr>
          <a:xfrm>
            <a:off x="2771800" y="971436"/>
            <a:ext cx="1944216" cy="369332"/>
          </a:xfrm>
          <a:prstGeom prst="rect">
            <a:avLst/>
          </a:prstGeom>
          <a:noFill/>
        </p:spPr>
        <p:txBody>
          <a:bodyPr wrap="square" rtlCol="0">
            <a:spAutoFit/>
          </a:bodyPr>
          <a:lstStyle/>
          <a:p>
            <a:pPr algn="ctr"/>
            <a:r>
              <a:rPr lang="en-US" altLang="ja-JP" b="1" dirty="0" smtClean="0"/>
              <a:t>[</a:t>
            </a:r>
            <a:r>
              <a:rPr kumimoji="1" lang="en-US" altLang="ja-JP" b="1" dirty="0" smtClean="0"/>
              <a:t>Original Code]</a:t>
            </a:r>
            <a:endParaRPr kumimoji="1" lang="ja-JP" altLang="en-US" b="1" dirty="0"/>
          </a:p>
        </p:txBody>
      </p:sp>
      <p:sp>
        <p:nvSpPr>
          <p:cNvPr id="10" name="テキスト ボックス 9"/>
          <p:cNvSpPr txBox="1"/>
          <p:nvPr/>
        </p:nvSpPr>
        <p:spPr>
          <a:xfrm>
            <a:off x="2915816" y="3563724"/>
            <a:ext cx="2376264" cy="369332"/>
          </a:xfrm>
          <a:prstGeom prst="rect">
            <a:avLst/>
          </a:prstGeom>
          <a:noFill/>
        </p:spPr>
        <p:txBody>
          <a:bodyPr wrap="square" rtlCol="0">
            <a:spAutoFit/>
          </a:bodyPr>
          <a:lstStyle/>
          <a:p>
            <a:pPr algn="ctr"/>
            <a:r>
              <a:rPr lang="en-US" altLang="ja-JP" b="1" dirty="0" smtClean="0"/>
              <a:t>[</a:t>
            </a:r>
            <a:r>
              <a:rPr lang="en-US" altLang="ja-JP" b="1" dirty="0" err="1" smtClean="0"/>
              <a:t>Modefied</a:t>
            </a:r>
            <a:r>
              <a:rPr kumimoji="1" lang="en-US" altLang="ja-JP" b="1" dirty="0" smtClean="0"/>
              <a:t> Code]</a:t>
            </a:r>
            <a:endParaRPr kumimoji="1" lang="ja-JP" altLang="en-US" b="1" dirty="0"/>
          </a:p>
        </p:txBody>
      </p:sp>
      <p:sp>
        <p:nvSpPr>
          <p:cNvPr id="11" name="爆発 1 10"/>
          <p:cNvSpPr/>
          <p:nvPr/>
        </p:nvSpPr>
        <p:spPr>
          <a:xfrm>
            <a:off x="1187624" y="2492896"/>
            <a:ext cx="5400600" cy="2952328"/>
          </a:xfrm>
          <a:prstGeom prst="irregularSeal1">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339752" y="3573016"/>
            <a:ext cx="3384376" cy="584775"/>
          </a:xfrm>
          <a:prstGeom prst="rect">
            <a:avLst/>
          </a:prstGeom>
          <a:noFill/>
        </p:spPr>
        <p:txBody>
          <a:bodyPr wrap="square" rtlCol="0">
            <a:spAutoFit/>
          </a:bodyPr>
          <a:lstStyle/>
          <a:p>
            <a:r>
              <a:rPr lang="ja-JP" altLang="en-US" sz="3200" dirty="0" smtClean="0"/>
              <a:t>遅くなった！？</a:t>
            </a:r>
            <a:endParaRPr kumimoji="1" lang="ja-JP" alt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417638"/>
          </a:xfrm>
        </p:spPr>
        <p:txBody>
          <a:bodyPr>
            <a:normAutofit/>
          </a:bodyPr>
          <a:lstStyle/>
          <a:p>
            <a:r>
              <a:rPr kumimoji="1" lang="en-US" altLang="ja-JP" sz="3200" dirty="0" smtClean="0"/>
              <a:t>【</a:t>
            </a:r>
            <a:r>
              <a:rPr kumimoji="1" lang="ja-JP" altLang="en-US" sz="3200" dirty="0" smtClean="0"/>
              <a:t>スカラチューニング</a:t>
            </a:r>
            <a:r>
              <a:rPr kumimoji="1" lang="en-US" altLang="ja-JP" sz="3200" dirty="0" smtClean="0"/>
              <a:t>】</a:t>
            </a:r>
            <a:r>
              <a:rPr kumimoji="1" lang="ja-JP" altLang="en-US" sz="3200" dirty="0" smtClean="0"/>
              <a:t>コンパイルオプション</a:t>
            </a:r>
            <a:endParaRPr kumimoji="1" lang="ja-JP" altLang="en-US" sz="3200" dirty="0"/>
          </a:p>
        </p:txBody>
      </p:sp>
      <p:sp>
        <p:nvSpPr>
          <p:cNvPr id="4" name="テキスト ボックス 3"/>
          <p:cNvSpPr txBox="1"/>
          <p:nvPr/>
        </p:nvSpPr>
        <p:spPr>
          <a:xfrm>
            <a:off x="179512" y="1268760"/>
            <a:ext cx="8712968" cy="3662541"/>
          </a:xfrm>
          <a:prstGeom prst="rect">
            <a:avLst/>
          </a:prstGeom>
          <a:noFill/>
        </p:spPr>
        <p:txBody>
          <a:bodyPr wrap="square" rtlCol="0">
            <a:spAutoFit/>
          </a:bodyPr>
          <a:lstStyle/>
          <a:p>
            <a:r>
              <a:rPr lang="ja-JP" altLang="en-US" sz="2400" dirty="0" smtClean="0"/>
              <a:t>使用コンパイラ：</a:t>
            </a:r>
            <a:r>
              <a:rPr lang="en-US" altLang="ja-JP" sz="2400" dirty="0" smtClean="0"/>
              <a:t>mpif90 (</a:t>
            </a:r>
            <a:r>
              <a:rPr lang="en-US" altLang="ja-JP" sz="2400" dirty="0" err="1" smtClean="0"/>
              <a:t>gfortran</a:t>
            </a:r>
            <a:r>
              <a:rPr lang="en-US" altLang="ja-JP" sz="2400" dirty="0" smtClean="0"/>
              <a:t>)</a:t>
            </a:r>
            <a:endParaRPr kumimoji="1" lang="en-US" altLang="ja-JP" sz="2400" dirty="0" smtClean="0"/>
          </a:p>
          <a:p>
            <a:endParaRPr lang="en-US" altLang="ja-JP" sz="2400" dirty="0" smtClean="0"/>
          </a:p>
          <a:p>
            <a:r>
              <a:rPr kumimoji="1" lang="ja-JP" altLang="en-US" sz="2400" dirty="0" smtClean="0"/>
              <a:t>元の最適化コンパイルオプション</a:t>
            </a:r>
            <a:endParaRPr kumimoji="1" lang="en-US" altLang="ja-JP" sz="2400" dirty="0" smtClean="0"/>
          </a:p>
          <a:p>
            <a:endParaRPr lang="en-US" altLang="ja-JP" sz="800" dirty="0" smtClean="0"/>
          </a:p>
          <a:p>
            <a:r>
              <a:rPr lang="ja-JP" altLang="en-US" sz="2400" dirty="0" smtClean="0"/>
              <a:t>　</a:t>
            </a:r>
            <a:r>
              <a:rPr lang="en-US" altLang="ja-JP" sz="2400" dirty="0" smtClean="0"/>
              <a:t>“-O2”</a:t>
            </a:r>
            <a:endParaRPr kumimoji="1" lang="en-US" altLang="ja-JP" sz="800" dirty="0" smtClean="0"/>
          </a:p>
          <a:p>
            <a:endParaRPr kumimoji="1" lang="en-US" altLang="ja-JP" sz="2400" dirty="0" smtClean="0"/>
          </a:p>
          <a:p>
            <a:r>
              <a:rPr lang="ja-JP" altLang="en-US" sz="2400" dirty="0" smtClean="0"/>
              <a:t>変更後</a:t>
            </a:r>
            <a:endParaRPr lang="en-US" altLang="ja-JP" sz="2400" dirty="0" smtClean="0"/>
          </a:p>
          <a:p>
            <a:endParaRPr kumimoji="1" lang="en-US" altLang="ja-JP" sz="800" dirty="0" smtClean="0"/>
          </a:p>
          <a:p>
            <a:r>
              <a:rPr kumimoji="1" lang="ja-JP" altLang="en-US" sz="2400" dirty="0" smtClean="0"/>
              <a:t>　</a:t>
            </a:r>
            <a:r>
              <a:rPr kumimoji="1" lang="en-US" altLang="ja-JP" sz="2400" dirty="0" smtClean="0"/>
              <a:t>“-O3 –</a:t>
            </a:r>
            <a:r>
              <a:rPr kumimoji="1" lang="en-US" altLang="ja-JP" sz="2400" dirty="0" err="1" smtClean="0"/>
              <a:t>mavx</a:t>
            </a:r>
            <a:r>
              <a:rPr kumimoji="1" lang="en-US" altLang="ja-JP" sz="2400" dirty="0" smtClean="0"/>
              <a:t>”</a:t>
            </a:r>
          </a:p>
          <a:p>
            <a:endParaRPr lang="en-US" altLang="ja-JP" sz="2400" dirty="0" smtClean="0"/>
          </a:p>
          <a:p>
            <a:r>
              <a:rPr kumimoji="1" lang="ja-JP" altLang="en-US" sz="2400" dirty="0" smtClean="0"/>
              <a:t>⇒　速くなりました。</a:t>
            </a:r>
            <a:endParaRPr kumimoji="1" lang="ja-JP"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417638"/>
          </a:xfrm>
        </p:spPr>
        <p:txBody>
          <a:bodyPr>
            <a:normAutofit/>
          </a:bodyPr>
          <a:lstStyle/>
          <a:p>
            <a:r>
              <a:rPr kumimoji="1" lang="en-US" altLang="ja-JP" sz="3200" dirty="0" smtClean="0"/>
              <a:t>【</a:t>
            </a:r>
            <a:r>
              <a:rPr kumimoji="1" lang="ja-JP" altLang="en-US" sz="3200" dirty="0" smtClean="0"/>
              <a:t>スカラチューニング</a:t>
            </a:r>
            <a:r>
              <a:rPr kumimoji="1" lang="en-US" altLang="ja-JP" sz="3200" dirty="0" smtClean="0"/>
              <a:t>】</a:t>
            </a:r>
            <a:r>
              <a:rPr kumimoji="1" lang="ja-JP" altLang="en-US" sz="3200" dirty="0" smtClean="0"/>
              <a:t>コンパイルオプション</a:t>
            </a:r>
            <a:endParaRPr kumimoji="1" lang="ja-JP" altLang="en-US" sz="3200" dirty="0"/>
          </a:p>
        </p:txBody>
      </p:sp>
      <p:sp>
        <p:nvSpPr>
          <p:cNvPr id="4" name="テキスト ボックス 3"/>
          <p:cNvSpPr txBox="1"/>
          <p:nvPr/>
        </p:nvSpPr>
        <p:spPr>
          <a:xfrm>
            <a:off x="179512" y="1268760"/>
            <a:ext cx="8712968" cy="3662541"/>
          </a:xfrm>
          <a:prstGeom prst="rect">
            <a:avLst/>
          </a:prstGeom>
          <a:noFill/>
        </p:spPr>
        <p:txBody>
          <a:bodyPr wrap="square" rtlCol="0">
            <a:spAutoFit/>
          </a:bodyPr>
          <a:lstStyle/>
          <a:p>
            <a:r>
              <a:rPr lang="ja-JP" altLang="en-US" sz="2400" dirty="0" smtClean="0"/>
              <a:t>使用コンパイラ：</a:t>
            </a:r>
            <a:r>
              <a:rPr lang="en-US" altLang="ja-JP" sz="2400" dirty="0" smtClean="0"/>
              <a:t>mpif90 (</a:t>
            </a:r>
            <a:r>
              <a:rPr lang="en-US" altLang="ja-JP" sz="2400" dirty="0" err="1" smtClean="0"/>
              <a:t>gfortran</a:t>
            </a:r>
            <a:r>
              <a:rPr lang="en-US" altLang="ja-JP" sz="2400" dirty="0" smtClean="0"/>
              <a:t>)</a:t>
            </a:r>
            <a:endParaRPr kumimoji="1" lang="en-US" altLang="ja-JP" sz="2400" dirty="0" smtClean="0"/>
          </a:p>
          <a:p>
            <a:endParaRPr lang="en-US" altLang="ja-JP" sz="2400" dirty="0" smtClean="0"/>
          </a:p>
          <a:p>
            <a:r>
              <a:rPr kumimoji="1" lang="ja-JP" altLang="en-US" sz="2400" dirty="0" smtClean="0"/>
              <a:t>元の最適化コンパイルオプション</a:t>
            </a:r>
            <a:endParaRPr kumimoji="1" lang="en-US" altLang="ja-JP" sz="2400" dirty="0" smtClean="0"/>
          </a:p>
          <a:p>
            <a:endParaRPr lang="en-US" altLang="ja-JP" sz="800" dirty="0" smtClean="0"/>
          </a:p>
          <a:p>
            <a:r>
              <a:rPr lang="ja-JP" altLang="en-US" sz="2400" dirty="0" smtClean="0"/>
              <a:t>　</a:t>
            </a:r>
            <a:r>
              <a:rPr lang="en-US" altLang="ja-JP" sz="2400" dirty="0" smtClean="0"/>
              <a:t>“-O2”</a:t>
            </a:r>
            <a:endParaRPr kumimoji="1" lang="en-US" altLang="ja-JP" sz="800" dirty="0" smtClean="0"/>
          </a:p>
          <a:p>
            <a:endParaRPr kumimoji="1" lang="en-US" altLang="ja-JP" sz="2400" dirty="0" smtClean="0"/>
          </a:p>
          <a:p>
            <a:r>
              <a:rPr lang="ja-JP" altLang="en-US" sz="2400" dirty="0" smtClean="0"/>
              <a:t>変更後</a:t>
            </a:r>
            <a:endParaRPr lang="en-US" altLang="ja-JP" sz="2400" dirty="0" smtClean="0"/>
          </a:p>
          <a:p>
            <a:endParaRPr kumimoji="1" lang="en-US" altLang="ja-JP" sz="800" dirty="0" smtClean="0"/>
          </a:p>
          <a:p>
            <a:r>
              <a:rPr kumimoji="1" lang="ja-JP" altLang="en-US" sz="2400" dirty="0" smtClean="0"/>
              <a:t>　</a:t>
            </a:r>
            <a:r>
              <a:rPr kumimoji="1" lang="en-US" altLang="ja-JP" sz="2400" dirty="0" smtClean="0"/>
              <a:t>“-O3 –</a:t>
            </a:r>
            <a:r>
              <a:rPr kumimoji="1" lang="en-US" altLang="ja-JP" sz="2400" dirty="0" err="1" smtClean="0"/>
              <a:t>mavx</a:t>
            </a:r>
            <a:r>
              <a:rPr kumimoji="1" lang="en-US" altLang="ja-JP" sz="2400" dirty="0" smtClean="0"/>
              <a:t>”</a:t>
            </a:r>
          </a:p>
          <a:p>
            <a:endParaRPr lang="en-US" altLang="ja-JP" sz="2400" dirty="0" smtClean="0"/>
          </a:p>
          <a:p>
            <a:r>
              <a:rPr kumimoji="1" lang="ja-JP" altLang="en-US" sz="2400" dirty="0" smtClean="0"/>
              <a:t>⇒　速くなりました。</a:t>
            </a:r>
            <a:endParaRPr kumimoji="1" lang="ja-JP" altLang="en-US" sz="2400" dirty="0"/>
          </a:p>
        </p:txBody>
      </p:sp>
      <p:sp>
        <p:nvSpPr>
          <p:cNvPr id="6" name="テキスト ボックス 5"/>
          <p:cNvSpPr txBox="1"/>
          <p:nvPr/>
        </p:nvSpPr>
        <p:spPr>
          <a:xfrm>
            <a:off x="3491880" y="3140968"/>
            <a:ext cx="5328592" cy="2308324"/>
          </a:xfrm>
          <a:prstGeom prst="rect">
            <a:avLst/>
          </a:prstGeom>
          <a:solidFill>
            <a:schemeClr val="bg1"/>
          </a:solidFill>
          <a:ln>
            <a:solidFill>
              <a:srgbClr val="002060"/>
            </a:solidFill>
          </a:ln>
        </p:spPr>
        <p:txBody>
          <a:bodyPr wrap="square" rtlCol="0">
            <a:spAutoFit/>
          </a:bodyPr>
          <a:lstStyle/>
          <a:p>
            <a:r>
              <a:rPr kumimoji="1" lang="ja-JP" altLang="en-US" sz="2400" dirty="0" smtClean="0"/>
              <a:t>コードの変更がいらないので、</a:t>
            </a:r>
            <a:endParaRPr kumimoji="1" lang="en-US" altLang="ja-JP" sz="2400" dirty="0" smtClean="0"/>
          </a:p>
          <a:p>
            <a:r>
              <a:rPr kumimoji="1" lang="ja-JP" altLang="en-US" sz="2400" dirty="0" smtClean="0"/>
              <a:t>とりあえずコンパイルオプションを変えてみるだけでも高速化をやってみる価値はあると思う。</a:t>
            </a:r>
            <a:endParaRPr kumimoji="1" lang="en-US" altLang="ja-JP" sz="2400" dirty="0" smtClean="0"/>
          </a:p>
          <a:p>
            <a:endParaRPr kumimoji="1" lang="en-US" altLang="ja-JP" sz="2400" dirty="0" smtClean="0"/>
          </a:p>
          <a:p>
            <a:r>
              <a:rPr lang="en-US" altLang="ja-JP" sz="2400" dirty="0" smtClean="0"/>
              <a:t>”-O3 –mavx2”</a:t>
            </a:r>
            <a:r>
              <a:rPr lang="ja-JP" altLang="en-US" sz="2400" dirty="0" smtClean="0"/>
              <a:t>の方がいいらしい。</a:t>
            </a:r>
            <a:endParaRPr kumimoji="1" lang="en-US" altLang="ja-JP" sz="2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p:spPr>
        <p:txBody>
          <a:bodyPr>
            <a:normAutofit/>
          </a:bodyPr>
          <a:lstStyle/>
          <a:p>
            <a:r>
              <a:rPr kumimoji="1" lang="en-US" altLang="ja-JP" sz="3200" dirty="0" err="1" smtClean="0"/>
              <a:t>OpenMP</a:t>
            </a:r>
            <a:r>
              <a:rPr kumimoji="1" lang="ja-JP" altLang="en-US" sz="3200" dirty="0" smtClean="0"/>
              <a:t>実装</a:t>
            </a:r>
            <a:endParaRPr kumimoji="1" lang="ja-JP" altLang="en-US" sz="3200" dirty="0"/>
          </a:p>
        </p:txBody>
      </p:sp>
      <p:sp>
        <p:nvSpPr>
          <p:cNvPr id="4" name="テキスト ボックス 3"/>
          <p:cNvSpPr txBox="1"/>
          <p:nvPr/>
        </p:nvSpPr>
        <p:spPr>
          <a:xfrm>
            <a:off x="251520" y="1218232"/>
            <a:ext cx="8640960" cy="4893647"/>
          </a:xfrm>
          <a:prstGeom prst="rect">
            <a:avLst/>
          </a:prstGeom>
          <a:noFill/>
        </p:spPr>
        <p:txBody>
          <a:bodyPr wrap="square" rtlCol="0">
            <a:spAutoFit/>
          </a:bodyPr>
          <a:lstStyle/>
          <a:p>
            <a:r>
              <a:rPr lang="ja-JP" altLang="en-US" sz="2400" dirty="0" smtClean="0"/>
              <a:t>コンパイルオプション </a:t>
            </a:r>
            <a:r>
              <a:rPr lang="en-US" altLang="ja-JP" sz="2400" dirty="0" smtClean="0"/>
              <a:t>’-</a:t>
            </a:r>
            <a:r>
              <a:rPr lang="en-US" altLang="ja-JP" sz="2400" dirty="0" err="1" smtClean="0"/>
              <a:t>fopenmp</a:t>
            </a:r>
            <a:r>
              <a:rPr lang="en-US" altLang="ja-JP" sz="2400" dirty="0" smtClean="0"/>
              <a:t>’ </a:t>
            </a:r>
            <a:r>
              <a:rPr lang="ja-JP" altLang="en-US" sz="2400" dirty="0" smtClean="0"/>
              <a:t>を追加</a:t>
            </a:r>
            <a:endParaRPr lang="en-US" altLang="ja-JP" sz="2400" dirty="0" smtClean="0"/>
          </a:p>
          <a:p>
            <a:r>
              <a:rPr lang="en-US" altLang="ja-JP" sz="2400" dirty="0" smtClean="0"/>
              <a:t>“!$OMP WORKSHARE”</a:t>
            </a:r>
            <a:r>
              <a:rPr lang="ja-JP" altLang="en-US" sz="2400" dirty="0" smtClean="0"/>
              <a:t>や</a:t>
            </a:r>
            <a:r>
              <a:rPr lang="en-US" altLang="ja-JP" sz="2400" dirty="0" smtClean="0"/>
              <a:t>”!$OMP DO”</a:t>
            </a:r>
            <a:r>
              <a:rPr lang="ja-JP" altLang="en-US" sz="2400" dirty="0" smtClean="0"/>
              <a:t>を各所に追加</a:t>
            </a:r>
            <a:endParaRPr lang="en-US" altLang="ja-JP" sz="2400" dirty="0" smtClean="0"/>
          </a:p>
          <a:p>
            <a:endParaRPr lang="en-US" altLang="ja-JP" sz="2400" dirty="0" smtClean="0"/>
          </a:p>
          <a:p>
            <a:r>
              <a:rPr lang="en-US" altLang="ja-JP" sz="2400" dirty="0" smtClean="0"/>
              <a:t>1) </a:t>
            </a:r>
            <a:r>
              <a:rPr lang="en-US" altLang="ja-JP" sz="2400" dirty="0" err="1" smtClean="0"/>
              <a:t>gprof</a:t>
            </a:r>
            <a:r>
              <a:rPr lang="ja-JP" altLang="en-US" sz="2400" dirty="0" smtClean="0"/>
              <a:t>の出力がおかしい。</a:t>
            </a:r>
            <a:endParaRPr lang="en-US" altLang="ja-JP" sz="2400" dirty="0" smtClean="0"/>
          </a:p>
          <a:p>
            <a:endParaRPr lang="en-US" altLang="ja-JP" sz="800" dirty="0" smtClean="0"/>
          </a:p>
          <a:p>
            <a:r>
              <a:rPr lang="ja-JP" altLang="en-US" sz="2400" dirty="0" smtClean="0"/>
              <a:t>　</a:t>
            </a:r>
            <a:r>
              <a:rPr lang="en-US" altLang="ja-JP" sz="2400" dirty="0" smtClean="0"/>
              <a:t>call</a:t>
            </a:r>
            <a:r>
              <a:rPr lang="ja-JP" altLang="en-US" sz="2400" dirty="0" smtClean="0"/>
              <a:t>していないルーチンが動いている事になっている。</a:t>
            </a:r>
            <a:endParaRPr lang="en-US" altLang="ja-JP" sz="2400" dirty="0" smtClean="0"/>
          </a:p>
          <a:p>
            <a:r>
              <a:rPr lang="ja-JP" altLang="en-US" sz="2400" dirty="0" smtClean="0"/>
              <a:t>　⇒ </a:t>
            </a:r>
            <a:r>
              <a:rPr lang="en-US" altLang="ja-JP" sz="2400" dirty="0" err="1" smtClean="0"/>
              <a:t>OpenMP</a:t>
            </a:r>
            <a:r>
              <a:rPr lang="ja-JP" altLang="en-US" sz="2400" dirty="0" smtClean="0"/>
              <a:t>が動くと</a:t>
            </a:r>
            <a:r>
              <a:rPr lang="en-US" altLang="ja-JP" sz="2400" dirty="0" err="1" smtClean="0"/>
              <a:t>gprof</a:t>
            </a:r>
            <a:r>
              <a:rPr lang="ja-JP" altLang="en-US" sz="2400" dirty="0" smtClean="0"/>
              <a:t>が正常に動作しない。</a:t>
            </a:r>
            <a:endParaRPr lang="en-US" altLang="ja-JP" sz="2400" dirty="0" smtClean="0"/>
          </a:p>
          <a:p>
            <a:r>
              <a:rPr lang="ja-JP" altLang="en-US" sz="2400" dirty="0" smtClean="0"/>
              <a:t>　　⇒ </a:t>
            </a:r>
            <a:r>
              <a:rPr lang="en-US" altLang="ja-JP" sz="2400" dirty="0" smtClean="0"/>
              <a:t>‘-pg’ </a:t>
            </a:r>
            <a:r>
              <a:rPr lang="ja-JP" altLang="en-US" sz="2400" dirty="0" smtClean="0"/>
              <a:t>を消す。</a:t>
            </a:r>
            <a:endParaRPr lang="en-US" altLang="ja-JP" sz="2400" dirty="0" smtClean="0"/>
          </a:p>
          <a:p>
            <a:endParaRPr lang="en-US" altLang="ja-JP" sz="2400" dirty="0" smtClean="0"/>
          </a:p>
          <a:p>
            <a:r>
              <a:rPr lang="en-US" altLang="ja-JP" sz="2400" dirty="0" smtClean="0"/>
              <a:t>2) </a:t>
            </a:r>
            <a:r>
              <a:rPr lang="ja-JP" altLang="en-US" sz="2400" dirty="0" smtClean="0"/>
              <a:t>コンパイル出来ない </a:t>
            </a:r>
            <a:r>
              <a:rPr lang="en-US" altLang="ja-JP" sz="2400" dirty="0" smtClean="0"/>
              <a:t>(</a:t>
            </a:r>
            <a:r>
              <a:rPr lang="en-US" altLang="ja-JP" sz="2400" dirty="0" err="1" smtClean="0"/>
              <a:t>OpenMP</a:t>
            </a:r>
            <a:r>
              <a:rPr lang="ja-JP" altLang="en-US" sz="2400" dirty="0" smtClean="0"/>
              <a:t>なしでコンパイル可</a:t>
            </a:r>
            <a:r>
              <a:rPr lang="en-US" altLang="ja-JP" sz="2400" dirty="0" smtClean="0"/>
              <a:t>)</a:t>
            </a:r>
          </a:p>
          <a:p>
            <a:endParaRPr lang="en-US" altLang="ja-JP" sz="800" dirty="0" smtClean="0"/>
          </a:p>
          <a:p>
            <a:r>
              <a:rPr lang="ja-JP" altLang="en-US" sz="2400" dirty="0" smtClean="0"/>
              <a:t>　エラーメッセージ</a:t>
            </a:r>
            <a:endParaRPr lang="en-US" altLang="ja-JP" sz="2400" dirty="0" smtClean="0"/>
          </a:p>
          <a:p>
            <a:r>
              <a:rPr lang="ja-JP" altLang="en-US" sz="2400" dirty="0" smtClean="0"/>
              <a:t>　</a:t>
            </a:r>
            <a:r>
              <a:rPr lang="en-US" altLang="ja-JP" sz="2400" dirty="0" smtClean="0"/>
              <a:t>&gt; </a:t>
            </a:r>
            <a:r>
              <a:rPr lang="en-US" altLang="ja-JP" dirty="0" smtClean="0"/>
              <a:t>internal compiler error</a:t>
            </a:r>
            <a:r>
              <a:rPr lang="ja-JP" altLang="en-US" dirty="0" smtClean="0"/>
              <a:t> </a:t>
            </a:r>
            <a:r>
              <a:rPr lang="en-US" altLang="ja-JP" dirty="0" smtClean="0"/>
              <a:t>: </a:t>
            </a:r>
            <a:r>
              <a:rPr lang="en-US" altLang="ja-JP" dirty="0" err="1" smtClean="0"/>
              <a:t>output_operand</a:t>
            </a:r>
            <a:r>
              <a:rPr lang="en-US" altLang="ja-JP" dirty="0" smtClean="0"/>
              <a:t> : floating constant misused</a:t>
            </a:r>
          </a:p>
          <a:p>
            <a:endParaRPr lang="en-US" altLang="ja-JP" sz="800" dirty="0" smtClean="0"/>
          </a:p>
          <a:p>
            <a:r>
              <a:rPr lang="ja-JP" altLang="en-US" sz="2400" dirty="0" smtClean="0"/>
              <a:t>　⇒ コンパイル時のデバッグオプション </a:t>
            </a:r>
            <a:r>
              <a:rPr lang="en-US" altLang="ja-JP" sz="2400" dirty="0" smtClean="0"/>
              <a:t>‘–g’ </a:t>
            </a:r>
            <a:r>
              <a:rPr lang="ja-JP" altLang="en-US" sz="2400" dirty="0" smtClean="0"/>
              <a:t>を消す。</a:t>
            </a:r>
            <a:endParaRPr kumimoji="1" lang="ja-JP" alt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p:spPr>
        <p:txBody>
          <a:bodyPr>
            <a:normAutofit/>
          </a:bodyPr>
          <a:lstStyle/>
          <a:p>
            <a:r>
              <a:rPr kumimoji="1" lang="en-US" altLang="ja-JP" sz="3200" dirty="0" err="1" smtClean="0"/>
              <a:t>Gprof</a:t>
            </a:r>
            <a:r>
              <a:rPr kumimoji="1" lang="ja-JP" altLang="en-US" sz="3200" dirty="0" smtClean="0"/>
              <a:t>使わず、何で時間測る？</a:t>
            </a:r>
            <a:endParaRPr kumimoji="1" lang="ja-JP" altLang="en-US" sz="3200" dirty="0"/>
          </a:p>
        </p:txBody>
      </p:sp>
      <p:sp>
        <p:nvSpPr>
          <p:cNvPr id="4" name="テキスト ボックス 3"/>
          <p:cNvSpPr txBox="1"/>
          <p:nvPr/>
        </p:nvSpPr>
        <p:spPr>
          <a:xfrm>
            <a:off x="179512" y="1268760"/>
            <a:ext cx="8712968" cy="3046988"/>
          </a:xfrm>
          <a:prstGeom prst="rect">
            <a:avLst/>
          </a:prstGeom>
          <a:noFill/>
        </p:spPr>
        <p:txBody>
          <a:bodyPr wrap="square" rtlCol="0">
            <a:spAutoFit/>
          </a:bodyPr>
          <a:lstStyle/>
          <a:p>
            <a:r>
              <a:rPr lang="ja-JP" altLang="en-US" sz="2400" dirty="0" smtClean="0"/>
              <a:t>？</a:t>
            </a:r>
            <a:r>
              <a:rPr kumimoji="1" lang="ja-JP" altLang="en-US" sz="2400" dirty="0" smtClean="0"/>
              <a:t>　</a:t>
            </a:r>
            <a:r>
              <a:rPr kumimoji="1" lang="en-US" altLang="ja-JP" sz="2400" dirty="0" smtClean="0"/>
              <a:t>MPI : FUNCTION MPI_WTIME()</a:t>
            </a:r>
          </a:p>
          <a:p>
            <a:r>
              <a:rPr lang="ja-JP" altLang="en-US" sz="2400" dirty="0" smtClean="0"/>
              <a:t>　　　　</a:t>
            </a:r>
            <a:r>
              <a:rPr lang="en-US" altLang="ja-JP" sz="2400" dirty="0" err="1" smtClean="0"/>
              <a:t>OpenMP</a:t>
            </a:r>
            <a:r>
              <a:rPr lang="ja-JP" altLang="en-US" sz="2400" dirty="0" smtClean="0"/>
              <a:t>を使っている時はきれいに出ないらしい</a:t>
            </a:r>
            <a:endParaRPr kumimoji="1" lang="en-US" altLang="ja-JP" sz="2400" dirty="0" smtClean="0"/>
          </a:p>
          <a:p>
            <a:endParaRPr lang="en-US" altLang="ja-JP" sz="2400" dirty="0" smtClean="0"/>
          </a:p>
          <a:p>
            <a:r>
              <a:rPr kumimoji="1" lang="ja-JP" altLang="en-US" sz="2400" dirty="0" smtClean="0"/>
              <a:t>△　</a:t>
            </a:r>
            <a:r>
              <a:rPr kumimoji="1" lang="en-US" altLang="ja-JP" sz="2400" dirty="0" err="1" smtClean="0"/>
              <a:t>OpenMP</a:t>
            </a:r>
            <a:r>
              <a:rPr kumimoji="1" lang="en-US" altLang="ja-JP" sz="2400" dirty="0" smtClean="0"/>
              <a:t> : FUNCTION OMP_GET_WTIME()</a:t>
            </a:r>
          </a:p>
          <a:p>
            <a:r>
              <a:rPr lang="ja-JP" altLang="en-US" sz="2400" dirty="0" smtClean="0"/>
              <a:t>　　　　ちゃんと測れているのか、結果をみると不安</a:t>
            </a:r>
            <a:endParaRPr kumimoji="1" lang="en-US" altLang="ja-JP" sz="2400" dirty="0" smtClean="0"/>
          </a:p>
          <a:p>
            <a:endParaRPr lang="en-US" altLang="ja-JP" sz="2400" dirty="0" smtClean="0"/>
          </a:p>
          <a:p>
            <a:r>
              <a:rPr lang="ja-JP" altLang="en-US" sz="2400" dirty="0" smtClean="0"/>
              <a:t>？</a:t>
            </a:r>
            <a:r>
              <a:rPr kumimoji="1" lang="ja-JP" altLang="en-US" sz="2400" dirty="0" smtClean="0"/>
              <a:t>　</a:t>
            </a:r>
            <a:r>
              <a:rPr kumimoji="1" lang="en-US" altLang="ja-JP" sz="2400" dirty="0" smtClean="0"/>
              <a:t>Fortran : SUBROUTINE DATE_AND_TIME(…)</a:t>
            </a:r>
          </a:p>
          <a:p>
            <a:r>
              <a:rPr lang="ja-JP" altLang="en-US" sz="2400" dirty="0" smtClean="0"/>
              <a:t>　　　　</a:t>
            </a:r>
            <a:r>
              <a:rPr lang="en-US" altLang="ja-JP" sz="2400" dirty="0" smtClean="0"/>
              <a:t>MPI_WTIME</a:t>
            </a:r>
            <a:r>
              <a:rPr lang="ja-JP" altLang="en-US" sz="2400" dirty="0" smtClean="0"/>
              <a:t>と同じ結果。</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p:spPr>
        <p:txBody>
          <a:bodyPr>
            <a:normAutofit/>
          </a:bodyPr>
          <a:lstStyle/>
          <a:p>
            <a:r>
              <a:rPr lang="en-US" altLang="ja-JP" sz="3200" dirty="0" smtClean="0">
                <a:latin typeface="Gulim" pitchFamily="34" charset="-127"/>
                <a:ea typeface="Gulim" pitchFamily="34" charset="-127"/>
              </a:rPr>
              <a:t>Partially Ionized Plasma (P</a:t>
            </a:r>
            <a:r>
              <a:rPr lang="en-US" altLang="ja-JP" sz="3200" u="sng" dirty="0" smtClean="0">
                <a:latin typeface="Gulim" pitchFamily="34" charset="-127"/>
                <a:ea typeface="Gulim" pitchFamily="34" charset="-127"/>
              </a:rPr>
              <a:t>I</a:t>
            </a:r>
            <a:r>
              <a:rPr lang="en-US" altLang="ja-JP" sz="3200" dirty="0" smtClean="0">
                <a:latin typeface="Gulim" pitchFamily="34" charset="-127"/>
                <a:ea typeface="Gulim" pitchFamily="34" charset="-127"/>
              </a:rPr>
              <a:t>P)</a:t>
            </a:r>
            <a:r>
              <a:rPr lang="ja-JP" altLang="en-US" sz="3200" dirty="0" smtClean="0"/>
              <a:t>コード</a:t>
            </a:r>
            <a:endParaRPr kumimoji="1" lang="ja-JP" altLang="en-US" sz="3200" dirty="0"/>
          </a:p>
        </p:txBody>
      </p:sp>
      <p:pic>
        <p:nvPicPr>
          <p:cNvPr id="4" name="CaII_200612172000_frame_000.m1v">
            <a:hlinkClick r:id="" action="ppaction://media"/>
          </p:cNvPr>
          <p:cNvPicPr>
            <a:picLocks noRot="1" noChangeAspect="1"/>
          </p:cNvPicPr>
          <p:nvPr>
            <a:videoFile r:link="rId1"/>
          </p:nvPr>
        </p:nvPicPr>
        <p:blipFill>
          <a:blip r:embed="rId3" cstate="print"/>
          <a:stretch>
            <a:fillRect/>
          </a:stretch>
        </p:blipFill>
        <p:spPr>
          <a:xfrm>
            <a:off x="1187624" y="3537012"/>
            <a:ext cx="6552728" cy="3276364"/>
          </a:xfrm>
          <a:prstGeom prst="rect">
            <a:avLst/>
          </a:prstGeom>
        </p:spPr>
      </p:pic>
      <p:sp>
        <p:nvSpPr>
          <p:cNvPr id="5" name="テキスト ボックス 4"/>
          <p:cNvSpPr txBox="1"/>
          <p:nvPr/>
        </p:nvSpPr>
        <p:spPr>
          <a:xfrm>
            <a:off x="179512" y="1242626"/>
            <a:ext cx="3960440" cy="1754326"/>
          </a:xfrm>
          <a:prstGeom prst="rect">
            <a:avLst/>
          </a:prstGeom>
          <a:noFill/>
        </p:spPr>
        <p:txBody>
          <a:bodyPr wrap="square" rtlCol="0">
            <a:spAutoFit/>
          </a:bodyPr>
          <a:lstStyle/>
          <a:p>
            <a:r>
              <a:rPr lang="ja-JP" altLang="en-US" sz="2400" dirty="0" smtClean="0"/>
              <a:t>太陽の彩層における</a:t>
            </a:r>
            <a:endParaRPr lang="en-US" altLang="ja-JP" sz="2400" dirty="0" smtClean="0"/>
          </a:p>
          <a:p>
            <a:r>
              <a:rPr lang="ja-JP" altLang="en-US" sz="2400" dirty="0" smtClean="0"/>
              <a:t>現象を解く為に開発</a:t>
            </a:r>
            <a:endParaRPr lang="en-US" altLang="ja-JP" sz="2400" dirty="0" smtClean="0"/>
          </a:p>
          <a:p>
            <a:endParaRPr kumimoji="1" lang="en-US" altLang="ja-JP" sz="1200" dirty="0" smtClean="0"/>
          </a:p>
          <a:p>
            <a:r>
              <a:rPr lang="en-US" altLang="ja-JP" sz="2400" dirty="0" smtClean="0"/>
              <a:t>(</a:t>
            </a:r>
            <a:r>
              <a:rPr lang="ja-JP" altLang="en-US" sz="2400" dirty="0" smtClean="0"/>
              <a:t>例：下図、</a:t>
            </a:r>
            <a:r>
              <a:rPr lang="en-US" altLang="ja-JP" sz="2400" dirty="0" err="1" smtClean="0"/>
              <a:t>Hinode</a:t>
            </a:r>
            <a:r>
              <a:rPr lang="ja-JP" altLang="en-US" sz="2400" dirty="0" smtClean="0"/>
              <a:t>衛星による彩層ジェットの観測</a:t>
            </a:r>
            <a:r>
              <a:rPr lang="en-US" altLang="ja-JP" sz="2400" dirty="0" smtClean="0"/>
              <a:t>)</a:t>
            </a:r>
          </a:p>
        </p:txBody>
      </p:sp>
      <p:sp>
        <p:nvSpPr>
          <p:cNvPr id="6" name="テキスト ボックス 5"/>
          <p:cNvSpPr txBox="1"/>
          <p:nvPr/>
        </p:nvSpPr>
        <p:spPr>
          <a:xfrm>
            <a:off x="4211960" y="1052736"/>
            <a:ext cx="4932040" cy="2492990"/>
          </a:xfrm>
          <a:prstGeom prst="rect">
            <a:avLst/>
          </a:prstGeom>
          <a:noFill/>
        </p:spPr>
        <p:txBody>
          <a:bodyPr wrap="square" rtlCol="0">
            <a:spAutoFit/>
          </a:bodyPr>
          <a:lstStyle/>
          <a:p>
            <a:r>
              <a:rPr kumimoji="1" lang="ja-JP" altLang="en-US" sz="2400" dirty="0" smtClean="0"/>
              <a:t>開発チーム・京大 柴田一成 門下</a:t>
            </a:r>
            <a:endParaRPr kumimoji="1" lang="en-US" altLang="ja-JP" sz="2400" dirty="0" smtClean="0"/>
          </a:p>
          <a:p>
            <a:r>
              <a:rPr lang="ja-JP" altLang="en-US" sz="2400" dirty="0" smtClean="0"/>
              <a:t>　　中村、高棹、</a:t>
            </a:r>
            <a:r>
              <a:rPr lang="en-US" altLang="ja-JP" sz="2400" dirty="0" smtClean="0"/>
              <a:t>Hillier</a:t>
            </a:r>
            <a:r>
              <a:rPr lang="ja-JP" altLang="en-US" sz="2400" dirty="0" err="1" smtClean="0"/>
              <a:t>、</a:t>
            </a:r>
            <a:r>
              <a:rPr lang="en-US" altLang="ja-JP" sz="2400" dirty="0" smtClean="0"/>
              <a:t>(+ </a:t>
            </a:r>
            <a:r>
              <a:rPr lang="ja-JP" altLang="en-US" sz="2400" dirty="0" smtClean="0"/>
              <a:t>河村</a:t>
            </a:r>
            <a:r>
              <a:rPr lang="en-US" altLang="ja-JP" sz="2400" dirty="0" smtClean="0"/>
              <a:t>)</a:t>
            </a:r>
          </a:p>
          <a:p>
            <a:endParaRPr lang="en-US" altLang="ja-JP" sz="1200" dirty="0" smtClean="0"/>
          </a:p>
          <a:p>
            <a:r>
              <a:rPr lang="ja-JP" altLang="en-US" sz="2400" dirty="0" smtClean="0"/>
              <a:t>２流体：中性流体、プラズマ</a:t>
            </a:r>
            <a:endParaRPr lang="en-US" altLang="ja-JP" sz="2400" dirty="0" smtClean="0"/>
          </a:p>
          <a:p>
            <a:endParaRPr lang="en-US" altLang="ja-JP" sz="1200" dirty="0" smtClean="0"/>
          </a:p>
          <a:p>
            <a:r>
              <a:rPr lang="ja-JP" altLang="en-US" sz="2400" dirty="0" smtClean="0"/>
              <a:t>多解法：</a:t>
            </a:r>
            <a:r>
              <a:rPr lang="en-US" altLang="ja-JP" sz="2400" dirty="0" smtClean="0"/>
              <a:t>HLLD</a:t>
            </a:r>
            <a:r>
              <a:rPr lang="ja-JP" altLang="en-US" sz="2400" dirty="0" err="1" smtClean="0"/>
              <a:t>、</a:t>
            </a:r>
            <a:r>
              <a:rPr lang="en-US" altLang="ja-JP" sz="2400" dirty="0" smtClean="0"/>
              <a:t>SLW</a:t>
            </a:r>
          </a:p>
          <a:p>
            <a:endParaRPr lang="en-US" altLang="ja-JP" sz="1200" dirty="0" smtClean="0"/>
          </a:p>
          <a:p>
            <a:r>
              <a:rPr kumimoji="1" lang="en-US" altLang="ja-JP" sz="2400" dirty="0" smtClean="0"/>
              <a:t>MPI</a:t>
            </a:r>
            <a:r>
              <a:rPr kumimoji="1" lang="ja-JP" altLang="en-US" sz="2400" dirty="0" smtClean="0"/>
              <a:t>実装済み</a:t>
            </a:r>
            <a:endParaRPr kumimoji="1" lang="ja-JP" altLang="en-US" sz="2400" dirty="0"/>
          </a:p>
        </p:txBody>
      </p:sp>
      <p:cxnSp>
        <p:nvCxnSpPr>
          <p:cNvPr id="8" name="直線コネクタ 7"/>
          <p:cNvCxnSpPr/>
          <p:nvPr/>
        </p:nvCxnSpPr>
        <p:spPr>
          <a:xfrm>
            <a:off x="3923928" y="1124744"/>
            <a:ext cx="0" cy="2304256"/>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200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repeatCount="indefinite" fill="hold" display="0">
                  <p:stCondLst>
                    <p:cond delay="indefinite"/>
                  </p:stCondLst>
                  <p:endCondLst>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p:spPr>
        <p:txBody>
          <a:bodyPr>
            <a:normAutofit/>
          </a:bodyPr>
          <a:lstStyle/>
          <a:p>
            <a:r>
              <a:rPr kumimoji="1" lang="en-US" altLang="ja-JP" sz="3200" dirty="0" smtClean="0"/>
              <a:t>P</a:t>
            </a:r>
            <a:r>
              <a:rPr kumimoji="1" lang="en-US" altLang="ja-JP" sz="3200" u="sng" dirty="0" smtClean="0"/>
              <a:t>I</a:t>
            </a:r>
            <a:r>
              <a:rPr kumimoji="1" lang="en-US" altLang="ja-JP" sz="3200" dirty="0" smtClean="0"/>
              <a:t>P</a:t>
            </a:r>
            <a:r>
              <a:rPr kumimoji="1" lang="ja-JP" altLang="en-US" sz="3200" dirty="0" smtClean="0"/>
              <a:t>コードの問題点＝洗練されてない</a:t>
            </a:r>
            <a:endParaRPr kumimoji="1" lang="ja-JP" altLang="en-US" sz="3200" dirty="0"/>
          </a:p>
        </p:txBody>
      </p:sp>
      <p:sp>
        <p:nvSpPr>
          <p:cNvPr id="4" name="テキスト ボックス 3"/>
          <p:cNvSpPr txBox="1"/>
          <p:nvPr/>
        </p:nvSpPr>
        <p:spPr>
          <a:xfrm>
            <a:off x="107504" y="1268760"/>
            <a:ext cx="8892480" cy="5632311"/>
          </a:xfrm>
          <a:prstGeom prst="rect">
            <a:avLst/>
          </a:prstGeom>
          <a:noFill/>
        </p:spPr>
        <p:txBody>
          <a:bodyPr wrap="square" rtlCol="0">
            <a:spAutoFit/>
          </a:bodyPr>
          <a:lstStyle/>
          <a:p>
            <a:r>
              <a:rPr lang="ja-JP" altLang="en-US" sz="2400" dirty="0" smtClean="0"/>
              <a:t>原因。</a:t>
            </a:r>
            <a:endParaRPr lang="en-US" altLang="ja-JP" sz="2400" dirty="0" smtClean="0"/>
          </a:p>
          <a:p>
            <a:pPr lvl="1"/>
            <a:r>
              <a:rPr lang="en-US" altLang="ja-JP" sz="2400" dirty="0" smtClean="0"/>
              <a:t>SLW</a:t>
            </a:r>
            <a:r>
              <a:rPr lang="ja-JP" altLang="en-US" sz="2400" dirty="0" smtClean="0"/>
              <a:t>コード </a:t>
            </a:r>
            <a:r>
              <a:rPr lang="en-US" altLang="ja-JP" sz="2400" dirty="0" smtClean="0"/>
              <a:t>(</a:t>
            </a:r>
            <a:r>
              <a:rPr lang="ja-JP" altLang="en-US" sz="2400" dirty="0" smtClean="0"/>
              <a:t>中村</a:t>
            </a:r>
            <a:r>
              <a:rPr lang="en-US" altLang="ja-JP" sz="2400" dirty="0" smtClean="0"/>
              <a:t>) </a:t>
            </a:r>
            <a:r>
              <a:rPr lang="ja-JP" altLang="en-US" sz="2400" dirty="0" smtClean="0"/>
              <a:t>と</a:t>
            </a:r>
            <a:r>
              <a:rPr lang="en-US" altLang="ja-JP" sz="2400" dirty="0" smtClean="0"/>
              <a:t>HLLD</a:t>
            </a:r>
            <a:r>
              <a:rPr lang="ja-JP" altLang="en-US" sz="2400" dirty="0" smtClean="0"/>
              <a:t>コード  </a:t>
            </a:r>
            <a:r>
              <a:rPr lang="en-US" altLang="ja-JP" sz="2400" dirty="0" smtClean="0"/>
              <a:t>(</a:t>
            </a:r>
            <a:r>
              <a:rPr lang="ja-JP" altLang="en-US" sz="2400" dirty="0" smtClean="0"/>
              <a:t>高棹</a:t>
            </a:r>
            <a:r>
              <a:rPr lang="en-US" altLang="ja-JP" sz="2400" dirty="0" smtClean="0"/>
              <a:t>) </a:t>
            </a:r>
            <a:r>
              <a:rPr lang="ja-JP" altLang="en-US" sz="2400" dirty="0" smtClean="0"/>
              <a:t>を第三者 </a:t>
            </a:r>
            <a:r>
              <a:rPr lang="en-US" altLang="ja-JP" sz="2400" dirty="0" smtClean="0"/>
              <a:t>(Hillier) </a:t>
            </a:r>
            <a:r>
              <a:rPr lang="ja-JP" altLang="en-US" sz="2400" dirty="0" smtClean="0"/>
              <a:t>が無理やりくっつけた為（と思う）。</a:t>
            </a:r>
            <a:endParaRPr kumimoji="1" lang="en-US" altLang="ja-JP" sz="2400" dirty="0" smtClean="0"/>
          </a:p>
          <a:p>
            <a:endParaRPr kumimoji="1" lang="en-US" altLang="ja-JP" sz="2400" dirty="0" smtClean="0"/>
          </a:p>
          <a:p>
            <a:r>
              <a:rPr lang="ja-JP" altLang="en-US" sz="2400" dirty="0" smtClean="0"/>
              <a:t>今回やりたかったこと。</a:t>
            </a:r>
            <a:endParaRPr lang="en-US" altLang="ja-JP" sz="2400" dirty="0" smtClean="0"/>
          </a:p>
          <a:p>
            <a:pPr lvl="1"/>
            <a:r>
              <a:rPr kumimoji="1" lang="ja-JP" altLang="en-US" sz="2400" dirty="0" smtClean="0"/>
              <a:t>高速化（のノウハウを得る）。</a:t>
            </a:r>
            <a:endParaRPr kumimoji="1" lang="en-US" altLang="ja-JP" sz="2400" dirty="0" smtClean="0"/>
          </a:p>
          <a:p>
            <a:pPr lvl="1">
              <a:buFont typeface="Arial" pitchFamily="34" charset="0"/>
              <a:buChar char="•"/>
            </a:pPr>
            <a:r>
              <a:rPr lang="ja-JP" altLang="en-US" sz="2400" dirty="0" smtClean="0"/>
              <a:t>　コードの無駄を省く　⇒　スカラチューニング</a:t>
            </a:r>
            <a:endParaRPr lang="en-US" altLang="ja-JP" sz="2400" dirty="0" smtClean="0"/>
          </a:p>
          <a:p>
            <a:pPr lvl="1">
              <a:buFont typeface="Arial" pitchFamily="34" charset="0"/>
              <a:buChar char="•"/>
            </a:pPr>
            <a:r>
              <a:rPr kumimoji="1" lang="ja-JP" altLang="en-US" sz="2400" dirty="0" smtClean="0"/>
              <a:t>　コードのハイブリッド並列化　⇒　</a:t>
            </a:r>
            <a:r>
              <a:rPr kumimoji="1" lang="en-US" altLang="ja-JP" sz="2400" dirty="0" err="1" smtClean="0"/>
              <a:t>OpenMP</a:t>
            </a:r>
            <a:r>
              <a:rPr kumimoji="1" lang="ja-JP" altLang="en-US" sz="2400" dirty="0" smtClean="0"/>
              <a:t>の実装</a:t>
            </a:r>
            <a:endParaRPr lang="en-US" altLang="ja-JP" sz="2400" dirty="0" smtClean="0"/>
          </a:p>
          <a:p>
            <a:pPr lvl="1"/>
            <a:endParaRPr kumimoji="1" lang="en-US" altLang="ja-JP" sz="2400" dirty="0" smtClean="0"/>
          </a:p>
          <a:p>
            <a:r>
              <a:rPr kumimoji="1" lang="en-US" altLang="ja-JP" sz="2400" dirty="0" smtClean="0"/>
              <a:t>Original</a:t>
            </a:r>
            <a:r>
              <a:rPr kumimoji="1" lang="ja-JP" altLang="en-US" sz="2400" dirty="0" smtClean="0"/>
              <a:t>コード</a:t>
            </a:r>
            <a:endParaRPr kumimoji="1" lang="en-US" altLang="ja-JP" sz="2400" dirty="0" smtClean="0"/>
          </a:p>
          <a:p>
            <a:pPr lvl="1">
              <a:buFont typeface="Arial" pitchFamily="34" charset="0"/>
              <a:buChar char="•"/>
            </a:pPr>
            <a:r>
              <a:rPr lang="ja-JP" altLang="en-US" sz="2400" dirty="0" smtClean="0"/>
              <a:t>　既に</a:t>
            </a:r>
            <a:r>
              <a:rPr lang="en-US" altLang="ja-JP" sz="2400" dirty="0" smtClean="0"/>
              <a:t>’-O2’</a:t>
            </a:r>
            <a:r>
              <a:rPr lang="ja-JP" altLang="en-US" sz="2400" dirty="0" err="1" smtClean="0"/>
              <a:t>にて</a:t>
            </a:r>
            <a:r>
              <a:rPr lang="ja-JP" altLang="en-US" sz="2400" dirty="0" smtClean="0"/>
              <a:t>コンパイル</a:t>
            </a:r>
            <a:r>
              <a:rPr lang="ja-JP" altLang="en-US" sz="2400" dirty="0" smtClean="0"/>
              <a:t>。</a:t>
            </a:r>
            <a:r>
              <a:rPr lang="en-US" altLang="ja-JP" sz="2400" dirty="0" smtClean="0"/>
              <a:t>(</a:t>
            </a:r>
            <a:r>
              <a:rPr lang="en-US" altLang="ja-JP" sz="2400" dirty="0" err="1" smtClean="0"/>
              <a:t>gfortran</a:t>
            </a:r>
            <a:r>
              <a:rPr lang="ja-JP" altLang="en-US" sz="2400" dirty="0" smtClean="0"/>
              <a:t>使用</a:t>
            </a:r>
            <a:r>
              <a:rPr lang="en-US" altLang="ja-JP" sz="2400" dirty="0" smtClean="0"/>
              <a:t>)</a:t>
            </a:r>
            <a:endParaRPr lang="en-US" altLang="ja-JP" sz="2400" dirty="0" smtClean="0"/>
          </a:p>
          <a:p>
            <a:pPr lvl="1">
              <a:buFont typeface="Arial" pitchFamily="34" charset="0"/>
              <a:buChar char="•"/>
            </a:pPr>
            <a:r>
              <a:rPr lang="ja-JP" altLang="en-US" sz="2400" dirty="0" smtClean="0"/>
              <a:t>　定数の割り算は掛け算になっている</a:t>
            </a:r>
            <a:r>
              <a:rPr lang="ja-JP" altLang="en-US" sz="2400" dirty="0" smtClean="0"/>
              <a:t>。</a:t>
            </a:r>
            <a:endParaRPr lang="en-US" altLang="ja-JP" sz="2400" dirty="0" smtClean="0"/>
          </a:p>
          <a:p>
            <a:pPr lvl="1">
              <a:buFont typeface="Arial" pitchFamily="34" charset="0"/>
              <a:buChar char="•"/>
            </a:pPr>
            <a:r>
              <a:rPr kumimoji="1" lang="ja-JP" altLang="en-US" sz="2400" dirty="0" smtClean="0"/>
              <a:t>　</a:t>
            </a:r>
            <a:r>
              <a:rPr kumimoji="1" lang="ja-JP" altLang="en-US" sz="2400" dirty="0" smtClean="0"/>
              <a:t>今回は</a:t>
            </a:r>
            <a:r>
              <a:rPr kumimoji="1" lang="en-US" altLang="ja-JP" sz="2400" dirty="0" smtClean="0"/>
              <a:t>SLW</a:t>
            </a:r>
            <a:r>
              <a:rPr kumimoji="1" lang="ja-JP" altLang="en-US" sz="2400" dirty="0" smtClean="0"/>
              <a:t>を選択</a:t>
            </a:r>
            <a:endParaRPr kumimoji="1" lang="en-US" altLang="ja-JP" sz="2400" dirty="0" smtClean="0"/>
          </a:p>
          <a:p>
            <a:pPr lvl="1">
              <a:buFont typeface="Arial" pitchFamily="34" charset="0"/>
              <a:buChar char="•"/>
            </a:pPr>
            <a:r>
              <a:rPr lang="ja-JP" altLang="en-US" sz="2400" dirty="0" smtClean="0"/>
              <a:t>　</a:t>
            </a:r>
            <a:r>
              <a:rPr lang="ja-JP" altLang="en-US" sz="2400" dirty="0" smtClean="0"/>
              <a:t>解く問題はカレントシートの力学的釣り合いのチェック</a:t>
            </a:r>
            <a:endParaRPr kumimoji="1" lang="en-US" altLang="ja-JP" sz="2400" dirty="0" smtClean="0"/>
          </a:p>
          <a:p>
            <a:endParaRPr kumimoji="1" lang="ja-JP"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67544" y="1485370"/>
            <a:ext cx="7992888" cy="1584176"/>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67544" y="2277458"/>
            <a:ext cx="7992888"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32048" y="980728"/>
            <a:ext cx="8100392" cy="4770537"/>
          </a:xfrm>
          <a:prstGeom prst="rect">
            <a:avLst/>
          </a:prstGeom>
          <a:noFill/>
        </p:spPr>
        <p:txBody>
          <a:bodyPr wrap="square" rtlCol="0">
            <a:spAutoFit/>
          </a:bodyPr>
          <a:lstStyle/>
          <a:p>
            <a:r>
              <a:rPr lang="ja-JP" altLang="en-US" sz="2400" dirty="0" smtClean="0"/>
              <a:t>元の</a:t>
            </a:r>
            <a:r>
              <a:rPr lang="en-US" altLang="ja-JP" sz="2400" dirty="0" err="1" smtClean="0"/>
              <a:t>gprof</a:t>
            </a:r>
            <a:r>
              <a:rPr lang="ja-JP" altLang="en-US" sz="2400" dirty="0" smtClean="0"/>
              <a:t>の出力</a:t>
            </a:r>
            <a:endParaRPr lang="en-US" altLang="ja-JP" sz="2400" dirty="0" smtClean="0"/>
          </a:p>
          <a:p>
            <a:endParaRPr lang="en-US" altLang="ja-JP" sz="800" dirty="0" smtClean="0"/>
          </a:p>
          <a:p>
            <a:r>
              <a:rPr lang="en-US" altLang="ja-JP" sz="1600" dirty="0" smtClean="0"/>
              <a:t>Each sample counts as 0.01 seconds.</a:t>
            </a:r>
          </a:p>
          <a:p>
            <a:r>
              <a:rPr lang="en-US" altLang="ja-JP" sz="1600" dirty="0" smtClean="0"/>
              <a:t>  %   cumulative   self              </a:t>
            </a:r>
            <a:r>
              <a:rPr lang="en-US" altLang="ja-JP" sz="1600" dirty="0" err="1" smtClean="0"/>
              <a:t>self</a:t>
            </a:r>
            <a:r>
              <a:rPr lang="en-US" altLang="ja-JP" sz="1600" dirty="0" smtClean="0"/>
              <a:t>     total</a:t>
            </a:r>
          </a:p>
          <a:p>
            <a:r>
              <a:rPr lang="en-US" altLang="ja-JP" sz="1600" dirty="0" smtClean="0"/>
              <a:t> time   seconds   </a:t>
            </a:r>
            <a:r>
              <a:rPr lang="en-US" altLang="ja-JP" sz="1600" dirty="0" err="1" smtClean="0"/>
              <a:t>seconds</a:t>
            </a:r>
            <a:r>
              <a:rPr lang="en-US" altLang="ja-JP" sz="1600" dirty="0" smtClean="0"/>
              <a:t>    calls   s/call   s/call  name</a:t>
            </a:r>
          </a:p>
          <a:p>
            <a:r>
              <a:rPr lang="en-US" altLang="ja-JP" sz="1600" dirty="0" smtClean="0"/>
              <a:t> 60.29     16.58    16.58        144     0.12     0.13  __</a:t>
            </a:r>
            <a:r>
              <a:rPr lang="en-US" altLang="ja-JP" sz="1600" dirty="0" err="1" smtClean="0"/>
              <a:t>scheme_rot_MOD_artvis</a:t>
            </a:r>
            <a:endParaRPr lang="en-US" altLang="ja-JP" sz="1600" dirty="0" smtClean="0"/>
          </a:p>
          <a:p>
            <a:r>
              <a:rPr lang="en-US" altLang="ja-JP" sz="1600" dirty="0" smtClean="0"/>
              <a:t>  8.29     18.86     2.28     </a:t>
            </a:r>
            <a:r>
              <a:rPr lang="ja-JP" altLang="en-US" sz="1600" dirty="0" smtClean="0"/>
              <a:t>  </a:t>
            </a:r>
            <a:r>
              <a:rPr lang="en-US" altLang="ja-JP" sz="1600" dirty="0" smtClean="0"/>
              <a:t>    72     0.03     0.03  __</a:t>
            </a:r>
            <a:r>
              <a:rPr lang="en-US" altLang="ja-JP" sz="1600" dirty="0" err="1" smtClean="0"/>
              <a:t>solver_rot_MOD_add_flux</a:t>
            </a:r>
            <a:endParaRPr lang="en-US" altLang="ja-JP" sz="1600" dirty="0" smtClean="0"/>
          </a:p>
          <a:p>
            <a:r>
              <a:rPr lang="en-US" altLang="ja-JP" sz="1600" dirty="0" smtClean="0"/>
              <a:t>  7.16     20.83     1.97          154    0.01     0.01  __scheme_rot_MOD_cq2pv_mhd</a:t>
            </a:r>
            <a:endParaRPr lang="en-US" altLang="ja-JP" sz="2400" dirty="0" smtClean="0"/>
          </a:p>
          <a:p>
            <a:endParaRPr lang="en-US" altLang="ja-JP" sz="2400" dirty="0" smtClean="0"/>
          </a:p>
          <a:p>
            <a:r>
              <a:rPr lang="ja-JP" altLang="en-US" sz="2400" dirty="0" smtClean="0"/>
              <a:t>今回は時間がないので、</a:t>
            </a:r>
            <a:r>
              <a:rPr lang="en-US" altLang="ja-JP" sz="2400" dirty="0" err="1" smtClean="0"/>
              <a:t>artvis</a:t>
            </a:r>
            <a:r>
              <a:rPr lang="en-US" altLang="ja-JP" sz="2400" dirty="0" smtClean="0"/>
              <a:t> (</a:t>
            </a:r>
            <a:r>
              <a:rPr lang="ja-JP" altLang="en-US" sz="2400" dirty="0" smtClean="0"/>
              <a:t>人工粘性</a:t>
            </a:r>
            <a:r>
              <a:rPr lang="en-US" altLang="ja-JP" sz="2400" dirty="0" smtClean="0"/>
              <a:t>) </a:t>
            </a:r>
            <a:r>
              <a:rPr lang="ja-JP" altLang="en-US" sz="2400" dirty="0" smtClean="0"/>
              <a:t>のところだけ</a:t>
            </a:r>
            <a:endParaRPr lang="en-US" altLang="ja-JP" sz="2400" dirty="0" smtClean="0"/>
          </a:p>
          <a:p>
            <a:r>
              <a:rPr lang="ja-JP" altLang="en-US" sz="2400" dirty="0" smtClean="0"/>
              <a:t>高速化した。</a:t>
            </a:r>
            <a:endParaRPr lang="en-US" altLang="ja-JP" sz="2400" dirty="0" smtClean="0"/>
          </a:p>
          <a:p>
            <a:endParaRPr lang="en-US" altLang="ja-JP" sz="800" dirty="0" smtClean="0"/>
          </a:p>
          <a:p>
            <a:pPr>
              <a:buFont typeface="Arial" pitchFamily="34" charset="0"/>
              <a:buChar char="•"/>
            </a:pPr>
            <a:r>
              <a:rPr lang="en-US" altLang="ja-JP" sz="2400" dirty="0" smtClean="0"/>
              <a:t> DO</a:t>
            </a:r>
            <a:r>
              <a:rPr lang="ja-JP" altLang="en-US" sz="2400" dirty="0" smtClean="0"/>
              <a:t>ループの順番変え ⇒ </a:t>
            </a:r>
            <a:r>
              <a:rPr lang="en-US" altLang="ja-JP" sz="2400" dirty="0" smtClean="0"/>
              <a:t>(</a:t>
            </a:r>
            <a:r>
              <a:rPr lang="ja-JP" altLang="en-US" sz="2400" dirty="0" smtClean="0"/>
              <a:t>採用</a:t>
            </a:r>
            <a:r>
              <a:rPr lang="en-US" altLang="ja-JP" sz="2400" dirty="0" smtClean="0"/>
              <a:t>) </a:t>
            </a:r>
            <a:r>
              <a:rPr lang="ja-JP" altLang="en-US" sz="2400" dirty="0" smtClean="0"/>
              <a:t>なぜか遅くなった。</a:t>
            </a:r>
            <a:endParaRPr lang="en-US" altLang="ja-JP" sz="2400" dirty="0" smtClean="0"/>
          </a:p>
          <a:p>
            <a:pPr>
              <a:buFont typeface="Arial" pitchFamily="34" charset="0"/>
              <a:buChar char="•"/>
            </a:pPr>
            <a:r>
              <a:rPr lang="en-US" altLang="ja-JP" sz="2400" dirty="0" smtClean="0"/>
              <a:t> WHERE</a:t>
            </a:r>
            <a:r>
              <a:rPr lang="ja-JP" altLang="en-US" sz="2400" dirty="0" smtClean="0"/>
              <a:t>の削除 ⇒ </a:t>
            </a:r>
            <a:r>
              <a:rPr lang="en-US" altLang="ja-JP" sz="2400" dirty="0" smtClean="0"/>
              <a:t>(</a:t>
            </a:r>
            <a:r>
              <a:rPr lang="ja-JP" altLang="en-US" sz="2400" dirty="0" smtClean="0"/>
              <a:t>不採用</a:t>
            </a:r>
            <a:r>
              <a:rPr lang="en-US" altLang="ja-JP" sz="2400" dirty="0" smtClean="0"/>
              <a:t>) WHERE</a:t>
            </a:r>
            <a:r>
              <a:rPr lang="ja-JP" altLang="en-US" sz="2400" dirty="0" smtClean="0"/>
              <a:t>の方が速かった。</a:t>
            </a:r>
            <a:endParaRPr lang="en-US" altLang="ja-JP" sz="2400" dirty="0" smtClean="0"/>
          </a:p>
          <a:p>
            <a:pPr>
              <a:buFont typeface="Arial" pitchFamily="34" charset="0"/>
              <a:buChar char="•"/>
            </a:pPr>
            <a:r>
              <a:rPr lang="en-US" altLang="ja-JP" sz="2400" dirty="0" smtClean="0"/>
              <a:t> </a:t>
            </a:r>
            <a:r>
              <a:rPr lang="ja-JP" altLang="en-US" sz="2400" dirty="0" smtClean="0"/>
              <a:t>より良いコンパイルオプションの選択 ⇒ </a:t>
            </a:r>
            <a:r>
              <a:rPr lang="en-US" altLang="ja-JP" sz="2400" dirty="0" smtClean="0"/>
              <a:t>“-O3 –</a:t>
            </a:r>
            <a:r>
              <a:rPr lang="en-US" altLang="ja-JP" sz="2400" dirty="0" err="1" smtClean="0"/>
              <a:t>mavx</a:t>
            </a:r>
            <a:r>
              <a:rPr lang="en-US" altLang="ja-JP" sz="2400" dirty="0" smtClean="0"/>
              <a:t>”</a:t>
            </a:r>
          </a:p>
          <a:p>
            <a:pPr>
              <a:buFont typeface="Arial" pitchFamily="34" charset="0"/>
              <a:buChar char="•"/>
            </a:pPr>
            <a:r>
              <a:rPr lang="en-US" altLang="ja-JP" sz="2400" dirty="0" smtClean="0"/>
              <a:t> </a:t>
            </a:r>
            <a:r>
              <a:rPr lang="en-US" altLang="ja-JP" sz="2400" dirty="0" err="1" smtClean="0"/>
              <a:t>OpenMP</a:t>
            </a:r>
            <a:r>
              <a:rPr lang="ja-JP" altLang="en-US" sz="2400" dirty="0" smtClean="0"/>
              <a:t>の実装 ⇒ </a:t>
            </a:r>
            <a:r>
              <a:rPr lang="en-US" altLang="ja-JP" sz="2400" dirty="0" smtClean="0"/>
              <a:t>‘WORKSHARE’</a:t>
            </a:r>
            <a:r>
              <a:rPr lang="ja-JP" altLang="en-US" sz="2400" dirty="0" smtClean="0"/>
              <a:t>より</a:t>
            </a:r>
            <a:r>
              <a:rPr lang="en-US" altLang="ja-JP" sz="2400" dirty="0" smtClean="0"/>
              <a:t>’DO’!?</a:t>
            </a:r>
          </a:p>
        </p:txBody>
      </p:sp>
      <p:sp>
        <p:nvSpPr>
          <p:cNvPr id="2" name="タイトル 1"/>
          <p:cNvSpPr>
            <a:spLocks noGrp="1"/>
          </p:cNvSpPr>
          <p:nvPr>
            <p:ph type="title"/>
          </p:nvPr>
        </p:nvSpPr>
        <p:spPr>
          <a:xfrm>
            <a:off x="457200" y="0"/>
            <a:ext cx="8229600" cy="1417638"/>
          </a:xfrm>
        </p:spPr>
        <p:txBody>
          <a:bodyPr>
            <a:normAutofit/>
          </a:bodyPr>
          <a:lstStyle/>
          <a:p>
            <a:r>
              <a:rPr kumimoji="1" lang="ja-JP" altLang="en-US" sz="3200" dirty="0" smtClean="0"/>
              <a:t>無駄を見つける </a:t>
            </a:r>
            <a:r>
              <a:rPr kumimoji="1" lang="en-US" altLang="ja-JP" sz="3200" dirty="0" smtClean="0"/>
              <a:t>(</a:t>
            </a:r>
            <a:r>
              <a:rPr kumimoji="1" lang="en-US" altLang="ja-JP" sz="3200" dirty="0" err="1" smtClean="0"/>
              <a:t>gprof</a:t>
            </a:r>
            <a:r>
              <a:rPr kumimoji="1" lang="en-US" altLang="ja-JP" sz="3200" dirty="0" smtClean="0"/>
              <a:t> w/ </a:t>
            </a:r>
            <a:r>
              <a:rPr lang="en-US" altLang="ja-JP" sz="3200" dirty="0" smtClean="0"/>
              <a:t>option </a:t>
            </a:r>
            <a:r>
              <a:rPr kumimoji="1" lang="en-US" altLang="ja-JP" sz="3200" dirty="0" smtClean="0"/>
              <a:t>‘-pg’)</a:t>
            </a:r>
            <a:endParaRPr kumimoji="1" lang="ja-JP" altLang="en-US" sz="3200" dirty="0"/>
          </a:p>
        </p:txBody>
      </p:sp>
      <p:sp>
        <p:nvSpPr>
          <p:cNvPr id="8" name="正方形/長方形 7"/>
          <p:cNvSpPr/>
          <p:nvPr/>
        </p:nvSpPr>
        <p:spPr>
          <a:xfrm>
            <a:off x="467544" y="1485370"/>
            <a:ext cx="7992888" cy="158417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059832" y="5877272"/>
            <a:ext cx="3888432" cy="461665"/>
          </a:xfrm>
          <a:prstGeom prst="rect">
            <a:avLst/>
          </a:prstGeom>
          <a:noFill/>
          <a:ln>
            <a:noFill/>
          </a:ln>
        </p:spPr>
        <p:txBody>
          <a:bodyPr wrap="square" rtlCol="0">
            <a:spAutoFit/>
          </a:bodyPr>
          <a:lstStyle/>
          <a:p>
            <a:r>
              <a:rPr kumimoji="1" lang="ja-JP" altLang="en-US" sz="2400" dirty="0" smtClean="0"/>
              <a:t>詳細は予備スライドに。</a:t>
            </a:r>
            <a:endParaRPr kumimoji="1" lang="ja-JP" altLang="en-US" sz="2400" dirty="0"/>
          </a:p>
        </p:txBody>
      </p:sp>
      <p:sp>
        <p:nvSpPr>
          <p:cNvPr id="10" name="右矢印 9"/>
          <p:cNvSpPr/>
          <p:nvPr/>
        </p:nvSpPr>
        <p:spPr>
          <a:xfrm>
            <a:off x="2051720" y="5805264"/>
            <a:ext cx="864096" cy="576064"/>
          </a:xfrm>
          <a:prstGeom prst="rightArrow">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2987824" y="6309320"/>
            <a:ext cx="3384376"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1844824"/>
            <a:ext cx="8784976" cy="3816424"/>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1417638"/>
          </a:xfrm>
        </p:spPr>
        <p:txBody>
          <a:bodyPr>
            <a:normAutofit/>
          </a:bodyPr>
          <a:lstStyle/>
          <a:p>
            <a:r>
              <a:rPr lang="ja-JP" altLang="en-US" sz="3200" dirty="0" smtClean="0"/>
              <a:t>スカラチューニングとコンパイルオプション</a:t>
            </a:r>
            <a:endParaRPr kumimoji="1" lang="ja-JP" altLang="en-US" sz="3200" dirty="0"/>
          </a:p>
        </p:txBody>
      </p:sp>
      <p:sp>
        <p:nvSpPr>
          <p:cNvPr id="5" name="テキスト ボックス 4"/>
          <p:cNvSpPr txBox="1"/>
          <p:nvPr/>
        </p:nvSpPr>
        <p:spPr>
          <a:xfrm>
            <a:off x="251520" y="980728"/>
            <a:ext cx="8640960" cy="830997"/>
          </a:xfrm>
          <a:prstGeom prst="rect">
            <a:avLst/>
          </a:prstGeom>
          <a:noFill/>
        </p:spPr>
        <p:txBody>
          <a:bodyPr wrap="square" rtlCol="0">
            <a:spAutoFit/>
          </a:bodyPr>
          <a:lstStyle/>
          <a:p>
            <a:r>
              <a:rPr kumimoji="1" lang="ja-JP" altLang="en-US" sz="2400" dirty="0" smtClean="0"/>
              <a:t>環境：</a:t>
            </a:r>
            <a:r>
              <a:rPr kumimoji="1" lang="en-US" altLang="ja-JP" sz="2400" dirty="0" smtClean="0"/>
              <a:t>1</a:t>
            </a:r>
            <a:r>
              <a:rPr kumimoji="1" lang="ja-JP" altLang="en-US" sz="2400" dirty="0" smtClean="0"/>
              <a:t>ノード・</a:t>
            </a:r>
            <a:r>
              <a:rPr kumimoji="1" lang="en-US" altLang="ja-JP" sz="2400" dirty="0" smtClean="0"/>
              <a:t>Core i7 (Hyper Threading: 8 virtual cores)</a:t>
            </a:r>
            <a:endParaRPr lang="en-US" altLang="ja-JP" sz="2400" dirty="0" smtClean="0"/>
          </a:p>
          <a:p>
            <a:r>
              <a:rPr kumimoji="1" lang="en-US" altLang="ja-JP" sz="2400" dirty="0" smtClean="0"/>
              <a:t> MPI nodes = 2</a:t>
            </a:r>
            <a:endParaRPr kumimoji="1" lang="ja-JP" altLang="en-US" sz="2400" dirty="0"/>
          </a:p>
        </p:txBody>
      </p:sp>
      <p:sp>
        <p:nvSpPr>
          <p:cNvPr id="8" name="テキスト ボックス 7"/>
          <p:cNvSpPr txBox="1"/>
          <p:nvPr/>
        </p:nvSpPr>
        <p:spPr>
          <a:xfrm>
            <a:off x="179512" y="5838363"/>
            <a:ext cx="8640960" cy="830997"/>
          </a:xfrm>
          <a:prstGeom prst="rect">
            <a:avLst/>
          </a:prstGeom>
          <a:noFill/>
        </p:spPr>
        <p:txBody>
          <a:bodyPr wrap="square" rtlCol="0">
            <a:spAutoFit/>
          </a:bodyPr>
          <a:lstStyle/>
          <a:p>
            <a:pPr algn="ctr"/>
            <a:r>
              <a:rPr kumimoji="1" lang="ja-JP" altLang="en-US" sz="2400" dirty="0" smtClean="0"/>
              <a:t>コンパイルオプションを適切に選べば</a:t>
            </a:r>
            <a:endParaRPr kumimoji="1" lang="en-US" altLang="ja-JP" sz="2400" dirty="0" smtClean="0"/>
          </a:p>
          <a:p>
            <a:pPr algn="ctr"/>
            <a:r>
              <a:rPr lang="ja-JP" altLang="en-US" sz="2400" dirty="0" smtClean="0"/>
              <a:t>数％の高速化は直ぐに可能の様だ。</a:t>
            </a:r>
            <a:endParaRPr kumimoji="1" lang="ja-JP" altLang="en-US" sz="2400" dirty="0"/>
          </a:p>
        </p:txBody>
      </p:sp>
      <p:sp>
        <p:nvSpPr>
          <p:cNvPr id="10" name="テキスト ボックス 9"/>
          <p:cNvSpPr txBox="1"/>
          <p:nvPr/>
        </p:nvSpPr>
        <p:spPr>
          <a:xfrm>
            <a:off x="323528" y="2420888"/>
            <a:ext cx="792088" cy="369332"/>
          </a:xfrm>
          <a:prstGeom prst="rect">
            <a:avLst/>
          </a:prstGeom>
          <a:noFill/>
        </p:spPr>
        <p:txBody>
          <a:bodyPr wrap="square" rtlCol="0">
            <a:spAutoFit/>
          </a:bodyPr>
          <a:lstStyle/>
          <a:p>
            <a:r>
              <a:rPr kumimoji="1" lang="ja-JP" altLang="en-US" dirty="0" smtClean="0"/>
              <a:t>遅い</a:t>
            </a:r>
            <a:endParaRPr kumimoji="1" lang="ja-JP" altLang="en-US" dirty="0"/>
          </a:p>
        </p:txBody>
      </p:sp>
      <p:sp>
        <p:nvSpPr>
          <p:cNvPr id="11" name="テキスト ボックス 10"/>
          <p:cNvSpPr txBox="1"/>
          <p:nvPr/>
        </p:nvSpPr>
        <p:spPr>
          <a:xfrm>
            <a:off x="323528" y="5229200"/>
            <a:ext cx="792088" cy="369332"/>
          </a:xfrm>
          <a:prstGeom prst="rect">
            <a:avLst/>
          </a:prstGeom>
          <a:noFill/>
        </p:spPr>
        <p:txBody>
          <a:bodyPr wrap="square" rtlCol="0">
            <a:spAutoFit/>
          </a:bodyPr>
          <a:lstStyle/>
          <a:p>
            <a:r>
              <a:rPr kumimoji="1" lang="ja-JP" altLang="en-US" dirty="0" smtClean="0"/>
              <a:t>速い</a:t>
            </a:r>
            <a:endParaRPr kumimoji="1" lang="ja-JP" altLang="en-US" dirty="0"/>
          </a:p>
        </p:txBody>
      </p:sp>
      <p:graphicFrame>
        <p:nvGraphicFramePr>
          <p:cNvPr id="13" name="グラフ 12"/>
          <p:cNvGraphicFramePr/>
          <p:nvPr/>
        </p:nvGraphicFramePr>
        <p:xfrm>
          <a:off x="611560" y="1916832"/>
          <a:ext cx="7829550" cy="36576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1844824"/>
            <a:ext cx="8784976" cy="3960440"/>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1417638"/>
          </a:xfrm>
        </p:spPr>
        <p:txBody>
          <a:bodyPr>
            <a:normAutofit/>
          </a:bodyPr>
          <a:lstStyle/>
          <a:p>
            <a:r>
              <a:rPr lang="en-US" altLang="ja-JP" sz="3200" dirty="0" err="1" smtClean="0"/>
              <a:t>OpenMP</a:t>
            </a:r>
            <a:r>
              <a:rPr lang="ja-JP" altLang="en-US" sz="3200" dirty="0" smtClean="0"/>
              <a:t>の実装</a:t>
            </a:r>
            <a:r>
              <a:rPr lang="en-US" altLang="ja-JP" sz="3200" dirty="0" smtClean="0"/>
              <a:t>: ‘WORKSHARE’</a:t>
            </a:r>
            <a:r>
              <a:rPr lang="ja-JP" altLang="en-US" sz="3200" dirty="0" smtClean="0"/>
              <a:t>より</a:t>
            </a:r>
            <a:r>
              <a:rPr lang="en-US" altLang="ja-JP" sz="3200" dirty="0" smtClean="0"/>
              <a:t>’DO’!?</a:t>
            </a:r>
            <a:endParaRPr kumimoji="1" lang="ja-JP" altLang="en-US" sz="3200" dirty="0"/>
          </a:p>
        </p:txBody>
      </p:sp>
      <p:sp>
        <p:nvSpPr>
          <p:cNvPr id="5" name="テキスト ボックス 4"/>
          <p:cNvSpPr txBox="1"/>
          <p:nvPr/>
        </p:nvSpPr>
        <p:spPr>
          <a:xfrm>
            <a:off x="251520" y="980728"/>
            <a:ext cx="8640960" cy="830997"/>
          </a:xfrm>
          <a:prstGeom prst="rect">
            <a:avLst/>
          </a:prstGeom>
          <a:noFill/>
        </p:spPr>
        <p:txBody>
          <a:bodyPr wrap="square" rtlCol="0">
            <a:spAutoFit/>
          </a:bodyPr>
          <a:lstStyle/>
          <a:p>
            <a:r>
              <a:rPr kumimoji="1" lang="ja-JP" altLang="en-US" sz="2400" dirty="0" smtClean="0"/>
              <a:t>環境：</a:t>
            </a:r>
            <a:r>
              <a:rPr kumimoji="1" lang="en-US" altLang="ja-JP" sz="2400" dirty="0" smtClean="0"/>
              <a:t>1</a:t>
            </a:r>
            <a:r>
              <a:rPr kumimoji="1" lang="ja-JP" altLang="en-US" sz="2400" dirty="0" smtClean="0"/>
              <a:t>ノード・</a:t>
            </a:r>
            <a:r>
              <a:rPr kumimoji="1" lang="en-US" altLang="ja-JP" sz="2400" dirty="0" smtClean="0"/>
              <a:t>Core i7 (Hyper Threading: 8 virtual cores)</a:t>
            </a:r>
            <a:endParaRPr lang="en-US" altLang="ja-JP" sz="2400" dirty="0" smtClean="0"/>
          </a:p>
          <a:p>
            <a:r>
              <a:rPr kumimoji="1" lang="en-US" altLang="ja-JP" sz="2400" dirty="0" smtClean="0"/>
              <a:t> MPI nodes = </a:t>
            </a:r>
            <a:r>
              <a:rPr kumimoji="1" lang="en-US" altLang="ja-JP" sz="2400" dirty="0" smtClean="0"/>
              <a:t>2</a:t>
            </a:r>
            <a:r>
              <a:rPr lang="ja-JP" altLang="en-US" sz="2400" dirty="0" err="1" smtClean="0"/>
              <a:t>　</a:t>
            </a:r>
            <a:r>
              <a:rPr kumimoji="1" lang="ja-JP" altLang="en-US" sz="2400" dirty="0" smtClean="0"/>
              <a:t>　</a:t>
            </a:r>
            <a:r>
              <a:rPr kumimoji="1" lang="en-US" altLang="ja-JP" sz="2400" dirty="0" err="1" smtClean="0"/>
              <a:t>OpenMP</a:t>
            </a:r>
            <a:r>
              <a:rPr kumimoji="1" lang="en-US" altLang="ja-JP" sz="2400" dirty="0" smtClean="0"/>
              <a:t> threads = 2, 3, 4</a:t>
            </a:r>
            <a:endParaRPr kumimoji="1" lang="ja-JP" altLang="en-US" sz="2400" dirty="0"/>
          </a:p>
        </p:txBody>
      </p:sp>
      <p:sp>
        <p:nvSpPr>
          <p:cNvPr id="8" name="テキスト ボックス 7"/>
          <p:cNvSpPr txBox="1"/>
          <p:nvPr/>
        </p:nvSpPr>
        <p:spPr>
          <a:xfrm>
            <a:off x="251520" y="5910371"/>
            <a:ext cx="8640960" cy="830997"/>
          </a:xfrm>
          <a:prstGeom prst="rect">
            <a:avLst/>
          </a:prstGeom>
          <a:noFill/>
        </p:spPr>
        <p:txBody>
          <a:bodyPr wrap="square" rtlCol="0">
            <a:spAutoFit/>
          </a:bodyPr>
          <a:lstStyle/>
          <a:p>
            <a:pPr algn="ctr"/>
            <a:r>
              <a:rPr lang="en-US" altLang="ja-JP" sz="2400" dirty="0" err="1" smtClean="0"/>
              <a:t>OpenMP</a:t>
            </a:r>
            <a:r>
              <a:rPr lang="ja-JP" altLang="en-US" sz="2400" dirty="0" smtClean="0"/>
              <a:t>を実装するとなぜか遅くなった</a:t>
            </a:r>
            <a:r>
              <a:rPr lang="ja-JP" altLang="en-US" sz="2400" dirty="0" smtClean="0"/>
              <a:t>。</a:t>
            </a:r>
            <a:endParaRPr lang="en-US" altLang="ja-JP" sz="2400" dirty="0" smtClean="0"/>
          </a:p>
          <a:p>
            <a:pPr algn="ctr"/>
            <a:r>
              <a:rPr lang="en-US" altLang="ja-JP" sz="2400" dirty="0" err="1" smtClean="0"/>
              <a:t>OpenMP</a:t>
            </a:r>
            <a:r>
              <a:rPr lang="ja-JP" altLang="en-US" sz="2400" dirty="0" smtClean="0"/>
              <a:t>の実装の中では</a:t>
            </a:r>
            <a:r>
              <a:rPr lang="en-US" altLang="ja-JP" sz="2400" dirty="0" smtClean="0"/>
              <a:t>Thread</a:t>
            </a:r>
            <a:r>
              <a:rPr lang="ja-JP" altLang="en-US" sz="2400" dirty="0" smtClean="0"/>
              <a:t>数を増やせば速くなった。</a:t>
            </a:r>
            <a:endParaRPr lang="en-US" altLang="ja-JP" sz="2400" dirty="0" smtClean="0"/>
          </a:p>
        </p:txBody>
      </p:sp>
      <p:graphicFrame>
        <p:nvGraphicFramePr>
          <p:cNvPr id="14" name="グラフ 13"/>
          <p:cNvGraphicFramePr/>
          <p:nvPr/>
        </p:nvGraphicFramePr>
        <p:xfrm>
          <a:off x="539552" y="1844824"/>
          <a:ext cx="8066484" cy="3911898"/>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p:cNvSpPr txBox="1"/>
          <p:nvPr/>
        </p:nvSpPr>
        <p:spPr>
          <a:xfrm>
            <a:off x="323528" y="4653136"/>
            <a:ext cx="792088" cy="369332"/>
          </a:xfrm>
          <a:prstGeom prst="rect">
            <a:avLst/>
          </a:prstGeom>
          <a:noFill/>
        </p:spPr>
        <p:txBody>
          <a:bodyPr wrap="square" rtlCol="0">
            <a:spAutoFit/>
          </a:bodyPr>
          <a:lstStyle/>
          <a:p>
            <a:r>
              <a:rPr kumimoji="1" lang="ja-JP" altLang="en-US" dirty="0" smtClean="0"/>
              <a:t>速い</a:t>
            </a:r>
            <a:endParaRPr kumimoji="1" lang="ja-JP" altLang="en-US" dirty="0"/>
          </a:p>
        </p:txBody>
      </p:sp>
      <p:sp>
        <p:nvSpPr>
          <p:cNvPr id="10" name="テキスト ボックス 9"/>
          <p:cNvSpPr txBox="1"/>
          <p:nvPr/>
        </p:nvSpPr>
        <p:spPr>
          <a:xfrm>
            <a:off x="323528" y="2420888"/>
            <a:ext cx="792088" cy="369332"/>
          </a:xfrm>
          <a:prstGeom prst="rect">
            <a:avLst/>
          </a:prstGeom>
          <a:noFill/>
        </p:spPr>
        <p:txBody>
          <a:bodyPr wrap="square" rtlCol="0">
            <a:spAutoFit/>
          </a:bodyPr>
          <a:lstStyle/>
          <a:p>
            <a:r>
              <a:rPr kumimoji="1" lang="ja-JP" altLang="en-US" dirty="0" smtClean="0"/>
              <a:t>遅い</a:t>
            </a:r>
            <a:endParaRPr kumimoji="1" lang="ja-JP" altLang="en-US" dirty="0"/>
          </a:p>
        </p:txBody>
      </p:sp>
      <p:sp>
        <p:nvSpPr>
          <p:cNvPr id="17" name="正方形/長方形 16"/>
          <p:cNvSpPr/>
          <p:nvPr/>
        </p:nvSpPr>
        <p:spPr>
          <a:xfrm>
            <a:off x="5724128" y="2708920"/>
            <a:ext cx="3168352" cy="3024336"/>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444208" y="2782669"/>
            <a:ext cx="2376264" cy="646331"/>
          </a:xfrm>
          <a:prstGeom prst="rect">
            <a:avLst/>
          </a:prstGeom>
          <a:solidFill>
            <a:schemeClr val="bg1"/>
          </a:solidFill>
        </p:spPr>
        <p:txBody>
          <a:bodyPr wrap="square" rtlCol="0">
            <a:spAutoFit/>
          </a:bodyPr>
          <a:lstStyle/>
          <a:p>
            <a:r>
              <a:rPr kumimoji="1" lang="ja-JP" altLang="en-US" dirty="0" smtClean="0"/>
              <a:t>一部</a:t>
            </a:r>
            <a:r>
              <a:rPr lang="en-US" altLang="ja-JP" dirty="0" smtClean="0"/>
              <a:t>WORKSHARE</a:t>
            </a:r>
            <a:r>
              <a:rPr lang="ja-JP" altLang="en-US" dirty="0" smtClean="0"/>
              <a:t>ではなく</a:t>
            </a:r>
            <a:r>
              <a:rPr lang="en-US" altLang="ja-JP" dirty="0" smtClean="0"/>
              <a:t>DO</a:t>
            </a:r>
            <a:r>
              <a:rPr lang="ja-JP" altLang="en-US" dirty="0" smtClean="0"/>
              <a:t>を使用。</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15616" y="3861048"/>
            <a:ext cx="6768752" cy="1656184"/>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457200" y="0"/>
            <a:ext cx="8229600" cy="1417638"/>
          </a:xfrm>
        </p:spPr>
        <p:txBody>
          <a:bodyPr>
            <a:normAutofit/>
          </a:bodyPr>
          <a:lstStyle/>
          <a:p>
            <a:r>
              <a:rPr lang="ja-JP" altLang="en-US" sz="3600" dirty="0" smtClean="0"/>
              <a:t>高速化を試してみて</a:t>
            </a:r>
            <a:endParaRPr kumimoji="1" lang="ja-JP" altLang="en-US" sz="3600" dirty="0"/>
          </a:p>
        </p:txBody>
      </p:sp>
      <p:sp>
        <p:nvSpPr>
          <p:cNvPr id="3" name="コンテンツ プレースホルダ 2"/>
          <p:cNvSpPr>
            <a:spLocks noGrp="1"/>
          </p:cNvSpPr>
          <p:nvPr>
            <p:ph idx="1"/>
          </p:nvPr>
        </p:nvSpPr>
        <p:spPr>
          <a:xfrm>
            <a:off x="323528" y="1628800"/>
            <a:ext cx="8568952" cy="4752528"/>
          </a:xfrm>
        </p:spPr>
        <p:txBody>
          <a:bodyPr>
            <a:normAutofit/>
          </a:bodyPr>
          <a:lstStyle/>
          <a:p>
            <a:r>
              <a:rPr kumimoji="1" lang="ja-JP" altLang="en-US" sz="2400" dirty="0" smtClean="0"/>
              <a:t>コードのスカラチューニングは一筋縄ではいかない。</a:t>
            </a:r>
            <a:r>
              <a:rPr kumimoji="1" lang="en-US" altLang="ja-JP" sz="2400" dirty="0" smtClean="0"/>
              <a:t>(</a:t>
            </a:r>
            <a:r>
              <a:rPr kumimoji="1" lang="en-US" altLang="ja-JP" sz="2400" dirty="0" err="1" smtClean="0"/>
              <a:t>OpenMP</a:t>
            </a:r>
            <a:r>
              <a:rPr kumimoji="1" lang="ja-JP" altLang="en-US" sz="2400" dirty="0" smtClean="0"/>
              <a:t>あり</a:t>
            </a:r>
            <a:r>
              <a:rPr kumimoji="1" lang="en-US" altLang="ja-JP" sz="2400" dirty="0" smtClean="0"/>
              <a:t>/</a:t>
            </a:r>
            <a:r>
              <a:rPr lang="ja-JP" altLang="en-US" sz="2400" dirty="0" smtClean="0"/>
              <a:t>なしでも</a:t>
            </a:r>
            <a:r>
              <a:rPr lang="ja-JP" altLang="en-US" sz="2400" dirty="0" smtClean="0"/>
              <a:t>違う！？</a:t>
            </a:r>
            <a:r>
              <a:rPr kumimoji="1" lang="en-US" altLang="ja-JP" sz="2400" dirty="0" smtClean="0"/>
              <a:t>)</a:t>
            </a:r>
            <a:endParaRPr kumimoji="1" lang="en-US" altLang="ja-JP" sz="2400" dirty="0" smtClean="0"/>
          </a:p>
          <a:p>
            <a:endParaRPr kumimoji="1" lang="en-US" altLang="ja-JP" sz="800" dirty="0" smtClean="0"/>
          </a:p>
          <a:p>
            <a:r>
              <a:rPr kumimoji="1" lang="ja-JP" altLang="en-US" sz="2400" dirty="0" smtClean="0"/>
              <a:t>コンパイルオプションは試し易い。</a:t>
            </a:r>
            <a:endParaRPr kumimoji="1" lang="en-US" altLang="ja-JP" sz="2400" dirty="0" smtClean="0"/>
          </a:p>
          <a:p>
            <a:endParaRPr kumimoji="1" lang="en-US" altLang="ja-JP" sz="800" dirty="0" smtClean="0"/>
          </a:p>
          <a:p>
            <a:r>
              <a:rPr lang="en-US" altLang="ja-JP" sz="2400" dirty="0" err="1" smtClean="0"/>
              <a:t>OpenMP</a:t>
            </a:r>
            <a:r>
              <a:rPr lang="ja-JP" altLang="en-US" sz="2400" dirty="0" smtClean="0"/>
              <a:t>はやる価値がある</a:t>
            </a:r>
            <a:r>
              <a:rPr lang="en-US" altLang="ja-JP" sz="2400" dirty="0" smtClean="0"/>
              <a:t>(?)</a:t>
            </a:r>
          </a:p>
          <a:p>
            <a:pPr algn="ctr">
              <a:buNone/>
            </a:pPr>
            <a:endParaRPr lang="en-US" altLang="ja-JP" sz="2400" dirty="0" smtClean="0"/>
          </a:p>
          <a:p>
            <a:pPr algn="ctr">
              <a:buNone/>
            </a:pPr>
            <a:r>
              <a:rPr lang="ja-JP" altLang="en-US" sz="2400" dirty="0" smtClean="0"/>
              <a:t>クラスタ システムではより意味があると信じて、　　</a:t>
            </a:r>
            <a:endParaRPr lang="en-US" altLang="ja-JP" sz="2400" dirty="0" smtClean="0"/>
          </a:p>
          <a:p>
            <a:pPr algn="ctr">
              <a:buNone/>
            </a:pPr>
            <a:r>
              <a:rPr lang="ja-JP" altLang="en-US" sz="2400" dirty="0" smtClean="0"/>
              <a:t>残りの部分も</a:t>
            </a:r>
            <a:r>
              <a:rPr lang="en-US" altLang="ja-JP" sz="2400" dirty="0" err="1" smtClean="0"/>
              <a:t>OpenMP</a:t>
            </a:r>
            <a:r>
              <a:rPr lang="ja-JP" altLang="en-US" sz="2400" dirty="0" smtClean="0"/>
              <a:t>化してより、</a:t>
            </a:r>
            <a:endParaRPr lang="en-US" altLang="ja-JP" sz="2400" dirty="0" smtClean="0"/>
          </a:p>
          <a:p>
            <a:pPr algn="ctr">
              <a:buNone/>
            </a:pPr>
            <a:r>
              <a:rPr lang="ja-JP" altLang="en-US" sz="2400" dirty="0" smtClean="0"/>
              <a:t>良い並列化＆高速化をしたい。</a:t>
            </a:r>
            <a:endParaRPr kumimoji="1" lang="ja-JP" altLang="en-US" sz="2400" dirty="0"/>
          </a:p>
        </p:txBody>
      </p:sp>
      <p:sp>
        <p:nvSpPr>
          <p:cNvPr id="4" name="右矢印 3"/>
          <p:cNvSpPr/>
          <p:nvPr/>
        </p:nvSpPr>
        <p:spPr>
          <a:xfrm>
            <a:off x="323528" y="4149080"/>
            <a:ext cx="648072" cy="864096"/>
          </a:xfrm>
          <a:prstGeom prst="rightArrow">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2420888"/>
            <a:ext cx="8496944" cy="1200329"/>
          </a:xfrm>
          <a:prstGeom prst="rect">
            <a:avLst/>
          </a:prstGeom>
          <a:noFill/>
        </p:spPr>
        <p:txBody>
          <a:bodyPr wrap="square" rtlCol="0">
            <a:spAutoFit/>
          </a:bodyPr>
          <a:lstStyle/>
          <a:p>
            <a:pPr algn="ctr"/>
            <a:r>
              <a:rPr kumimoji="1" lang="ja-JP" altLang="en-US" sz="3200" dirty="0" smtClean="0"/>
              <a:t>５日間、お世話になりました </a:t>
            </a:r>
            <a:endParaRPr kumimoji="1" lang="en-US" altLang="ja-JP" sz="3200" dirty="0" smtClean="0"/>
          </a:p>
          <a:p>
            <a:pPr algn="ctr"/>
            <a:endParaRPr lang="en-US" altLang="ja-JP" sz="800" dirty="0" smtClean="0"/>
          </a:p>
          <a:p>
            <a:pPr algn="ctr"/>
            <a:r>
              <a:rPr lang="en-US" altLang="ja-JP" sz="3200" dirty="0" smtClean="0"/>
              <a:t>(_ _*)(*_ _)</a:t>
            </a:r>
            <a:r>
              <a:rPr lang="ja-JP" altLang="en-US" sz="3200" dirty="0" smtClean="0"/>
              <a:t>ペコリ</a:t>
            </a:r>
            <a:endParaRPr kumimoji="1" lang="ja-JP" alt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1196752"/>
            <a:ext cx="5112568" cy="3024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115616" y="2204864"/>
            <a:ext cx="1656184"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79512" y="1286758"/>
            <a:ext cx="5184576" cy="2862322"/>
          </a:xfrm>
          <a:prstGeom prst="rect">
            <a:avLst/>
          </a:prstGeom>
          <a:noFill/>
          <a:ln>
            <a:noFill/>
          </a:ln>
        </p:spPr>
        <p:txBody>
          <a:bodyPr wrap="square">
            <a:spAutoFit/>
          </a:bodyPr>
          <a:lstStyle/>
          <a:p>
            <a:r>
              <a:rPr lang="en-US" altLang="ja-JP" dirty="0" smtClean="0"/>
              <a:t>do k=</a:t>
            </a:r>
            <a:r>
              <a:rPr lang="en-US" altLang="ja-JP" dirty="0" err="1" smtClean="0"/>
              <a:t>zs,ze</a:t>
            </a:r>
            <a:endParaRPr lang="en-US" altLang="ja-JP" dirty="0" smtClean="0"/>
          </a:p>
          <a:p>
            <a:r>
              <a:rPr lang="en-US" altLang="ja-JP" dirty="0" smtClean="0"/>
              <a:t>   do j=</a:t>
            </a:r>
            <a:r>
              <a:rPr lang="en-US" altLang="ja-JP" dirty="0" err="1" smtClean="0"/>
              <a:t>ys,ye</a:t>
            </a:r>
            <a:endParaRPr lang="en-US" altLang="ja-JP" dirty="0" smtClean="0"/>
          </a:p>
          <a:p>
            <a:r>
              <a:rPr lang="en-US" altLang="ja-JP" dirty="0" smtClean="0"/>
              <a:t>      do </a:t>
            </a:r>
            <a:r>
              <a:rPr lang="en-US" altLang="ja-JP" dirty="0" err="1" smtClean="0"/>
              <a:t>i</a:t>
            </a:r>
            <a:r>
              <a:rPr lang="en-US" altLang="ja-JP" dirty="0" smtClean="0"/>
              <a:t>=</a:t>
            </a:r>
            <a:r>
              <a:rPr lang="en-US" altLang="ja-JP" dirty="0" err="1" smtClean="0"/>
              <a:t>xs,xe</a:t>
            </a:r>
            <a:endParaRPr lang="en-US" altLang="ja-JP" dirty="0" smtClean="0"/>
          </a:p>
          <a:p>
            <a:r>
              <a:rPr lang="en-US" altLang="ja-JP" dirty="0" smtClean="0"/>
              <a:t>         U(i,j,k,1:n_target) = U(i,j,k,1:n_target) &amp;</a:t>
            </a:r>
          </a:p>
          <a:p>
            <a:r>
              <a:rPr lang="en-US" altLang="ja-JP" dirty="0" smtClean="0"/>
              <a:t>               - </a:t>
            </a:r>
            <a:r>
              <a:rPr lang="en-US" altLang="ja-JP" dirty="0" err="1" smtClean="0"/>
              <a:t>dt</a:t>
            </a:r>
            <a:r>
              <a:rPr lang="en-US" altLang="ja-JP" dirty="0" smtClean="0"/>
              <a:t>*( F(</a:t>
            </a:r>
            <a:r>
              <a:rPr lang="en-US" altLang="ja-JP" dirty="0" err="1" smtClean="0"/>
              <a:t>i,j,k,:,dir</a:t>
            </a:r>
            <a:r>
              <a:rPr lang="en-US" altLang="ja-JP" dirty="0" smtClean="0"/>
              <a:t>) &amp;</a:t>
            </a:r>
          </a:p>
          <a:p>
            <a:r>
              <a:rPr lang="en-US" altLang="ja-JP" dirty="0" smtClean="0"/>
              <a:t>               -F(i-1,j,k,:,dir) )/</a:t>
            </a:r>
            <a:r>
              <a:rPr lang="en-US" altLang="ja-JP" dirty="0" err="1" smtClean="0"/>
              <a:t>dx</a:t>
            </a:r>
            <a:r>
              <a:rPr lang="en-US" altLang="ja-JP" dirty="0" smtClean="0"/>
              <a:t>(</a:t>
            </a:r>
            <a:r>
              <a:rPr lang="en-US" altLang="ja-JP" dirty="0" err="1" smtClean="0"/>
              <a:t>i</a:t>
            </a:r>
            <a:r>
              <a:rPr lang="en-US" altLang="ja-JP" dirty="0" smtClean="0"/>
              <a:t>) &amp;</a:t>
            </a:r>
          </a:p>
          <a:p>
            <a:r>
              <a:rPr lang="en-US" altLang="ja-JP" dirty="0" smtClean="0"/>
              <a:t>               *</a:t>
            </a:r>
            <a:r>
              <a:rPr lang="en-US" altLang="ja-JP" dirty="0" err="1" smtClean="0"/>
              <a:t>tanh</a:t>
            </a:r>
            <a:r>
              <a:rPr lang="en-US" altLang="ja-JP" dirty="0" smtClean="0"/>
              <a:t>(</a:t>
            </a:r>
            <a:r>
              <a:rPr lang="en-US" altLang="ja-JP" dirty="0" err="1" smtClean="0"/>
              <a:t>dv</a:t>
            </a:r>
            <a:r>
              <a:rPr lang="en-US" altLang="ja-JP" dirty="0" smtClean="0"/>
              <a:t>(</a:t>
            </a:r>
            <a:r>
              <a:rPr lang="en-US" altLang="ja-JP" dirty="0" err="1" smtClean="0"/>
              <a:t>i,j,k</a:t>
            </a:r>
            <a:r>
              <a:rPr lang="en-US" altLang="ja-JP" dirty="0" smtClean="0"/>
              <a:t>))</a:t>
            </a:r>
          </a:p>
          <a:p>
            <a:r>
              <a:rPr lang="en-US" altLang="ja-JP" dirty="0" smtClean="0"/>
              <a:t>      </a:t>
            </a:r>
            <a:r>
              <a:rPr lang="en-US" altLang="ja-JP" dirty="0" err="1" smtClean="0"/>
              <a:t>enddo</a:t>
            </a:r>
            <a:endParaRPr lang="en-US" altLang="ja-JP" dirty="0" smtClean="0"/>
          </a:p>
          <a:p>
            <a:r>
              <a:rPr lang="en-US" altLang="ja-JP" dirty="0" smtClean="0"/>
              <a:t>   </a:t>
            </a:r>
            <a:r>
              <a:rPr lang="en-US" altLang="ja-JP" dirty="0" err="1" smtClean="0"/>
              <a:t>enddo</a:t>
            </a:r>
            <a:endParaRPr lang="en-US" altLang="ja-JP" dirty="0" smtClean="0"/>
          </a:p>
          <a:p>
            <a:r>
              <a:rPr lang="en-US" altLang="ja-JP" dirty="0" err="1" smtClean="0"/>
              <a:t>enddo</a:t>
            </a:r>
            <a:endParaRPr lang="en-US" altLang="ja-JP" dirty="0" smtClean="0"/>
          </a:p>
        </p:txBody>
      </p:sp>
      <p:sp>
        <p:nvSpPr>
          <p:cNvPr id="7" name="正方形/長方形 6"/>
          <p:cNvSpPr/>
          <p:nvPr/>
        </p:nvSpPr>
        <p:spPr>
          <a:xfrm>
            <a:off x="3563888" y="3717032"/>
            <a:ext cx="5112568" cy="3024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0"/>
            <a:ext cx="9144000" cy="1417638"/>
          </a:xfrm>
        </p:spPr>
        <p:txBody>
          <a:bodyPr>
            <a:normAutofit/>
          </a:bodyPr>
          <a:lstStyle/>
          <a:p>
            <a:r>
              <a:rPr lang="en-US" altLang="ja-JP" sz="3200" dirty="0" smtClean="0"/>
              <a:t>【</a:t>
            </a:r>
            <a:r>
              <a:rPr lang="ja-JP" altLang="en-US" sz="3200" dirty="0" smtClean="0"/>
              <a:t>スカラチューニング</a:t>
            </a:r>
            <a:r>
              <a:rPr lang="en-US" altLang="ja-JP" sz="3200" dirty="0" smtClean="0"/>
              <a:t>】DO</a:t>
            </a:r>
            <a:r>
              <a:rPr kumimoji="1" lang="ja-JP" altLang="en-US" sz="3200" dirty="0" smtClean="0"/>
              <a:t>ループの順番変え</a:t>
            </a:r>
            <a:endParaRPr kumimoji="1" lang="ja-JP" altLang="en-US" sz="3200" dirty="0"/>
          </a:p>
        </p:txBody>
      </p:sp>
      <p:sp>
        <p:nvSpPr>
          <p:cNvPr id="20" name="正方形/長方形 19"/>
          <p:cNvSpPr/>
          <p:nvPr/>
        </p:nvSpPr>
        <p:spPr>
          <a:xfrm>
            <a:off x="4572000" y="4725144"/>
            <a:ext cx="1512168"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563888" y="3789040"/>
            <a:ext cx="5112568" cy="2862322"/>
          </a:xfrm>
          <a:prstGeom prst="rect">
            <a:avLst/>
          </a:prstGeom>
          <a:noFill/>
          <a:ln>
            <a:noFill/>
          </a:ln>
        </p:spPr>
        <p:txBody>
          <a:bodyPr wrap="square">
            <a:spAutoFit/>
          </a:bodyPr>
          <a:lstStyle/>
          <a:p>
            <a:r>
              <a:rPr lang="en-US" altLang="ja-JP" dirty="0" smtClean="0"/>
              <a:t>do </a:t>
            </a:r>
            <a:r>
              <a:rPr lang="en-US" altLang="ja-JP" dirty="0" err="1" smtClean="0"/>
              <a:t>ntrgt</a:t>
            </a:r>
            <a:r>
              <a:rPr lang="en-US" altLang="ja-JP" dirty="0" smtClean="0"/>
              <a:t>=1,n_target</a:t>
            </a:r>
          </a:p>
          <a:p>
            <a:r>
              <a:rPr lang="en-US" altLang="ja-JP" dirty="0" smtClean="0"/>
              <a:t>   do k=</a:t>
            </a:r>
            <a:r>
              <a:rPr lang="en-US" altLang="ja-JP" dirty="0" err="1" smtClean="0"/>
              <a:t>zs,ze</a:t>
            </a:r>
            <a:endParaRPr lang="en-US" altLang="ja-JP" dirty="0" smtClean="0"/>
          </a:p>
          <a:p>
            <a:r>
              <a:rPr lang="en-US" altLang="ja-JP" dirty="0" smtClean="0"/>
              <a:t>      do j=</a:t>
            </a:r>
            <a:r>
              <a:rPr lang="en-US" altLang="ja-JP" dirty="0" err="1" smtClean="0"/>
              <a:t>ys,ye</a:t>
            </a:r>
            <a:endParaRPr lang="en-US" altLang="ja-JP" dirty="0" smtClean="0"/>
          </a:p>
          <a:p>
            <a:r>
              <a:rPr lang="en-US" altLang="ja-JP" dirty="0" smtClean="0"/>
              <a:t>         U(</a:t>
            </a:r>
            <a:r>
              <a:rPr lang="en-US" altLang="ja-JP" dirty="0" err="1" smtClean="0"/>
              <a:t>xs:xe,j,k,ntrgt</a:t>
            </a:r>
            <a:r>
              <a:rPr lang="en-US" altLang="ja-JP" dirty="0" smtClean="0"/>
              <a:t>) = U(</a:t>
            </a:r>
            <a:r>
              <a:rPr lang="en-US" altLang="ja-JP" dirty="0" err="1" smtClean="0"/>
              <a:t>xs:xe,j,k,ntrgt</a:t>
            </a:r>
            <a:r>
              <a:rPr lang="en-US" altLang="ja-JP" dirty="0" smtClean="0"/>
              <a:t>) &amp;</a:t>
            </a:r>
          </a:p>
          <a:p>
            <a:r>
              <a:rPr lang="en-US" altLang="ja-JP" dirty="0" smtClean="0"/>
              <a:t>               - </a:t>
            </a:r>
            <a:r>
              <a:rPr lang="en-US" altLang="ja-JP" dirty="0" err="1" smtClean="0"/>
              <a:t>dt</a:t>
            </a:r>
            <a:r>
              <a:rPr lang="en-US" altLang="ja-JP" dirty="0" smtClean="0"/>
              <a:t>*( F(</a:t>
            </a:r>
            <a:r>
              <a:rPr lang="en-US" altLang="ja-JP" dirty="0" err="1" smtClean="0"/>
              <a:t>xs:xe,j,k,ntrgt,dir</a:t>
            </a:r>
            <a:r>
              <a:rPr lang="en-US" altLang="ja-JP" dirty="0" smtClean="0"/>
              <a:t>) &amp;</a:t>
            </a:r>
          </a:p>
          <a:p>
            <a:r>
              <a:rPr lang="en-US" altLang="ja-JP" dirty="0" smtClean="0"/>
              <a:t>               -F(xs-1:xe-1,j,k,ntrgt,dir) )/</a:t>
            </a:r>
            <a:r>
              <a:rPr lang="en-US" altLang="ja-JP" dirty="0" err="1" smtClean="0"/>
              <a:t>dx</a:t>
            </a:r>
            <a:r>
              <a:rPr lang="en-US" altLang="ja-JP" dirty="0" smtClean="0"/>
              <a:t>(:) &amp;</a:t>
            </a:r>
          </a:p>
          <a:p>
            <a:r>
              <a:rPr lang="en-US" altLang="ja-JP" dirty="0" smtClean="0"/>
              <a:t>               *</a:t>
            </a:r>
            <a:r>
              <a:rPr lang="en-US" altLang="ja-JP" dirty="0" err="1" smtClean="0"/>
              <a:t>tanh</a:t>
            </a:r>
            <a:r>
              <a:rPr lang="en-US" altLang="ja-JP" dirty="0" smtClean="0"/>
              <a:t>(</a:t>
            </a:r>
            <a:r>
              <a:rPr lang="en-US" altLang="ja-JP" dirty="0" err="1" smtClean="0"/>
              <a:t>dv</a:t>
            </a:r>
            <a:r>
              <a:rPr lang="en-US" altLang="ja-JP" dirty="0" smtClean="0"/>
              <a:t>(</a:t>
            </a:r>
            <a:r>
              <a:rPr lang="en-US" altLang="ja-JP" dirty="0" err="1" smtClean="0"/>
              <a:t>xs:xe,j,k</a:t>
            </a:r>
            <a:r>
              <a:rPr lang="en-US" altLang="ja-JP" dirty="0" smtClean="0"/>
              <a:t>)) </a:t>
            </a:r>
          </a:p>
          <a:p>
            <a:r>
              <a:rPr lang="en-US" altLang="ja-JP" dirty="0" smtClean="0"/>
              <a:t>      </a:t>
            </a:r>
            <a:r>
              <a:rPr lang="en-US" altLang="ja-JP" dirty="0" err="1" smtClean="0"/>
              <a:t>enddo</a:t>
            </a:r>
            <a:endParaRPr lang="en-US" altLang="ja-JP" dirty="0" smtClean="0"/>
          </a:p>
          <a:p>
            <a:r>
              <a:rPr lang="en-US" altLang="ja-JP" dirty="0" smtClean="0"/>
              <a:t>   </a:t>
            </a:r>
            <a:r>
              <a:rPr lang="en-US" altLang="ja-JP" dirty="0" err="1" smtClean="0"/>
              <a:t>enddo</a:t>
            </a:r>
            <a:endParaRPr lang="en-US" altLang="ja-JP" dirty="0" smtClean="0"/>
          </a:p>
          <a:p>
            <a:r>
              <a:rPr lang="en-US" altLang="ja-JP" dirty="0" err="1" smtClean="0"/>
              <a:t>enddo</a:t>
            </a:r>
            <a:endParaRPr lang="ja-JP" altLang="en-US" dirty="0"/>
          </a:p>
        </p:txBody>
      </p:sp>
      <p:cxnSp>
        <p:nvCxnSpPr>
          <p:cNvPr id="12" name="直線矢印コネクタ 11"/>
          <p:cNvCxnSpPr/>
          <p:nvPr/>
        </p:nvCxnSpPr>
        <p:spPr>
          <a:xfrm flipH="1">
            <a:off x="2771800" y="1484784"/>
            <a:ext cx="2808312" cy="648072"/>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580112" y="1052736"/>
            <a:ext cx="3312368" cy="830997"/>
          </a:xfrm>
          <a:prstGeom prst="rect">
            <a:avLst/>
          </a:prstGeom>
          <a:noFill/>
        </p:spPr>
        <p:txBody>
          <a:bodyPr wrap="square" rtlCol="0">
            <a:spAutoFit/>
          </a:bodyPr>
          <a:lstStyle/>
          <a:p>
            <a:r>
              <a:rPr kumimoji="1" lang="ja-JP" altLang="en-US" sz="2400" dirty="0" smtClean="0"/>
              <a:t>一番離れた変数群を</a:t>
            </a:r>
            <a:endParaRPr kumimoji="1" lang="en-US" altLang="ja-JP" sz="2400" dirty="0" smtClean="0"/>
          </a:p>
          <a:p>
            <a:r>
              <a:rPr kumimoji="1" lang="ja-JP" altLang="en-US" sz="2400" dirty="0" smtClean="0"/>
              <a:t>まとめて処理していた</a:t>
            </a:r>
            <a:endParaRPr kumimoji="1" lang="ja-JP" altLang="en-US" sz="2400" dirty="0"/>
          </a:p>
        </p:txBody>
      </p:sp>
      <p:sp>
        <p:nvSpPr>
          <p:cNvPr id="14" name="テキスト ボックス 13"/>
          <p:cNvSpPr txBox="1"/>
          <p:nvPr/>
        </p:nvSpPr>
        <p:spPr>
          <a:xfrm>
            <a:off x="1763688" y="1259468"/>
            <a:ext cx="1944216" cy="369332"/>
          </a:xfrm>
          <a:prstGeom prst="rect">
            <a:avLst/>
          </a:prstGeom>
          <a:noFill/>
        </p:spPr>
        <p:txBody>
          <a:bodyPr wrap="square" rtlCol="0">
            <a:spAutoFit/>
          </a:bodyPr>
          <a:lstStyle/>
          <a:p>
            <a:pPr algn="ctr"/>
            <a:r>
              <a:rPr lang="en-US" altLang="ja-JP" b="1" dirty="0" smtClean="0"/>
              <a:t>[</a:t>
            </a:r>
            <a:r>
              <a:rPr kumimoji="1" lang="en-US" altLang="ja-JP" b="1" dirty="0" smtClean="0"/>
              <a:t>Original Code]</a:t>
            </a:r>
            <a:endParaRPr kumimoji="1" lang="ja-JP" altLang="en-US" b="1" dirty="0"/>
          </a:p>
        </p:txBody>
      </p:sp>
      <p:sp>
        <p:nvSpPr>
          <p:cNvPr id="15" name="テキスト ボックス 14"/>
          <p:cNvSpPr txBox="1"/>
          <p:nvPr/>
        </p:nvSpPr>
        <p:spPr>
          <a:xfrm>
            <a:off x="5724128" y="3789040"/>
            <a:ext cx="2376264" cy="369332"/>
          </a:xfrm>
          <a:prstGeom prst="rect">
            <a:avLst/>
          </a:prstGeom>
          <a:noFill/>
        </p:spPr>
        <p:txBody>
          <a:bodyPr wrap="square" rtlCol="0">
            <a:spAutoFit/>
          </a:bodyPr>
          <a:lstStyle/>
          <a:p>
            <a:pPr algn="ctr"/>
            <a:r>
              <a:rPr lang="en-US" altLang="ja-JP" b="1" dirty="0" smtClean="0"/>
              <a:t>[</a:t>
            </a:r>
            <a:r>
              <a:rPr lang="en-US" altLang="ja-JP" b="1" dirty="0" err="1" smtClean="0"/>
              <a:t>Modefied</a:t>
            </a:r>
            <a:r>
              <a:rPr kumimoji="1" lang="en-US" altLang="ja-JP" b="1" dirty="0" smtClean="0"/>
              <a:t> Code]</a:t>
            </a:r>
            <a:endParaRPr kumimoji="1" lang="ja-JP" altLang="en-US" b="1" dirty="0"/>
          </a:p>
        </p:txBody>
      </p:sp>
      <p:sp>
        <p:nvSpPr>
          <p:cNvPr id="16" name="曲折矢印 15"/>
          <p:cNvSpPr/>
          <p:nvPr/>
        </p:nvSpPr>
        <p:spPr>
          <a:xfrm flipV="1">
            <a:off x="1619672" y="4365104"/>
            <a:ext cx="1728192" cy="1584176"/>
          </a:xfrm>
          <a:prstGeom prst="bentArrow">
            <a:avLst>
              <a:gd name="adj1" fmla="val 32317"/>
              <a:gd name="adj2" fmla="val 36382"/>
              <a:gd name="adj3" fmla="val 36382"/>
              <a:gd name="adj4" fmla="val 59196"/>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17" name="直線矢印コネクタ 16"/>
          <p:cNvCxnSpPr/>
          <p:nvPr/>
        </p:nvCxnSpPr>
        <p:spPr>
          <a:xfrm>
            <a:off x="5868144" y="3429000"/>
            <a:ext cx="0" cy="115212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580112" y="2228671"/>
            <a:ext cx="3312368" cy="1200329"/>
          </a:xfrm>
          <a:prstGeom prst="rect">
            <a:avLst/>
          </a:prstGeom>
          <a:noFill/>
        </p:spPr>
        <p:txBody>
          <a:bodyPr wrap="square" rtlCol="0">
            <a:spAutoFit/>
          </a:bodyPr>
          <a:lstStyle/>
          <a:p>
            <a:r>
              <a:rPr kumimoji="1" lang="ja-JP" altLang="en-US" sz="2400" dirty="0" smtClean="0"/>
              <a:t>一番近い変数群を</a:t>
            </a:r>
            <a:endParaRPr kumimoji="1" lang="en-US" altLang="ja-JP" sz="2400" dirty="0" smtClean="0"/>
          </a:p>
          <a:p>
            <a:r>
              <a:rPr kumimoji="1" lang="ja-JP" altLang="en-US" sz="2400" dirty="0" smtClean="0"/>
              <a:t>まとめて処理する</a:t>
            </a:r>
            <a:endParaRPr kumimoji="1" lang="en-US" altLang="ja-JP" sz="2400" dirty="0" smtClean="0"/>
          </a:p>
          <a:p>
            <a:r>
              <a:rPr kumimoji="1" lang="ja-JP" altLang="en-US" sz="2400" dirty="0" smtClean="0"/>
              <a:t>ように変更</a:t>
            </a:r>
            <a:endParaRPr kumimoji="1" lang="ja-JP"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Gulim"/>
        <a:ea typeface="メイリオ"/>
        <a:cs typeface=""/>
      </a:majorFont>
      <a:minorFont>
        <a:latin typeface="Gulim"/>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1043</Words>
  <Application>Microsoft Office PowerPoint</Application>
  <PresentationFormat>画面に合わせる (4:3)</PresentationFormat>
  <Paragraphs>240</Paragraphs>
  <Slides>16</Slides>
  <Notes>0</Notes>
  <HiddenSlides>0</HiddenSlides>
  <MMClips>1</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PIPコード高速化</vt:lpstr>
      <vt:lpstr>Partially Ionized Plasma (PIP)コード</vt:lpstr>
      <vt:lpstr>PIPコードの問題点＝洗練されてない</vt:lpstr>
      <vt:lpstr>無駄を見つける (gprof w/ option ‘-pg’)</vt:lpstr>
      <vt:lpstr>スカラチューニングとコンパイルオプション</vt:lpstr>
      <vt:lpstr>OpenMPの実装: ‘WORKSHARE’より’DO’!?</vt:lpstr>
      <vt:lpstr>高速化を試してみて</vt:lpstr>
      <vt:lpstr>スライド 8</vt:lpstr>
      <vt:lpstr>【スカラチューニング】DOループの順番変え</vt:lpstr>
      <vt:lpstr>【スカラチューニング】DOループの順番変え</vt:lpstr>
      <vt:lpstr>【スカラチューニング】whereの排除</vt:lpstr>
      <vt:lpstr>【スカラチューニング】whereの排除</vt:lpstr>
      <vt:lpstr>【スカラチューニング】コンパイルオプション</vt:lpstr>
      <vt:lpstr>【スカラチューニング】コンパイルオプション</vt:lpstr>
      <vt:lpstr>OpenMP実装</vt:lpstr>
      <vt:lpstr>Gprof使わず、何で時間測る？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PIPコード最適化</dc:title>
  <dc:creator>Akito</dc:creator>
  <cp:lastModifiedBy>Akito</cp:lastModifiedBy>
  <cp:revision>57</cp:revision>
  <dcterms:created xsi:type="dcterms:W3CDTF">2015-08-06T04:47:57Z</dcterms:created>
  <dcterms:modified xsi:type="dcterms:W3CDTF">2015-08-07T05:43:40Z</dcterms:modified>
</cp:coreProperties>
</file>