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8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8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66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46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97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63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45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2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1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5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A735A-6483-41B5-B5BF-B4D0EC74FA06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FAFBE-7A6D-4C74-8B84-14CEB8031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11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12955" y="108154"/>
            <a:ext cx="6784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Open MP</a:t>
            </a:r>
            <a:r>
              <a:rPr lang="ja-JP" altLang="en-US" sz="2800" b="1" dirty="0" smtClean="0"/>
              <a:t>における多重ループの融合</a:t>
            </a:r>
            <a:endParaRPr kumimoji="1" lang="ja-JP" altLang="en-US" sz="28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002894" y="1962947"/>
            <a:ext cx="1799302" cy="12486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2955" y="631374"/>
            <a:ext cx="711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相</a:t>
            </a:r>
            <a:r>
              <a:rPr lang="ja-JP" altLang="en-US" dirty="0" smtClean="0"/>
              <a:t>対論的</a:t>
            </a:r>
            <a:r>
              <a:rPr kumimoji="1" lang="ja-JP" altLang="en-US" dirty="0" smtClean="0"/>
              <a:t>衝撃波解析に用いている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次元</a:t>
            </a:r>
            <a:r>
              <a:rPr kumimoji="1" lang="en-US" altLang="ja-JP" dirty="0" smtClean="0"/>
              <a:t>PIC</a:t>
            </a:r>
            <a:r>
              <a:rPr kumimoji="1" lang="ja-JP" altLang="en-US" dirty="0" smtClean="0"/>
              <a:t>コードを編集。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100070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2424" y="1136178"/>
            <a:ext cx="8012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プロセス並列</a:t>
            </a:r>
            <a:r>
              <a:rPr kumimoji="1" lang="en-US" altLang="ja-JP" dirty="0" smtClean="0">
                <a:solidFill>
                  <a:srgbClr val="002060"/>
                </a:solidFill>
              </a:rPr>
              <a:t>(MPI)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スレッド並列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によるハイブリッド並列の例</a:t>
            </a:r>
            <a:endParaRPr kumimoji="1" lang="en-US" altLang="ja-JP" dirty="0" smtClean="0"/>
          </a:p>
          <a:p>
            <a:r>
              <a:rPr lang="ja-JP" altLang="en-US" dirty="0" smtClean="0"/>
              <a:t>（最大利用可能コア数　</a:t>
            </a:r>
            <a:r>
              <a:rPr lang="en-US" altLang="ja-JP" dirty="0" smtClean="0"/>
              <a:t>= 648</a:t>
            </a:r>
            <a:r>
              <a:rPr lang="ja-JP" altLang="en-US" dirty="0" smtClean="0"/>
              <a:t>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1002894" y="2153263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002894" y="2354826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997978" y="2585885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997977" y="3018505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755059" y="2601500"/>
            <a:ext cx="3244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：</a:t>
            </a:r>
            <a:endParaRPr kumimoji="1" lang="en-US" altLang="ja-JP" sz="1100" dirty="0" smtClean="0">
              <a:solidFill>
                <a:srgbClr val="0070C0"/>
              </a:solidFill>
            </a:endParaRPr>
          </a:p>
          <a:p>
            <a:r>
              <a:rPr lang="ja-JP" altLang="en-US" sz="1100" dirty="0">
                <a:solidFill>
                  <a:srgbClr val="0070C0"/>
                </a:solidFill>
              </a:rPr>
              <a:t>：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2583427" y="1885259"/>
            <a:ext cx="376083" cy="3760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>
            <a:stCxn id="20" idx="0"/>
          </p:cNvCxnSpPr>
          <p:nvPr/>
        </p:nvCxnSpPr>
        <p:spPr>
          <a:xfrm>
            <a:off x="2771469" y="1885259"/>
            <a:ext cx="1348248" cy="77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771468" y="2260150"/>
            <a:ext cx="1348249" cy="10449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4100050" y="1962947"/>
            <a:ext cx="1788241" cy="13421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119714" y="3099983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24630" y="2888587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4129547" y="2441217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4134463" y="2231144"/>
            <a:ext cx="183128" cy="176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4129547" y="1998764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95133" y="2576763"/>
            <a:ext cx="353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2"/>
                </a:solidFill>
              </a:rPr>
              <a:t>：：</a:t>
            </a:r>
            <a:endParaRPr kumimoji="1" lang="ja-JP" altLang="en-US" sz="1400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 rot="16200000">
                <a:off x="32776" y="2501106"/>
                <a:ext cx="1295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=648 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2776" y="2501106"/>
                <a:ext cx="1295290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4245" r="-26667" b="-42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1729151" y="3208822"/>
                <a:ext cx="32125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151" y="3208822"/>
                <a:ext cx="321253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テキスト ボックス 36"/>
          <p:cNvSpPr txBox="1"/>
          <p:nvPr/>
        </p:nvSpPr>
        <p:spPr>
          <a:xfrm>
            <a:off x="1153218" y="3481564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2060"/>
                </a:solidFill>
              </a:rPr>
              <a:t>MPI</a:t>
            </a:r>
            <a:r>
              <a:rPr kumimoji="1" lang="ja-JP" altLang="en-US" dirty="0" smtClean="0">
                <a:solidFill>
                  <a:srgbClr val="002060"/>
                </a:solidFill>
              </a:rPr>
              <a:t>並列</a:t>
            </a:r>
            <a:r>
              <a:rPr kumimoji="1" lang="en-US" altLang="ja-JP" dirty="0" smtClean="0">
                <a:solidFill>
                  <a:srgbClr val="002060"/>
                </a:solidFill>
              </a:rPr>
              <a:t> =</a:t>
            </a:r>
            <a:r>
              <a:rPr lang="ja-JP" altLang="en-US" dirty="0">
                <a:solidFill>
                  <a:srgbClr val="002060"/>
                </a:solidFill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</a:rPr>
              <a:t>54</a:t>
            </a:r>
            <a:r>
              <a:rPr kumimoji="1" lang="en-US" altLang="ja-JP" dirty="0" smtClean="0">
                <a:solidFill>
                  <a:srgbClr val="002060"/>
                </a:solidFill>
              </a:rPr>
              <a:t> 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95133" y="3453997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4917" y="3847149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592529" y="2217537"/>
            <a:ext cx="2374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54 ×12 = 648</a:t>
            </a:r>
          </a:p>
          <a:p>
            <a:r>
              <a:rPr kumimoji="1" lang="ja-JP" altLang="en-US" dirty="0" smtClean="0"/>
              <a:t>利用可能コアを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フルに活用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970940" y="4180203"/>
            <a:ext cx="1799302" cy="735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コネクタ 41"/>
          <p:cNvCxnSpPr/>
          <p:nvPr/>
        </p:nvCxnSpPr>
        <p:spPr>
          <a:xfrm>
            <a:off x="970940" y="4282031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970940" y="4414767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966024" y="4557337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966023" y="4734315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1732937" y="4513959"/>
            <a:ext cx="324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：</a:t>
            </a:r>
            <a:endParaRPr kumimoji="1" lang="en-US" altLang="ja-JP" sz="1100" dirty="0" smtClean="0">
              <a:solidFill>
                <a:srgbClr val="0070C0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2654467" y="4125815"/>
            <a:ext cx="221716" cy="2217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テキスト ボックス 47"/>
              <p:cNvSpPr txBox="1"/>
              <p:nvPr/>
            </p:nvSpPr>
            <p:spPr>
              <a:xfrm rot="16200000">
                <a:off x="30316" y="4423391"/>
                <a:ext cx="1295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=324 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0316" y="4423391"/>
                <a:ext cx="1295291" cy="276999"/>
              </a:xfrm>
              <a:prstGeom prst="rect">
                <a:avLst/>
              </a:prstGeom>
              <a:blipFill rotWithShape="0">
                <a:blip r:embed="rId4"/>
                <a:stretch>
                  <a:fillRect t="-3756" r="-23913" b="-42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1705047" y="4901759"/>
                <a:ext cx="32125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047" y="4901759"/>
                <a:ext cx="321253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>
          <a:xfrm>
            <a:off x="2765325" y="4131881"/>
            <a:ext cx="1334725" cy="4159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746884" y="4347531"/>
            <a:ext cx="1355625" cy="8616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113573" y="4557337"/>
            <a:ext cx="1788241" cy="665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4167886" y="5021150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4172802" y="4809754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4167886" y="4352644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172803" y="4152311"/>
            <a:ext cx="183128" cy="176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4167887" y="3910099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38135" y="4539526"/>
            <a:ext cx="353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2"/>
                </a:solidFill>
              </a:rPr>
              <a:t>：</a:t>
            </a:r>
            <a:endParaRPr kumimoji="1" lang="ja-JP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95132" y="5258432"/>
            <a:ext cx="197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 </a:t>
            </a:r>
          </a:p>
          <a:p>
            <a:r>
              <a:rPr lang="ja-JP" altLang="en-US" dirty="0" smtClean="0">
                <a:solidFill>
                  <a:schemeClr val="accent2"/>
                </a:solidFill>
              </a:rPr>
              <a:t> 実質</a:t>
            </a:r>
            <a:r>
              <a:rPr lang="en-US" altLang="ja-JP" dirty="0" smtClean="0">
                <a:solidFill>
                  <a:schemeClr val="accent2"/>
                </a:solidFill>
              </a:rPr>
              <a:t>(6)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正方形/長方形 63"/>
              <p:cNvSpPr/>
              <p:nvPr/>
            </p:nvSpPr>
            <p:spPr>
              <a:xfrm rot="16200000">
                <a:off x="3459576" y="2476490"/>
                <a:ext cx="9165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64" name="正方形/長方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459576" y="2476490"/>
                <a:ext cx="91653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正方形/長方形 64"/>
              <p:cNvSpPr/>
              <p:nvPr/>
            </p:nvSpPr>
            <p:spPr>
              <a:xfrm rot="16200000">
                <a:off x="3538674" y="4662637"/>
                <a:ext cx="788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65" name="正方形/長方形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538674" y="4662637"/>
                <a:ext cx="788293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1047218" y="5181536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2060"/>
                </a:solidFill>
              </a:rPr>
              <a:t>MPI</a:t>
            </a:r>
            <a:r>
              <a:rPr kumimoji="1" lang="ja-JP" altLang="en-US" dirty="0" smtClean="0">
                <a:solidFill>
                  <a:srgbClr val="002060"/>
                </a:solidFill>
              </a:rPr>
              <a:t>並列</a:t>
            </a:r>
            <a:r>
              <a:rPr kumimoji="1" lang="en-US" altLang="ja-JP" dirty="0" smtClean="0">
                <a:solidFill>
                  <a:srgbClr val="002060"/>
                </a:solidFill>
              </a:rPr>
              <a:t> =</a:t>
            </a:r>
            <a:r>
              <a:rPr lang="ja-JP" altLang="en-US" dirty="0">
                <a:solidFill>
                  <a:srgbClr val="002060"/>
                </a:solidFill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</a:rPr>
              <a:t>54</a:t>
            </a:r>
            <a:r>
              <a:rPr kumimoji="1" lang="en-US" altLang="ja-JP" dirty="0" smtClean="0">
                <a:solidFill>
                  <a:srgbClr val="002060"/>
                </a:solidFill>
              </a:rPr>
              <a:t> 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428683" y="4057752"/>
            <a:ext cx="189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余</a:t>
            </a:r>
            <a:r>
              <a:rPr lang="ja-JP" altLang="en-US" dirty="0" smtClean="0"/>
              <a:t>りがでる</a:t>
            </a:r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6891188" y="4562255"/>
            <a:ext cx="1788241" cy="665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右矢印 70"/>
          <p:cNvSpPr/>
          <p:nvPr/>
        </p:nvSpPr>
        <p:spPr>
          <a:xfrm>
            <a:off x="6097465" y="4583233"/>
            <a:ext cx="509207" cy="298561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6933232" y="5030982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6928559" y="4840719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7370636" y="5030982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6928559" y="4622495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7370636" y="4826257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042865" y="4759765"/>
            <a:ext cx="62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/>
                </a:solidFill>
              </a:rPr>
              <a:t>・・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828890" y="5277117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375553" y="4614862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2" name="直線コネクタ 61"/>
          <p:cNvCxnSpPr/>
          <p:nvPr/>
        </p:nvCxnSpPr>
        <p:spPr>
          <a:xfrm>
            <a:off x="9834" y="5897179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6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657" y="78659"/>
            <a:ext cx="46703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!$</a:t>
            </a:r>
            <a:r>
              <a:rPr kumimoji="1" lang="en-US" altLang="ja-JP" dirty="0" err="1" smtClean="0"/>
              <a:t>omp</a:t>
            </a:r>
            <a:r>
              <a:rPr kumimoji="1" lang="en-US" altLang="ja-JP" dirty="0" smtClean="0"/>
              <a:t> parallel do private(</a:t>
            </a:r>
            <a:r>
              <a:rPr kumimoji="1" lang="en-US" altLang="ja-JP" dirty="0" err="1" smtClean="0"/>
              <a:t>i</a:t>
            </a:r>
            <a:r>
              <a:rPr kumimoji="1" lang="en-US" altLang="ja-JP" dirty="0" smtClean="0"/>
              <a:t>, j) </a:t>
            </a:r>
            <a:r>
              <a:rPr kumimoji="1" lang="en-US" altLang="ja-JP" dirty="0" smtClean="0">
                <a:solidFill>
                  <a:srgbClr val="FF0000"/>
                </a:solidFill>
              </a:rPr>
              <a:t>collapse( 1 or 2 )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 do j = 1, </a:t>
            </a:r>
            <a:r>
              <a:rPr kumimoji="1" lang="en-US" altLang="ja-JP" dirty="0" err="1" smtClean="0"/>
              <a:t>ny</a:t>
            </a:r>
            <a:endParaRPr kumimoji="1" lang="en-US" altLang="ja-JP" dirty="0" smtClean="0"/>
          </a:p>
          <a:p>
            <a:r>
              <a:rPr lang="en-US" altLang="ja-JP" dirty="0"/>
              <a:t>	</a:t>
            </a:r>
            <a:r>
              <a:rPr lang="en-US" altLang="ja-JP" dirty="0" smtClean="0"/>
              <a:t>do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1, </a:t>
            </a:r>
            <a:r>
              <a:rPr lang="en-US" altLang="ja-JP" dirty="0" err="1" smtClean="0"/>
              <a:t>nx</a:t>
            </a:r>
            <a:endParaRPr lang="en-US" altLang="ja-JP" dirty="0" smtClean="0"/>
          </a:p>
          <a:p>
            <a:r>
              <a:rPr kumimoji="1" lang="en-US" altLang="ja-JP" dirty="0"/>
              <a:t>	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処理</a:t>
            </a:r>
            <a:r>
              <a:rPr kumimoji="1" lang="en-US" altLang="ja-JP" dirty="0" smtClean="0"/>
              <a:t>)</a:t>
            </a:r>
            <a:endParaRPr lang="en-US" altLang="ja-JP" dirty="0"/>
          </a:p>
          <a:p>
            <a:r>
              <a:rPr kumimoji="1" lang="ja-JP" altLang="en-US" dirty="0" smtClean="0"/>
              <a:t>　　　</a:t>
            </a:r>
            <a:r>
              <a:rPr lang="en-US" altLang="ja-JP" dirty="0"/>
              <a:t>	</a:t>
            </a:r>
            <a:r>
              <a:rPr lang="en-US" altLang="ja-JP" dirty="0" err="1" smtClean="0"/>
              <a:t>enddo</a:t>
            </a:r>
            <a:endParaRPr lang="en-US" altLang="ja-JP" dirty="0" smtClean="0"/>
          </a:p>
          <a:p>
            <a:r>
              <a:rPr lang="en-US" altLang="ja-JP" dirty="0" smtClean="0"/>
              <a:t>         </a:t>
            </a:r>
            <a:r>
              <a:rPr lang="en-US" altLang="ja-JP" dirty="0" err="1" smtClean="0"/>
              <a:t>enddo</a:t>
            </a:r>
            <a:endParaRPr kumimoji="1" lang="en-US" altLang="ja-JP" dirty="0" smtClean="0"/>
          </a:p>
        </p:txBody>
      </p:sp>
      <p:sp>
        <p:nvSpPr>
          <p:cNvPr id="5" name="右矢印 4"/>
          <p:cNvSpPr/>
          <p:nvPr/>
        </p:nvSpPr>
        <p:spPr>
          <a:xfrm>
            <a:off x="4916128" y="778841"/>
            <a:ext cx="550607" cy="353961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-19666" y="1941139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633882" y="117988"/>
            <a:ext cx="37657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!</a:t>
            </a:r>
            <a:r>
              <a:rPr kumimoji="1" lang="en-US" altLang="ja-JP" dirty="0" err="1" smtClean="0"/>
              <a:t>omp</a:t>
            </a:r>
            <a:r>
              <a:rPr kumimoji="1" lang="en-US" altLang="ja-JP" dirty="0" smtClean="0"/>
              <a:t> parallel do private (</a:t>
            </a:r>
            <a:r>
              <a:rPr kumimoji="1" lang="en-US" altLang="ja-JP" dirty="0" err="1" smtClean="0"/>
              <a:t>i</a:t>
            </a:r>
            <a:r>
              <a:rPr kumimoji="1" lang="en-US" altLang="ja-JP" dirty="0" smtClean="0"/>
              <a:t>, j, </a:t>
            </a:r>
            <a:r>
              <a:rPr kumimoji="1" lang="en-US" altLang="ja-JP" dirty="0" err="1" smtClean="0"/>
              <a:t>ij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do </a:t>
            </a:r>
            <a:r>
              <a:rPr lang="en-US" altLang="ja-JP" dirty="0" err="1" smtClean="0"/>
              <a:t>ij</a:t>
            </a:r>
            <a:r>
              <a:rPr lang="en-US" altLang="ja-JP" dirty="0" smtClean="0"/>
              <a:t> = 1, </a:t>
            </a:r>
            <a:r>
              <a:rPr lang="en-US" altLang="ja-JP" dirty="0" err="1" smtClean="0"/>
              <a:t>nx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ny</a:t>
            </a:r>
            <a:endParaRPr lang="en-US" altLang="ja-JP" dirty="0" smtClean="0"/>
          </a:p>
          <a:p>
            <a:r>
              <a:rPr lang="en-US" altLang="ja-JP" dirty="0" smtClean="0"/>
              <a:t>     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 1 + mod(ij-1, </a:t>
            </a:r>
            <a:r>
              <a:rPr lang="en-US" altLang="ja-JP" dirty="0" err="1" smtClean="0"/>
              <a:t>nx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      j =  1 + (</a:t>
            </a:r>
            <a:r>
              <a:rPr lang="en-US" altLang="ja-JP" dirty="0" err="1" smtClean="0"/>
              <a:t>ij</a:t>
            </a:r>
            <a:r>
              <a:rPr lang="en-US" altLang="ja-JP" dirty="0" smtClean="0"/>
              <a:t> -1) /</a:t>
            </a:r>
            <a:r>
              <a:rPr lang="en-US" altLang="ja-JP" dirty="0" err="1" smtClean="0"/>
              <a:t>nx</a:t>
            </a:r>
            <a:endParaRPr lang="en-US" altLang="ja-JP" dirty="0" smtClean="0"/>
          </a:p>
          <a:p>
            <a:r>
              <a:rPr lang="ja-JP" altLang="en-US" dirty="0" smtClean="0"/>
              <a:t>　　（処理）</a:t>
            </a:r>
            <a:endParaRPr lang="en-US" altLang="ja-JP" dirty="0" smtClean="0"/>
          </a:p>
          <a:p>
            <a:r>
              <a:rPr lang="en-US" altLang="ja-JP" dirty="0" err="1" smtClean="0"/>
              <a:t>enddo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934065" y="2438043"/>
            <a:ext cx="3982064" cy="442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/>
              <p:cNvSpPr txBox="1"/>
              <p:nvPr/>
            </p:nvSpPr>
            <p:spPr>
              <a:xfrm rot="16200000">
                <a:off x="72525" y="2520770"/>
                <a:ext cx="10388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2525" y="2520770"/>
                <a:ext cx="1038811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5294" r="-23913" b="-52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053544" y="2970502"/>
                <a:ext cx="14201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=5000 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544" y="2970502"/>
                <a:ext cx="142013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146" r="-3433" b="-65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正方形/長方形 11"/>
          <p:cNvSpPr/>
          <p:nvPr/>
        </p:nvSpPr>
        <p:spPr>
          <a:xfrm>
            <a:off x="963560" y="2739645"/>
            <a:ext cx="137652" cy="11135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68475" y="2606908"/>
            <a:ext cx="137652" cy="11135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53727" y="2297192"/>
            <a:ext cx="137652" cy="11135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958640" y="2154623"/>
            <a:ext cx="137652" cy="11135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58643" y="2016973"/>
            <a:ext cx="137652" cy="11135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14398" y="2351492"/>
            <a:ext cx="353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2"/>
                </a:solidFill>
              </a:rPr>
              <a:t>：</a:t>
            </a:r>
            <a:endParaRPr kumimoji="1" lang="ja-JP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19" name="曲折矢印 18"/>
          <p:cNvSpPr/>
          <p:nvPr/>
        </p:nvSpPr>
        <p:spPr>
          <a:xfrm rot="5400000">
            <a:off x="1101822" y="2203177"/>
            <a:ext cx="245146" cy="148042"/>
          </a:xfrm>
          <a:prstGeom prst="bentArrow">
            <a:avLst>
              <a:gd name="adj1" fmla="val 10714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24395" y="2009718"/>
            <a:ext cx="1739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collapse( 1 </a:t>
            </a:r>
            <a:r>
              <a:rPr lang="ja-JP" altLang="en-US" dirty="0">
                <a:solidFill>
                  <a:srgbClr val="FF0000"/>
                </a:solidFill>
              </a:rPr>
              <a:t>→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2 )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73259" y="2471478"/>
            <a:ext cx="223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MPI</a:t>
            </a:r>
            <a:r>
              <a:rPr kumimoji="1" lang="ja-JP" altLang="en-US" dirty="0" smtClean="0"/>
              <a:t>並列は行わない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3914" y="3651292"/>
            <a:ext cx="81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56105" y="2943948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4844460" y="2429928"/>
            <a:ext cx="550607" cy="232657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右矢印 24"/>
          <p:cNvSpPr/>
          <p:nvPr/>
        </p:nvSpPr>
        <p:spPr>
          <a:xfrm>
            <a:off x="4849376" y="2631490"/>
            <a:ext cx="550607" cy="232657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333484" y="4084077"/>
            <a:ext cx="2936364" cy="2434710"/>
            <a:chOff x="425443" y="3772793"/>
            <a:chExt cx="3625071" cy="2698472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6925" y="3772793"/>
              <a:ext cx="3373589" cy="2698472"/>
            </a:xfrm>
            <a:prstGeom prst="rect">
              <a:avLst/>
            </a:prstGeom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425443" y="3962467"/>
              <a:ext cx="1100004" cy="2319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0.003</a:t>
              </a:r>
            </a:p>
            <a:p>
              <a:endParaRPr lang="en-US" altLang="ja-JP" sz="1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kumimoji="1" lang="en-US" altLang="ja-JP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0.002</a:t>
              </a: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altLang="ja-JP" sz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ja-JP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0.001</a:t>
              </a:r>
            </a:p>
            <a:p>
              <a:endParaRPr kumimoji="1"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5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kumimoji="1" lang="en-US" altLang="ja-JP" sz="5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ja-JP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1" lang="ja-JP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9" name="図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1400" y="4063357"/>
            <a:ext cx="2981133" cy="2386604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3336" y="4084077"/>
            <a:ext cx="2999453" cy="2401271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1256335" y="3656000"/>
            <a:ext cx="2668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Collapse(1)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→ </a:t>
            </a:r>
            <a:r>
              <a:rPr lang="en-US" altLang="ja-JP" dirty="0" smtClean="0">
                <a:solidFill>
                  <a:srgbClr val="FF0000"/>
                </a:solidFill>
              </a:rPr>
              <a:t>collapse</a:t>
            </a:r>
            <a:r>
              <a:rPr lang="en-US" altLang="ja-JP" dirty="0">
                <a:solidFill>
                  <a:srgbClr val="FF0000"/>
                </a:solidFill>
              </a:rPr>
              <a:t>( </a:t>
            </a:r>
            <a:r>
              <a:rPr lang="en-US" altLang="ja-JP" dirty="0" smtClean="0">
                <a:solidFill>
                  <a:srgbClr val="FF0000"/>
                </a:solidFill>
              </a:rPr>
              <a:t>2 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16358" y="4614415"/>
            <a:ext cx="178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90 </a:t>
            </a:r>
            <a:r>
              <a:rPr kumimoji="1" lang="ja-JP" altLang="en-US" dirty="0" smtClean="0"/>
              <a:t>→ </a:t>
            </a:r>
            <a:r>
              <a:rPr kumimoji="1" lang="en-US" altLang="ja-JP" dirty="0" smtClean="0">
                <a:solidFill>
                  <a:srgbClr val="FF0000"/>
                </a:solidFill>
              </a:rPr>
              <a:t>72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　</a:t>
            </a:r>
            <a:r>
              <a:rPr kumimoji="1" lang="en-US" altLang="ja-JP" dirty="0" smtClean="0"/>
              <a:t>(sec)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　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82471" y="3975922"/>
            <a:ext cx="1091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particle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81432" y="3980839"/>
            <a:ext cx="1091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Current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61255" y="3975922"/>
            <a:ext cx="1091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Total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 rot="16200000">
            <a:off x="-1020925" y="5028291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Calculation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Time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(sec)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38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0" y="-104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966023" y="322578"/>
            <a:ext cx="1799302" cy="735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966023" y="424406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966023" y="557142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961107" y="699712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61106" y="876690"/>
            <a:ext cx="1799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728020" y="656334"/>
            <a:ext cx="324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：</a:t>
            </a:r>
            <a:endParaRPr kumimoji="1" lang="en-US" altLang="ja-JP" sz="1100" dirty="0" smtClean="0">
              <a:solidFill>
                <a:srgbClr val="0070C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649550" y="268190"/>
            <a:ext cx="221716" cy="2217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 rot="16200000">
                <a:off x="25399" y="565766"/>
                <a:ext cx="1295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=324 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5399" y="565766"/>
                <a:ext cx="1295291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3756" r="-26667" b="-42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1700130" y="1044134"/>
                <a:ext cx="32125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130" y="1044134"/>
                <a:ext cx="321253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コネクタ 13"/>
          <p:cNvCxnSpPr/>
          <p:nvPr/>
        </p:nvCxnSpPr>
        <p:spPr>
          <a:xfrm>
            <a:off x="2760408" y="274256"/>
            <a:ext cx="1334725" cy="4159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741967" y="489906"/>
            <a:ext cx="1355625" cy="8616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108656" y="699712"/>
            <a:ext cx="1788241" cy="665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162969" y="1163525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167885" y="952129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162969" y="495019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167886" y="294686"/>
            <a:ext cx="183128" cy="176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162970" y="52474"/>
            <a:ext cx="188044" cy="18804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33218" y="681901"/>
            <a:ext cx="353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2"/>
                </a:solidFill>
              </a:rPr>
              <a:t>：</a:t>
            </a:r>
            <a:endParaRPr kumimoji="1" lang="ja-JP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90215" y="1400807"/>
            <a:ext cx="197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 </a:t>
            </a:r>
          </a:p>
          <a:p>
            <a:r>
              <a:rPr lang="ja-JP" altLang="en-US" dirty="0" smtClean="0">
                <a:solidFill>
                  <a:schemeClr val="accent2"/>
                </a:solidFill>
              </a:rPr>
              <a:t> 実質</a:t>
            </a:r>
            <a:r>
              <a:rPr lang="en-US" altLang="ja-JP" dirty="0" smtClean="0">
                <a:solidFill>
                  <a:schemeClr val="accent2"/>
                </a:solidFill>
              </a:rPr>
              <a:t>(6)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正方形/長方形 23"/>
              <p:cNvSpPr/>
              <p:nvPr/>
            </p:nvSpPr>
            <p:spPr>
              <a:xfrm rot="16200000">
                <a:off x="3533757" y="805012"/>
                <a:ext cx="788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𝑐𝑒𝑙𝑙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533757" y="805012"/>
                <a:ext cx="78829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/>
          <p:cNvSpPr txBox="1"/>
          <p:nvPr/>
        </p:nvSpPr>
        <p:spPr>
          <a:xfrm>
            <a:off x="1042301" y="1323911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2060"/>
                </a:solidFill>
              </a:rPr>
              <a:t>MPI</a:t>
            </a:r>
            <a:r>
              <a:rPr kumimoji="1" lang="ja-JP" altLang="en-US" dirty="0" smtClean="0">
                <a:solidFill>
                  <a:srgbClr val="002060"/>
                </a:solidFill>
              </a:rPr>
              <a:t>並列</a:t>
            </a:r>
            <a:r>
              <a:rPr kumimoji="1" lang="en-US" altLang="ja-JP" dirty="0" smtClean="0">
                <a:solidFill>
                  <a:srgbClr val="002060"/>
                </a:solidFill>
              </a:rPr>
              <a:t> =</a:t>
            </a:r>
            <a:r>
              <a:rPr lang="ja-JP" altLang="en-US" dirty="0">
                <a:solidFill>
                  <a:srgbClr val="002060"/>
                </a:solidFill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</a:rPr>
              <a:t>54</a:t>
            </a:r>
            <a:r>
              <a:rPr kumimoji="1" lang="en-US" altLang="ja-JP" dirty="0" smtClean="0">
                <a:solidFill>
                  <a:srgbClr val="002060"/>
                </a:solidFill>
              </a:rPr>
              <a:t> 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23766" y="200127"/>
            <a:ext cx="189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Collapse(1)</a:t>
            </a:r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6886271" y="704630"/>
            <a:ext cx="1788241" cy="665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6092548" y="725608"/>
            <a:ext cx="509207" cy="298561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928315" y="1173357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923642" y="983094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7365719" y="1173357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923642" y="764870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7365719" y="968632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37948" y="902140"/>
            <a:ext cx="62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/>
                </a:solidFill>
              </a:rPr>
              <a:t>・・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23973" y="1419492"/>
            <a:ext cx="207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2"/>
                </a:solidFill>
              </a:rPr>
              <a:t>OpenMP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並列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= 12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370636" y="757237"/>
            <a:ext cx="183128" cy="1782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>
            <a:off x="4917" y="203955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13" y="2182124"/>
            <a:ext cx="2403351" cy="1924050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534544" y="2311787"/>
            <a:ext cx="891020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0.003</a:t>
            </a:r>
          </a:p>
          <a:p>
            <a:endParaRPr lang="en-US" altLang="ja-JP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0.002</a:t>
            </a: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0.001</a:t>
            </a:r>
          </a:p>
          <a:p>
            <a:endParaRPr kumimoji="1" lang="en-US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ja-JP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6"/>
          <a:srcRect t="8559"/>
          <a:stretch/>
        </p:blipFill>
        <p:spPr>
          <a:xfrm>
            <a:off x="3125544" y="2310581"/>
            <a:ext cx="2771353" cy="2028754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1475693" y="2039554"/>
            <a:ext cx="1091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particle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33218" y="2011919"/>
            <a:ext cx="109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Total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4544" y="4621161"/>
            <a:ext cx="79113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・粒子、電流計算部分は計算速度が短縮されているが、</a:t>
            </a:r>
            <a:endParaRPr lang="en-US" altLang="ja-JP" dirty="0" smtClean="0"/>
          </a:p>
          <a:p>
            <a:r>
              <a:rPr kumimoji="1" lang="en-US" altLang="ja-JP" dirty="0" smtClean="0"/>
              <a:t>MPI</a:t>
            </a:r>
            <a:r>
              <a:rPr kumimoji="1" lang="ja-JP" altLang="en-US" dirty="0" smtClean="0"/>
              <a:t>並列間での境界のサブルーチンが大きく時間をとり、</a:t>
            </a:r>
            <a:r>
              <a:rPr kumimoji="1" lang="en-US" altLang="ja-JP" dirty="0" err="1" smtClean="0"/>
              <a:t>Tota</a:t>
            </a:r>
            <a:r>
              <a:rPr kumimoji="1" lang="ja-JP" altLang="en-US" dirty="0" err="1" smtClean="0"/>
              <a:t>ｌ</a:t>
            </a:r>
            <a:r>
              <a:rPr kumimoji="1" lang="ja-JP" altLang="en-US" dirty="0" smtClean="0"/>
              <a:t>の時間にはあまり違いが感じられない。</a:t>
            </a:r>
            <a:endParaRPr kumimoji="1" lang="en-US" altLang="ja-JP" dirty="0" smtClean="0"/>
          </a:p>
          <a:p>
            <a:r>
              <a:rPr lang="ja-JP" altLang="en-US" dirty="0" smtClean="0"/>
              <a:t>・境界のサブルーチンにおいて</a:t>
            </a:r>
            <a:r>
              <a:rPr lang="en-US" altLang="ja-JP" dirty="0" smtClean="0"/>
              <a:t>Collapse(1)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とすると、プロセス間での情報のやりと</a:t>
            </a:r>
            <a:r>
              <a:rPr lang="ja-JP" altLang="en-US" dirty="0" err="1" smtClean="0"/>
              <a:t>が</a:t>
            </a:r>
            <a:r>
              <a:rPr lang="ja-JP" altLang="en-US" dirty="0" smtClean="0"/>
              <a:t>うまくいかない。</a:t>
            </a:r>
            <a:endParaRPr lang="en-US" altLang="ja-JP" dirty="0" smtClean="0"/>
          </a:p>
          <a:p>
            <a:r>
              <a:rPr kumimoji="1" lang="ja-JP" altLang="en-US" smtClean="0"/>
              <a:t>・計算</a:t>
            </a:r>
            <a:r>
              <a:rPr kumimoji="1" lang="ja-JP" altLang="en-US" dirty="0" smtClean="0"/>
              <a:t>結果は</a:t>
            </a:r>
            <a:r>
              <a:rPr kumimoji="1" lang="en-US" altLang="ja-JP" dirty="0" smtClean="0"/>
              <a:t>Collapse(1)(2)</a:t>
            </a:r>
            <a:r>
              <a:rPr kumimoji="1" lang="ja-JP" altLang="en-US" dirty="0" smtClean="0"/>
              <a:t>で結果は変わらないことは確認済み。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455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329</Words>
  <Application>Microsoft Office PowerPoint</Application>
  <PresentationFormat>画面に合わせる (4:3)</PresentationFormat>
  <Paragraphs>114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Cambria Math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ikeyank</dc:creator>
  <cp:lastModifiedBy>ikeyank</cp:lastModifiedBy>
  <cp:revision>23</cp:revision>
  <dcterms:created xsi:type="dcterms:W3CDTF">2015-08-06T08:00:34Z</dcterms:created>
  <dcterms:modified xsi:type="dcterms:W3CDTF">2015-08-07T04:45:04Z</dcterms:modified>
</cp:coreProperties>
</file>