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media1.gif" ContentType="video/unknown"/>
  <Override PartName="/ppt/media/media2.gif" ContentType="video/unknown"/>
  <Override PartName="/ppt/media/media3.gif" ContentType="video/unknown"/>
  <Override PartName="/ppt/media/media4.gif" ContentType="video/unknown"/>
  <Override PartName="/ppt/media/media5.gif" ContentType="video/unknown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3004800" cy="9753600"/>
  <p:notesSz cx="6858000" cy="9144000"/>
  <p:defaultTextStyle>
    <a:lvl1pPr algn="ctr" defTabSz="584200">
      <a:defRPr sz="3800">
        <a:solidFill>
          <a:srgbClr val="FFFFFF"/>
        </a:solidFill>
        <a:latin typeface="+mn-lt"/>
        <a:ea typeface="+mn-ea"/>
        <a:cs typeface="+mn-cs"/>
        <a:sym typeface="ヒラギノ角ゴ ProN W3"/>
      </a:defRPr>
    </a:lvl1pPr>
    <a:lvl2pPr indent="228600" algn="ctr" defTabSz="584200">
      <a:defRPr sz="3800">
        <a:solidFill>
          <a:srgbClr val="FFFFFF"/>
        </a:solidFill>
        <a:latin typeface="+mn-lt"/>
        <a:ea typeface="+mn-ea"/>
        <a:cs typeface="+mn-cs"/>
        <a:sym typeface="ヒラギノ角ゴ ProN W3"/>
      </a:defRPr>
    </a:lvl2pPr>
    <a:lvl3pPr indent="457200" algn="ctr" defTabSz="584200">
      <a:defRPr sz="3800">
        <a:solidFill>
          <a:srgbClr val="FFFFFF"/>
        </a:solidFill>
        <a:latin typeface="+mn-lt"/>
        <a:ea typeface="+mn-ea"/>
        <a:cs typeface="+mn-cs"/>
        <a:sym typeface="ヒラギノ角ゴ ProN W3"/>
      </a:defRPr>
    </a:lvl3pPr>
    <a:lvl4pPr indent="685800" algn="ctr" defTabSz="584200">
      <a:defRPr sz="3800">
        <a:solidFill>
          <a:srgbClr val="FFFFFF"/>
        </a:solidFill>
        <a:latin typeface="+mn-lt"/>
        <a:ea typeface="+mn-ea"/>
        <a:cs typeface="+mn-cs"/>
        <a:sym typeface="ヒラギノ角ゴ ProN W3"/>
      </a:defRPr>
    </a:lvl4pPr>
    <a:lvl5pPr indent="914400" algn="ctr" defTabSz="584200">
      <a:defRPr sz="3800">
        <a:solidFill>
          <a:srgbClr val="FFFFFF"/>
        </a:solidFill>
        <a:latin typeface="+mn-lt"/>
        <a:ea typeface="+mn-ea"/>
        <a:cs typeface="+mn-cs"/>
        <a:sym typeface="ヒラギノ角ゴ ProN W3"/>
      </a:defRPr>
    </a:lvl5pPr>
    <a:lvl6pPr indent="1143000" algn="ctr" defTabSz="584200">
      <a:defRPr sz="3800">
        <a:solidFill>
          <a:srgbClr val="FFFFFF"/>
        </a:solidFill>
        <a:latin typeface="+mn-lt"/>
        <a:ea typeface="+mn-ea"/>
        <a:cs typeface="+mn-cs"/>
        <a:sym typeface="ヒラギノ角ゴ ProN W3"/>
      </a:defRPr>
    </a:lvl6pPr>
    <a:lvl7pPr indent="1371600" algn="ctr" defTabSz="584200">
      <a:defRPr sz="3800">
        <a:solidFill>
          <a:srgbClr val="FFFFFF"/>
        </a:solidFill>
        <a:latin typeface="+mn-lt"/>
        <a:ea typeface="+mn-ea"/>
        <a:cs typeface="+mn-cs"/>
        <a:sym typeface="ヒラギノ角ゴ ProN W3"/>
      </a:defRPr>
    </a:lvl7pPr>
    <a:lvl8pPr indent="1600200" algn="ctr" defTabSz="584200">
      <a:defRPr sz="3800">
        <a:solidFill>
          <a:srgbClr val="FFFFFF"/>
        </a:solidFill>
        <a:latin typeface="+mn-lt"/>
        <a:ea typeface="+mn-ea"/>
        <a:cs typeface="+mn-cs"/>
        <a:sym typeface="ヒラギノ角ゴ ProN W3"/>
      </a:defRPr>
    </a:lvl8pPr>
    <a:lvl9pPr indent="1828800" algn="ctr" defTabSz="584200">
      <a:defRPr sz="3800">
        <a:solidFill>
          <a:srgbClr val="FFFFFF"/>
        </a:solidFill>
        <a:latin typeface="+mn-lt"/>
        <a:ea typeface="+mn-ea"/>
        <a:cs typeface="+mn-cs"/>
        <a:sym typeface="ヒラギノ角ゴ ProN W3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9B1A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A433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A433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 &amp; 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タイトルテキスト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本文レベル1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本文レベル2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本文レベル3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本文レベル4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タイトルテキスト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本文レベル1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本文レベル2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本文レベル3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本文レベル4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タイトルテキスト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タイトルテキスト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本文レベル1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本文レベル2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本文レベル3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本文レベル4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タイトルテキスト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タイトルテキスト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本文レベル1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本文レベル2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本文レベル3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本文レベル4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タイトルテキスト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本文レベル1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本文レベル2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本文レベル3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本文レベル4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本文レベル1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本文レベル2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本文レベル3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本文レベル4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タイトルテキスト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本文レベル1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本文レベル2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本文レベル3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本文レベル4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本文レベル 5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spd="med" advClick="1"/>
  <p:txStyles>
    <p:titleStyle>
      <a:lvl1pPr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1pPr>
      <a:lvl2pPr indent="228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2pPr>
      <a:lvl3pPr indent="457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3pPr>
      <a:lvl4pPr indent="685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4pPr>
      <a:lvl5pPr indent="9144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5pPr>
      <a:lvl6pPr indent="11430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6pPr>
      <a:lvl7pPr indent="1371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7pPr>
      <a:lvl8pPr indent="1600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8pPr>
      <a:lvl9pPr indent="1828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9pPr>
    </p:titleStyle>
    <p:bodyStyle>
      <a:lvl1pPr marL="4572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1pPr>
      <a:lvl2pPr marL="9144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2pPr>
      <a:lvl3pPr marL="13716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3pPr>
      <a:lvl4pPr marL="18288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4pPr>
      <a:lvl5pPr marL="22860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5pPr>
      <a:lvl6pPr marL="27432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6pPr>
      <a:lvl7pPr marL="32004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7pPr>
      <a:lvl8pPr marL="36576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8pPr>
      <a:lvl9pPr marL="41148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ヒラギノ角ゴ ProN W3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ヒラギノ角ゴ ProN W3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video" Target="../media/media1.gif"/><Relationship Id="rId3" Type="http://schemas.microsoft.com/office/2007/relationships/media" Target="../media/media1.gif"/><Relationship Id="rId4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video" Target="../media/media2.gif"/><Relationship Id="rId3" Type="http://schemas.microsoft.com/office/2007/relationships/media" Target="../media/media2.gif"/><Relationship Id="rId4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video" Target="../media/media3.gif"/><Relationship Id="rId3" Type="http://schemas.microsoft.com/office/2007/relationships/media" Target="../media/media3.gif"/><Relationship Id="rId4" Type="http://schemas.openxmlformats.org/officeDocument/2006/relationships/image" Target="../media/image3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video" Target="../media/media4.gif"/><Relationship Id="rId3" Type="http://schemas.microsoft.com/office/2007/relationships/media" Target="../media/media4.gif"/><Relationship Id="rId4" Type="http://schemas.openxmlformats.org/officeDocument/2006/relationships/image" Target="../media/image4.png"/><Relationship Id="rId5" Type="http://schemas.openxmlformats.org/officeDocument/2006/relationships/video" Target="../media/media5.gif"/><Relationship Id="rId6" Type="http://schemas.microsoft.com/office/2007/relationships/media" Target="../media/media5.gif"/><Relationship Id="rId7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100">
                <a:solidFill>
                  <a:srgbClr val="FFFFFF"/>
                </a:solidFill>
              </a:rPr>
              <a:t>宇宙磁気流体</a:t>
            </a:r>
            <a:endParaRPr sz="61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6100">
                <a:solidFill>
                  <a:srgbClr val="FFFFFF"/>
                </a:solidFill>
              </a:rPr>
              <a:t>プラズマシミュレーション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早稲田大学　山田研究室　M1</a:t>
            </a:r>
            <a:endParaRPr sz="32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堀　雄介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衝撃波管問題 </a:t>
            </a:r>
            <a:r>
              <a:rPr sz="5000">
                <a:solidFill>
                  <a:srgbClr val="FFFFFF"/>
                </a:solidFill>
              </a:rPr>
              <a:t>HLL vs. HLLD</a:t>
            </a:r>
          </a:p>
        </p:txBody>
      </p:sp>
      <p:pic>
        <p:nvPicPr>
          <p:cNvPr id="36" name="hll,hlld.gif"/>
          <p:cNvPicPr/>
          <p:nvPr>
            <a:vide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>
            <a:extLst/>
          </a:blip>
          <a:stretch>
            <a:fillRect/>
          </a:stretch>
        </p:blipFill>
        <p:spPr>
          <a:xfrm>
            <a:off x="2438400" y="2087860"/>
            <a:ext cx="8128000" cy="6096001"/>
          </a:xfrm>
          <a:prstGeom prst="rect">
            <a:avLst/>
          </a:prstGeom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mediacall" presetSubtype="0" presetID="1" grpId="1" fill="hold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0" fill="hold"/>
                                        <p:tgtEl>
                                          <p:spTgt spid="3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  <p:video fullScrn="0">
              <p:cMediaNode mute="0" showWhenStopped="1" numSld="1" vol="100000">
                <p:cTn id="7" fill="hold" display="0">
                  <p:stCondLst>
                    <p:cond delay="indefinite"/>
                  </p:stCondLst>
                </p:cTn>
                <p:tgtEl>
                  <p:spTgt spid="36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xfrm>
            <a:off x="952500" y="412750"/>
            <a:ext cx="11099800" cy="2120900"/>
          </a:xfrm>
          <a:prstGeom prst="rect">
            <a:avLst/>
          </a:prstGeom>
        </p:spPr>
        <p:txBody>
          <a:bodyPr/>
          <a:lstStyle>
            <a:lvl1pPr>
              <a:defRPr sz="51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100">
                <a:solidFill>
                  <a:srgbClr val="FFFFFF"/>
                </a:solidFill>
              </a:rPr>
              <a:t>MinMod vs. Monotonized Central</a:t>
            </a:r>
          </a:p>
        </p:txBody>
      </p:sp>
      <p:pic>
        <p:nvPicPr>
          <p:cNvPr id="39" name="hllmm,hllmc.gif"/>
          <p:cNvPicPr/>
          <p:nvPr>
            <a:vide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>
            <a:extLst/>
          </a:blip>
          <a:stretch>
            <a:fillRect/>
          </a:stretch>
        </p:blipFill>
        <p:spPr>
          <a:xfrm>
            <a:off x="2438400" y="2091481"/>
            <a:ext cx="8128000" cy="6096001"/>
          </a:xfrm>
          <a:prstGeom prst="rect">
            <a:avLst/>
          </a:prstGeom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mediacall" presetSubtype="0" presetID="1" grpId="1" fill="hold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0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  <p:video fullScrn="0">
              <p:cMediaNode mute="0" showWhenStopped="1" numSld="1" vol="100000">
                <p:cTn id="7" fill="hold" display="0">
                  <p:stCondLst>
                    <p:cond delay="indefinite"/>
                  </p:stCondLst>
                </p:cTn>
                <p:tgtEl>
                  <p:spTgt spid="39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xfrm>
            <a:off x="952500" y="412750"/>
            <a:ext cx="11099800" cy="21209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000">
                <a:solidFill>
                  <a:srgbClr val="FFFFFF"/>
                </a:solidFill>
              </a:rPr>
              <a:t>2次精度化　</a:t>
            </a:r>
            <a:r>
              <a:rPr sz="4800">
                <a:solidFill>
                  <a:srgbClr val="FFFFFF"/>
                </a:solidFill>
              </a:rPr>
              <a:t>HLLD vs. ２次精度　</a:t>
            </a:r>
          </a:p>
        </p:txBody>
      </p:sp>
      <p:pic>
        <p:nvPicPr>
          <p:cNvPr id="42" name="hll,hllmc.gif"/>
          <p:cNvPicPr/>
          <p:nvPr>
            <a:vide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>
            <a:extLst/>
          </a:blip>
          <a:stretch>
            <a:fillRect/>
          </a:stretch>
        </p:blipFill>
        <p:spPr>
          <a:xfrm>
            <a:off x="2438400" y="2421927"/>
            <a:ext cx="8128000" cy="6096001"/>
          </a:xfrm>
          <a:prstGeom prst="rect">
            <a:avLst/>
          </a:prstGeom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mediacall" presetSubtype="0" presetID="1" grpId="1" fill="hold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0" fill="hold"/>
                                        <p:tgtEl>
                                          <p:spTgt spid="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  <p:video fullScrn="0">
              <p:cMediaNode mute="0" showWhenStopped="1" numSld="1" vol="100000">
                <p:cTn id="7" fill="hold" display="0">
                  <p:stCondLst>
                    <p:cond delay="indefinite"/>
                  </p:stCondLst>
                </p:cTn>
                <p:tgtEl>
                  <p:spTgt spid="42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xfrm>
            <a:off x="952500" y="361950"/>
            <a:ext cx="11099800" cy="21209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000">
                <a:solidFill>
                  <a:srgbClr val="FFFFFF"/>
                </a:solidFill>
              </a:rPr>
              <a:t>２次精度化</a:t>
            </a:r>
            <a:r>
              <a:rPr sz="8000">
                <a:solidFill>
                  <a:srgbClr val="FFFFFF"/>
                </a:solidFill>
              </a:rPr>
              <a:t>　</a:t>
            </a:r>
            <a:r>
              <a:rPr sz="5200">
                <a:solidFill>
                  <a:srgbClr val="FFFFFF"/>
                </a:solidFill>
              </a:rPr>
              <a:t>HLL vs. HLLD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xfrm>
            <a:off x="5641305" y="2597150"/>
            <a:ext cx="11099801" cy="62865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pic>
        <p:nvPicPr>
          <p:cNvPr id="46" name="hllmm,hlldmm.gif"/>
          <p:cNvPicPr/>
          <p:nvPr>
            <a:vide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>
            <a:extLst/>
          </a:blip>
          <a:stretch>
            <a:fillRect/>
          </a:stretch>
        </p:blipFill>
        <p:spPr>
          <a:xfrm>
            <a:off x="214540" y="2781300"/>
            <a:ext cx="6338722" cy="4754042"/>
          </a:xfrm>
          <a:prstGeom prst="rect">
            <a:avLst/>
          </a:prstGeom>
        </p:spPr>
      </p:pic>
      <p:pic>
        <p:nvPicPr>
          <p:cNvPr id="47" name="hllmc,hlldmc.gif"/>
          <p:cNvPicPr/>
          <p:nvPr>
            <a:videoFile r:link="rId5"/>
            <p:extLst>
              <p:ext uri="{DAA4B4D4-6D71-4841-9C94-3DE7FCFB9230}">
                <p14:media xmlns:p14="http://schemas.microsoft.com/office/powerpoint/2010/main" r:embed="rId6"/>
              </p:ext>
            </p:extLst>
          </p:nvPr>
        </p:nvPicPr>
        <p:blipFill>
          <a:blip r:embed="rId7">
            <a:extLst/>
          </a:blip>
          <a:stretch>
            <a:fillRect/>
          </a:stretch>
        </p:blipFill>
        <p:spPr>
          <a:xfrm>
            <a:off x="6525321" y="2776036"/>
            <a:ext cx="6352759" cy="4764569"/>
          </a:xfrm>
          <a:prstGeom prst="rect">
            <a:avLst/>
          </a:prstGeom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mediacall" presetSubtype="0" presetID="1" grpId="1" fill="hold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0" fill="hold"/>
                                        <p:tgtEl>
                                          <p:spTgt spid="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mediacall" presetSubtype="0" presetID="1" grpId="2" fill="hold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0" fill="hold"/>
                                        <p:tgtEl>
                                          <p:spTgt spid="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  <p:video fullScrn="0">
              <p:cMediaNode mute="0" showWhenStopped="1" numSld="1" vol="100000">
                <p:cTn id="11" fill="hold" display="0">
                  <p:stCondLst>
                    <p:cond delay="indefinite"/>
                  </p:stCondLst>
                </p:cTn>
                <p:tgtEl>
                  <p:spTgt spid="47"/>
                </p:tgtEl>
              </p:cMediaNode>
            </p:video>
            <p:video fullScrn="0">
              <p:cMediaNode mute="0" showWhenStopped="1" numSld="1" vol="100000">
                <p:cTn id="12" fill="hold" display="0">
                  <p:stCondLst>
                    <p:cond delay="indefinite"/>
                  </p:stCondLst>
                </p:cTn>
                <p:tgtEl>
                  <p:spTgt spid="46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0066C1"/>
            </a:gs>
            <a:gs pos="100000">
              <a:srgbClr val="094593"/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0066C1"/>
            </a:gs>
            <a:gs pos="100000">
              <a:srgbClr val="094593"/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