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media1.gif" ContentType="video/unknown"/>
  <Override PartName="/ppt/media/media2.gif" ContentType="video/unknown"/>
  <Override PartName="/ppt/media/media3.gif" ContentType="video/unknown"/>
  <Override PartName="/ppt/media/media4.gif" ContentType="video/unknown"/>
  <Override PartName="/ppt/media/media5.gif" ContentType="video/unknown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タイトルテキスト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本文レベル1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本文レベル2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本文レベル3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本文レベル4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本文レベル1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本文レベル2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本文レベル3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本文レベル4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本文レベル1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本文レベル2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本文レベル3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本文レベル4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タイトルテキスト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本文レベル1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本文レベル2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本文レベル3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本文レベル4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本文レベル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ヒラギノ角ゴ ProN W3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video" Target="../media/media1.gif"/><Relationship Id="rId3" Type="http://schemas.microsoft.com/office/2007/relationships/media" Target="../media/media1.gif"/><Relationship Id="rId4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video" Target="../media/media2.gif"/><Relationship Id="rId3" Type="http://schemas.microsoft.com/office/2007/relationships/media" Target="../media/media2.gif"/><Relationship Id="rId4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video" Target="../media/media3.gif"/><Relationship Id="rId3" Type="http://schemas.microsoft.com/office/2007/relationships/media" Target="../media/media3.gif"/><Relationship Id="rId4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video" Target="../media/media4.gif"/><Relationship Id="rId3" Type="http://schemas.microsoft.com/office/2007/relationships/media" Target="../media/media4.gif"/><Relationship Id="rId4" Type="http://schemas.openxmlformats.org/officeDocument/2006/relationships/image" Target="../media/image4.png"/><Relationship Id="rId5" Type="http://schemas.openxmlformats.org/officeDocument/2006/relationships/video" Target="../media/media5.gif"/><Relationship Id="rId6" Type="http://schemas.microsoft.com/office/2007/relationships/media" Target="../media/media5.gif"/><Relationship Id="rId7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100">
                <a:solidFill>
                  <a:srgbClr val="FFFFFF"/>
                </a:solidFill>
              </a:rPr>
              <a:t>宇宙磁気流体</a:t>
            </a:r>
            <a:endParaRPr sz="61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6100">
                <a:solidFill>
                  <a:srgbClr val="FFFFFF"/>
                </a:solidFill>
              </a:rPr>
              <a:t>プラズマシミュレーション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早稲田大学　山田研究室　M1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堀　雄介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衝撃波管問題 </a:t>
            </a:r>
            <a:r>
              <a:rPr sz="5000">
                <a:solidFill>
                  <a:srgbClr val="FFFFFF"/>
                </a:solidFill>
              </a:rPr>
              <a:t>HLL vs. HLLD</a:t>
            </a:r>
          </a:p>
        </p:txBody>
      </p:sp>
      <p:pic>
        <p:nvPicPr>
          <p:cNvPr id="36" name="hll,hlld.gif"/>
          <p:cNvPicPr/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2438400" y="2087860"/>
            <a:ext cx="8128000" cy="6096001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3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>
            <a:lvl1pPr>
              <a:defRPr sz="51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00">
                <a:solidFill>
                  <a:srgbClr val="FFFFFF"/>
                </a:solidFill>
              </a:rPr>
              <a:t>MinMod vs. Monotonized Central</a:t>
            </a:r>
          </a:p>
        </p:txBody>
      </p:sp>
      <p:pic>
        <p:nvPicPr>
          <p:cNvPr id="39" name="hllmm,hllmc.gif"/>
          <p:cNvPicPr/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2438400" y="2091481"/>
            <a:ext cx="8128000" cy="6096001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3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2次精度化　</a:t>
            </a:r>
            <a:r>
              <a:rPr sz="4800">
                <a:solidFill>
                  <a:srgbClr val="FFFFFF"/>
                </a:solidFill>
              </a:rPr>
              <a:t>HLLD vs. ２次精度　</a:t>
            </a:r>
          </a:p>
        </p:txBody>
      </p:sp>
      <p:pic>
        <p:nvPicPr>
          <p:cNvPr id="42" name="hll,hllmc.gif"/>
          <p:cNvPicPr/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2438400" y="2421927"/>
            <a:ext cx="8128000" cy="6096001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4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952500" y="361950"/>
            <a:ext cx="11099800" cy="2120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２次精度化</a:t>
            </a:r>
            <a:r>
              <a:rPr sz="8000">
                <a:solidFill>
                  <a:srgbClr val="FFFFFF"/>
                </a:solidFill>
              </a:rPr>
              <a:t>　</a:t>
            </a:r>
            <a:r>
              <a:rPr sz="5200">
                <a:solidFill>
                  <a:srgbClr val="FFFFFF"/>
                </a:solidFill>
              </a:rPr>
              <a:t>HLL vs. HLLD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5641305" y="2597150"/>
            <a:ext cx="11099801" cy="62865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6" name="hllmm,hlldmm.gif"/>
          <p:cNvPicPr/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214540" y="2781300"/>
            <a:ext cx="6338722" cy="4754042"/>
          </a:xfrm>
          <a:prstGeom prst="rect">
            <a:avLst/>
          </a:prstGeom>
        </p:spPr>
      </p:pic>
      <p:pic>
        <p:nvPicPr>
          <p:cNvPr id="47" name="hllmc,hlldmc.gif"/>
          <p:cNvPicPr/>
          <p:nvPr>
            <a:videoFile r:link="rId5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7">
            <a:extLst/>
          </a:blip>
          <a:stretch>
            <a:fillRect/>
          </a:stretch>
        </p:blipFill>
        <p:spPr>
          <a:xfrm>
            <a:off x="6525321" y="2776036"/>
            <a:ext cx="6352759" cy="4764569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mediacall" presetSubtype="0" presetID="1" grp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11" fill="hold" display="0">
                  <p:stCondLst>
                    <p:cond delay="indefinite"/>
                  </p:stCondLst>
                </p:cTn>
                <p:tgtEl>
                  <p:spTgt spid="47"/>
                </p:tgtEl>
              </p:cMediaNode>
            </p:video>
            <p:video fullScrn="0">
              <p:cMediaNode mute="0" showWhenStopped="1" numSld="1" vol="100000">
                <p:cTn id="12" fill="hold" display="0">
                  <p:stCondLst>
                    <p:cond delay="indefinite"/>
                  </p:stCondLst>
                </p:cTn>
                <p:tgtEl>
                  <p:spTgt spid="4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