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jpeg" ContentType="image/jpeg"/>
  <Default Extension="mp4" ContentType="video/unknown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2" r:id="rId7"/>
    <p:sldId id="261" r:id="rId8"/>
    <p:sldId id="263" r:id="rId9"/>
  </p:sldIdLst>
  <p:sldSz cx="9144000" cy="6858000" type="screen4x3"/>
  <p:notesSz cx="6858000" cy="9144000"/>
  <p:defaultTextStyle>
    <a:defPPr>
      <a:defRPr lang="ja-JP"/>
    </a:defPPr>
    <a:lvl1pPr marL="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8915" autoAdjust="0"/>
  </p:normalViewPr>
  <p:slideViewPr>
    <p:cSldViewPr snapToGrid="0" snapToObjects="1" showGuides="1">
      <p:cViewPr varScale="1">
        <p:scale>
          <a:sx n="91" d="100"/>
          <a:sy n="91" d="100"/>
        </p:scale>
        <p:origin x="-1504" y="-112"/>
      </p:cViewPr>
      <p:guideLst>
        <p:guide orient="horz" pos="4319"/>
        <p:guide pos="5759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presProps" Target="presProps.xml"/><Relationship Id="rId12" Type="http://schemas.openxmlformats.org/officeDocument/2006/relationships/viewProps" Target="viewProps.xml"/><Relationship Id="rId13" Type="http://schemas.openxmlformats.org/officeDocument/2006/relationships/theme" Target="theme/theme1.xml"/><Relationship Id="rId1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printerSettings" Target="printerSettings/printerSettings1.bin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 smtClean="0"/>
              <a:t>マスター サブタイトルの書式設定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968CD-688F-E649-8C20-FAFBD09A82BF}" type="datetimeFigureOut">
              <a:rPr kumimoji="1" lang="ja-JP" altLang="en-US" smtClean="0"/>
              <a:t>15/08/07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1A681-6176-CE46-9915-861CBF0E167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381520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968CD-688F-E649-8C20-FAFBD09A82BF}" type="datetimeFigureOut">
              <a:rPr kumimoji="1" lang="ja-JP" altLang="en-US" smtClean="0"/>
              <a:t>15/08/07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1A681-6176-CE46-9915-861CBF0E167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313214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968CD-688F-E649-8C20-FAFBD09A82BF}" type="datetimeFigureOut">
              <a:rPr kumimoji="1" lang="ja-JP" altLang="en-US" smtClean="0"/>
              <a:t>15/08/07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1A681-6176-CE46-9915-861CBF0E167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824963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968CD-688F-E649-8C20-FAFBD09A82BF}" type="datetimeFigureOut">
              <a:rPr kumimoji="1" lang="ja-JP" altLang="en-US" smtClean="0"/>
              <a:t>15/08/07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1A681-6176-CE46-9915-861CBF0E167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35629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968CD-688F-E649-8C20-FAFBD09A82BF}" type="datetimeFigureOut">
              <a:rPr kumimoji="1" lang="ja-JP" altLang="en-US" smtClean="0"/>
              <a:t>15/08/07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1A681-6176-CE46-9915-861CBF0E167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628642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968CD-688F-E649-8C20-FAFBD09A82BF}" type="datetimeFigureOut">
              <a:rPr kumimoji="1" lang="ja-JP" altLang="en-US" smtClean="0"/>
              <a:t>15/08/07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1A681-6176-CE46-9915-861CBF0E167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837669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968CD-688F-E649-8C20-FAFBD09A82BF}" type="datetimeFigureOut">
              <a:rPr kumimoji="1" lang="ja-JP" altLang="en-US" smtClean="0"/>
              <a:t>15/08/07</a:t>
            </a:fld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1A681-6176-CE46-9915-861CBF0E167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73327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968CD-688F-E649-8C20-FAFBD09A82BF}" type="datetimeFigureOut">
              <a:rPr kumimoji="1" lang="ja-JP" altLang="en-US" smtClean="0"/>
              <a:t>15/08/07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1A681-6176-CE46-9915-861CBF0E167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57670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968CD-688F-E649-8C20-FAFBD09A82BF}" type="datetimeFigureOut">
              <a:rPr kumimoji="1" lang="ja-JP" altLang="en-US" smtClean="0"/>
              <a:t>15/08/07</a:t>
            </a:fld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1A681-6176-CE46-9915-861CBF0E167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276693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968CD-688F-E649-8C20-FAFBD09A82BF}" type="datetimeFigureOut">
              <a:rPr kumimoji="1" lang="ja-JP" altLang="en-US" smtClean="0"/>
              <a:t>15/08/07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1A681-6176-CE46-9915-861CBF0E167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690170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968CD-688F-E649-8C20-FAFBD09A82BF}" type="datetimeFigureOut">
              <a:rPr kumimoji="1" lang="ja-JP" altLang="en-US" smtClean="0"/>
              <a:t>15/08/07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1A681-6176-CE46-9915-861CBF0E167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279142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8968CD-688F-E649-8C20-FAFBD09A82BF}" type="datetimeFigureOut">
              <a:rPr kumimoji="1" lang="ja-JP" altLang="en-US" smtClean="0"/>
              <a:t>15/08/07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A1A681-6176-CE46-9915-861CBF0E167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035478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.jpg"/><Relationship Id="rId5" Type="http://schemas.openxmlformats.org/officeDocument/2006/relationships/image" Target="../media/image2.emf"/><Relationship Id="rId6" Type="http://schemas.openxmlformats.org/officeDocument/2006/relationships/image" Target="../media/image3.emf"/><Relationship Id="rId7" Type="http://schemas.openxmlformats.org/officeDocument/2006/relationships/image" Target="../media/image4.png"/><Relationship Id="rId8" Type="http://schemas.openxmlformats.org/officeDocument/2006/relationships/image" Target="../media/image5.emf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kumimoji="1" lang="ja-JP" altLang="en-US" dirty="0" smtClean="0"/>
              <a:t>スカラチューニングと</a:t>
            </a:r>
            <a:r>
              <a:rPr lang="en-US" altLang="ja-JP" dirty="0" err="1" smtClean="0"/>
              <a:t>O</a:t>
            </a:r>
            <a:r>
              <a:rPr kumimoji="1" lang="en-US" altLang="ja-JP" dirty="0" err="1" smtClean="0"/>
              <a:t>penMP</a:t>
            </a:r>
            <a:r>
              <a:rPr kumimoji="1" lang="ja-JP" altLang="en-US" dirty="0" smtClean="0"/>
              <a:t>の実装</a:t>
            </a:r>
            <a:endParaRPr kumimoji="1" lang="ja-JP" altLang="en-US" dirty="0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4275116"/>
            <a:ext cx="6400800" cy="1363683"/>
          </a:xfrm>
        </p:spPr>
        <p:txBody>
          <a:bodyPr/>
          <a:lstStyle/>
          <a:p>
            <a:r>
              <a:rPr kumimoji="1" lang="ja-JP" altLang="en-US" dirty="0" smtClean="0"/>
              <a:t>東北大</a:t>
            </a:r>
            <a:r>
              <a:rPr lang="ja-JP" altLang="ja-JP" dirty="0"/>
              <a:t>　</a:t>
            </a:r>
            <a:r>
              <a:rPr kumimoji="1" lang="ja-JP" altLang="en-US" dirty="0" smtClean="0"/>
              <a:t>平井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0829628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シミュレーションの概要</a:t>
            </a:r>
            <a:r>
              <a:rPr kumimoji="1" lang="en-US" altLang="ja-JP" dirty="0" smtClean="0"/>
              <a:t>①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1002045"/>
          </a:xfrm>
        </p:spPr>
        <p:txBody>
          <a:bodyPr>
            <a:normAutofit/>
          </a:bodyPr>
          <a:lstStyle/>
          <a:p>
            <a:r>
              <a:rPr kumimoji="1" lang="ja-JP" altLang="en-US" sz="2800" dirty="0" smtClean="0"/>
              <a:t>降着円盤における磁気回転不安定性のローカル</a:t>
            </a:r>
            <a:r>
              <a:rPr kumimoji="1" lang="en-US" altLang="ja-JP" sz="2800" dirty="0" smtClean="0"/>
              <a:t>MHD</a:t>
            </a:r>
            <a:r>
              <a:rPr kumimoji="1" lang="ja-JP" altLang="en-US" sz="2800" dirty="0" smtClean="0"/>
              <a:t>シミュレーション</a:t>
            </a:r>
            <a:endParaRPr kumimoji="1" lang="ja-JP" altLang="en-US" sz="2800" dirty="0"/>
          </a:p>
        </p:txBody>
      </p:sp>
      <p:grpSp>
        <p:nvGrpSpPr>
          <p:cNvPr id="10" name="図形グループ 9"/>
          <p:cNvGrpSpPr/>
          <p:nvPr/>
        </p:nvGrpSpPr>
        <p:grpSpPr>
          <a:xfrm>
            <a:off x="287395" y="2949671"/>
            <a:ext cx="4545398" cy="2272699"/>
            <a:chOff x="256025" y="1244163"/>
            <a:chExt cx="3983822" cy="1991911"/>
          </a:xfrm>
        </p:grpSpPr>
        <p:grpSp>
          <p:nvGrpSpPr>
            <p:cNvPr id="11" name="図形グループ 10"/>
            <p:cNvGrpSpPr/>
            <p:nvPr/>
          </p:nvGrpSpPr>
          <p:grpSpPr>
            <a:xfrm>
              <a:off x="256025" y="1244163"/>
              <a:ext cx="3983822" cy="1991911"/>
              <a:chOff x="256025" y="1244163"/>
              <a:chExt cx="3983822" cy="1991911"/>
            </a:xfrm>
          </p:grpSpPr>
          <p:grpSp>
            <p:nvGrpSpPr>
              <p:cNvPr id="14" name="図形グループ 13"/>
              <p:cNvGrpSpPr/>
              <p:nvPr/>
            </p:nvGrpSpPr>
            <p:grpSpPr>
              <a:xfrm>
                <a:off x="256025" y="1244163"/>
                <a:ext cx="3983822" cy="1991911"/>
                <a:chOff x="48896" y="1312983"/>
                <a:chExt cx="4683054" cy="2341528"/>
              </a:xfrm>
            </p:grpSpPr>
            <p:pic>
              <p:nvPicPr>
                <p:cNvPr id="16" name="図 15" descr="PPD.jpg"/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8896" y="1312983"/>
                  <a:ext cx="4683054" cy="2341528"/>
                </a:xfrm>
                <a:prstGeom prst="rect">
                  <a:avLst/>
                </a:prstGeom>
              </p:spPr>
            </p:pic>
            <p:sp>
              <p:nvSpPr>
                <p:cNvPr id="17" name="直方体 16"/>
                <p:cNvSpPr/>
                <p:nvPr/>
              </p:nvSpPr>
              <p:spPr>
                <a:xfrm>
                  <a:off x="3320498" y="2253164"/>
                  <a:ext cx="477609" cy="477609"/>
                </a:xfrm>
                <a:prstGeom prst="cube">
                  <a:avLst/>
                </a:prstGeom>
                <a:noFill/>
                <a:ln w="41275" cap="flat" cmpd="sng" algn="ctr">
                  <a:solidFill>
                    <a:sysClr val="window" lastClr="FFFFFF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050" b="0" i="0" u="none" strike="noStrike" kern="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Arial"/>
                    <a:ea typeface="メイリオ"/>
                    <a:cs typeface="+mn-cs"/>
                  </a:endParaRPr>
                </a:p>
              </p:txBody>
            </p:sp>
            <p:sp>
              <p:nvSpPr>
                <p:cNvPr id="18" name="円弧 17"/>
                <p:cNvSpPr/>
                <p:nvPr/>
              </p:nvSpPr>
              <p:spPr>
                <a:xfrm>
                  <a:off x="954499" y="1952834"/>
                  <a:ext cx="2732865" cy="1003409"/>
                </a:xfrm>
                <a:prstGeom prst="arc">
                  <a:avLst>
                    <a:gd name="adj1" fmla="val 9657967"/>
                    <a:gd name="adj2" fmla="val 21370192"/>
                  </a:avLst>
                </a:prstGeom>
                <a:noFill/>
                <a:ln w="57150" cap="flat" cmpd="sng" algn="ctr">
                  <a:solidFill>
                    <a:srgbClr val="FFFFFF"/>
                  </a:solidFill>
                  <a:prstDash val="solid"/>
                  <a:headEnd type="arrow" w="lg" len="med"/>
                  <a:tailEnd type="none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05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/>
                    <a:ea typeface="メイリオ"/>
                    <a:cs typeface="+mn-cs"/>
                  </a:endParaRPr>
                </a:p>
              </p:txBody>
            </p:sp>
          </p:grpSp>
          <p:pic>
            <p:nvPicPr>
              <p:cNvPr id="15" name="図 14" descr="latex-image-1.pdf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27215" y="1528964"/>
                <a:ext cx="914399" cy="368709"/>
              </a:xfrm>
              <a:prstGeom prst="rect">
                <a:avLst/>
              </a:prstGeom>
            </p:spPr>
          </p:pic>
        </p:grpSp>
        <p:pic>
          <p:nvPicPr>
            <p:cNvPr id="12" name="図 11" descr="latex-image-1.pdf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64776" y="2626948"/>
              <a:ext cx="290556" cy="225988"/>
            </a:xfrm>
            <a:prstGeom prst="rect">
              <a:avLst/>
            </a:prstGeom>
          </p:spPr>
        </p:pic>
        <p:cxnSp>
          <p:nvCxnSpPr>
            <p:cNvPr id="13" name="直線矢印コネクタ 12"/>
            <p:cNvCxnSpPr/>
            <p:nvPr/>
          </p:nvCxnSpPr>
          <p:spPr>
            <a:xfrm>
              <a:off x="2256692" y="2559538"/>
              <a:ext cx="924658" cy="0"/>
            </a:xfrm>
            <a:prstGeom prst="straightConnector1">
              <a:avLst/>
            </a:prstGeom>
            <a:ln w="19050" cmpd="sng">
              <a:solidFill>
                <a:schemeClr val="bg1"/>
              </a:solidFill>
              <a:headEnd type="arrow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0" name="j-contour_b-vector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137989" y="2611185"/>
            <a:ext cx="3876927" cy="2907695"/>
          </a:xfrm>
          <a:prstGeom prst="rect">
            <a:avLst/>
          </a:prstGeom>
        </p:spPr>
      </p:pic>
      <p:pic>
        <p:nvPicPr>
          <p:cNvPr id="21" name="図 20" descr="latex-image-1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4093" y="2602245"/>
            <a:ext cx="497045" cy="621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63279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225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20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シミュレーションの</a:t>
            </a:r>
            <a:r>
              <a:rPr lang="ja-JP" altLang="en-US" dirty="0" smtClean="0"/>
              <a:t>概要</a:t>
            </a:r>
            <a:r>
              <a:rPr lang="en-US" altLang="ja-JP" dirty="0" smtClean="0"/>
              <a:t>②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57199" y="1600200"/>
            <a:ext cx="9610299" cy="5257800"/>
          </a:xfrm>
        </p:spPr>
        <p:txBody>
          <a:bodyPr>
            <a:normAutofit lnSpcReduction="10000"/>
          </a:bodyPr>
          <a:lstStyle/>
          <a:p>
            <a:r>
              <a:rPr kumimoji="1" lang="ja-JP" altLang="en-US" sz="2800" dirty="0" smtClean="0">
                <a:latin typeface="ヒラギノ丸ゴ Pro W4"/>
                <a:ea typeface="ヒラギノ丸ゴ Pro W4"/>
              </a:rPr>
              <a:t>シミュレーションスキーム</a:t>
            </a:r>
            <a:r>
              <a:rPr lang="en-US" altLang="ja-JP" sz="2000" dirty="0">
                <a:latin typeface="ヒラギノ丸ゴ Pro W4"/>
                <a:ea typeface="ヒラギノ丸ゴ Pro W4"/>
              </a:rPr>
              <a:t>　</a:t>
            </a:r>
            <a:r>
              <a:rPr kumimoji="1" lang="en-US" altLang="ja-JP" sz="2000" dirty="0" smtClean="0">
                <a:latin typeface="ヒラギノ丸ゴ Pro W4"/>
                <a:ea typeface="ヒラギノ丸ゴ Pro W4"/>
              </a:rPr>
              <a:t>[Kawai, 2013]</a:t>
            </a:r>
          </a:p>
          <a:p>
            <a:pPr lvl="1">
              <a:spcBef>
                <a:spcPts val="972"/>
              </a:spcBef>
            </a:pPr>
            <a:r>
              <a:rPr kumimoji="1" lang="ja-JP" altLang="en-US" sz="2400" dirty="0" smtClean="0">
                <a:latin typeface="ヒラギノ丸ゴ Pro W4"/>
                <a:ea typeface="ヒラギノ丸ゴ Pro W4"/>
              </a:rPr>
              <a:t>コンパクト差分法（中心差分法の拡張</a:t>
            </a:r>
            <a:r>
              <a:rPr lang="ja-JP" altLang="en-US" sz="2400" dirty="0" smtClean="0">
                <a:latin typeface="ヒラギノ丸ゴ Pro W4"/>
                <a:ea typeface="ヒラギノ丸ゴ Pro W4"/>
              </a:rPr>
              <a:t>）</a:t>
            </a:r>
            <a:r>
              <a:rPr lang="en-US" altLang="ja-JP" sz="1800" dirty="0" smtClean="0">
                <a:latin typeface="ヒラギノ丸ゴ Pro W4"/>
                <a:ea typeface="ヒラギノ丸ゴ Pro W4"/>
              </a:rPr>
              <a:t>[</a:t>
            </a:r>
            <a:r>
              <a:rPr lang="en-US" altLang="ja-JP" sz="1800" dirty="0" err="1" smtClean="0">
                <a:latin typeface="ヒラギノ丸ゴ Pro W4"/>
                <a:ea typeface="ヒラギノ丸ゴ Pro W4"/>
              </a:rPr>
              <a:t>Lele</a:t>
            </a:r>
            <a:r>
              <a:rPr lang="en-US" altLang="ja-JP" sz="1800" dirty="0" smtClean="0">
                <a:latin typeface="ヒラギノ丸ゴ Pro W4"/>
                <a:ea typeface="ヒラギノ丸ゴ Pro W4"/>
              </a:rPr>
              <a:t>, 1992]</a:t>
            </a:r>
            <a:endParaRPr kumimoji="1" lang="en-US" altLang="ja-JP" sz="1800" dirty="0" smtClean="0">
              <a:latin typeface="ヒラギノ丸ゴ Pro W4"/>
              <a:ea typeface="ヒラギノ丸ゴ Pro W4"/>
            </a:endParaRPr>
          </a:p>
          <a:p>
            <a:pPr lvl="1">
              <a:spcBef>
                <a:spcPts val="372"/>
              </a:spcBef>
            </a:pPr>
            <a:r>
              <a:rPr kumimoji="1" lang="en-US" altLang="ja-JP" sz="2400" dirty="0" smtClean="0">
                <a:latin typeface="ヒラギノ丸ゴ Pro W4"/>
                <a:ea typeface="ヒラギノ丸ゴ Pro W4"/>
              </a:rPr>
              <a:t>LAD</a:t>
            </a:r>
            <a:r>
              <a:rPr kumimoji="1" lang="ja-JP" altLang="en-US" sz="2400" dirty="0" smtClean="0">
                <a:latin typeface="ヒラギノ丸ゴ Pro W4"/>
                <a:ea typeface="ヒラギノ丸ゴ Pro W4"/>
              </a:rPr>
              <a:t>法</a:t>
            </a:r>
            <a:r>
              <a:rPr lang="ja-JP" altLang="en-US" sz="2400" dirty="0">
                <a:solidFill>
                  <a:prstClr val="black"/>
                </a:solidFill>
                <a:latin typeface="ヒラギノ丸ゴ Pro W4"/>
                <a:ea typeface="ヒラギノ丸ゴ Pro W4"/>
              </a:rPr>
              <a:t>（数値粘性）</a:t>
            </a:r>
            <a:r>
              <a:rPr lang="en-US" altLang="ja-JP" sz="1800" dirty="0">
                <a:solidFill>
                  <a:prstClr val="black"/>
                </a:solidFill>
                <a:latin typeface="ヒラギノ丸ゴ Pro W4"/>
                <a:ea typeface="ヒラギノ丸ゴ Pro W4"/>
              </a:rPr>
              <a:t>[Kawai, </a:t>
            </a:r>
            <a:r>
              <a:rPr lang="en-US" altLang="ja-JP" sz="1800" dirty="0" smtClean="0">
                <a:solidFill>
                  <a:prstClr val="black"/>
                </a:solidFill>
                <a:latin typeface="ヒラギノ丸ゴ Pro W4"/>
                <a:ea typeface="ヒラギノ丸ゴ Pro W4"/>
              </a:rPr>
              <a:t>2008;2013]</a:t>
            </a:r>
            <a:endParaRPr kumimoji="1" lang="en-US" altLang="ja-JP" dirty="0" smtClean="0">
              <a:latin typeface="ヒラギノ丸ゴ Pro W4"/>
              <a:ea typeface="ヒラギノ丸ゴ Pro W4"/>
            </a:endParaRPr>
          </a:p>
          <a:p>
            <a:pPr lvl="1">
              <a:spcBef>
                <a:spcPts val="372"/>
              </a:spcBef>
            </a:pPr>
            <a:r>
              <a:rPr lang="en-US" altLang="en-US" sz="2400" dirty="0" smtClean="0">
                <a:latin typeface="ヒラギノ丸ゴ Pro W4"/>
                <a:ea typeface="ヒラギノ丸ゴ Pro W4"/>
              </a:rPr>
              <a:t>空間</a:t>
            </a:r>
            <a:r>
              <a:rPr lang="ja-JP" altLang="en-US" sz="2400" dirty="0" smtClean="0">
                <a:latin typeface="ヒラギノ丸ゴ Pro W4"/>
                <a:ea typeface="ヒラギノ丸ゴ Pro W4"/>
              </a:rPr>
              <a:t>ローパスフィルター</a:t>
            </a:r>
            <a:r>
              <a:rPr lang="en-US" altLang="ja-JP" sz="2400" dirty="0" smtClean="0">
                <a:latin typeface="ヒラギノ丸ゴ Pro W4"/>
                <a:ea typeface="ヒラギノ丸ゴ Pro W4"/>
              </a:rPr>
              <a:t> </a:t>
            </a:r>
            <a:r>
              <a:rPr lang="en-US" altLang="en-US" sz="2400" dirty="0" smtClean="0">
                <a:latin typeface="ヒラギノ丸ゴ Pro W4"/>
                <a:ea typeface="ヒラギノ丸ゴ Pro W4"/>
              </a:rPr>
              <a:t>(HD</a:t>
            </a:r>
            <a:r>
              <a:rPr lang="ja-JP" altLang="en-US" sz="2400" dirty="0" smtClean="0">
                <a:latin typeface="ヒラギノ丸ゴ Pro W4"/>
                <a:ea typeface="ヒラギノ丸ゴ Pro W4"/>
              </a:rPr>
              <a:t>のみ</a:t>
            </a:r>
            <a:r>
              <a:rPr lang="en-US" altLang="en-US" sz="2400" dirty="0" smtClean="0">
                <a:latin typeface="ヒラギノ丸ゴ Pro W4"/>
                <a:ea typeface="ヒラギノ丸ゴ Pro W4"/>
              </a:rPr>
              <a:t>) </a:t>
            </a:r>
            <a:r>
              <a:rPr lang="en-US" altLang="ja-JP" sz="1800" dirty="0" smtClean="0">
                <a:latin typeface="ヒラギノ丸ゴ Pro W4"/>
                <a:ea typeface="ヒラギノ丸ゴ Pro W4"/>
              </a:rPr>
              <a:t>[</a:t>
            </a:r>
            <a:r>
              <a:rPr lang="en-US" altLang="ja-JP" sz="1800" dirty="0" err="1" smtClean="0">
                <a:latin typeface="ヒラギノ丸ゴ Pro W4"/>
                <a:ea typeface="ヒラギノ丸ゴ Pro W4"/>
              </a:rPr>
              <a:t>Gaitonde</a:t>
            </a:r>
            <a:r>
              <a:rPr lang="en-US" altLang="ja-JP" sz="1800" dirty="0" smtClean="0">
                <a:latin typeface="ヒラギノ丸ゴ Pro W4"/>
                <a:ea typeface="ヒラギノ丸ゴ Pro W4"/>
              </a:rPr>
              <a:t> &amp; </a:t>
            </a:r>
            <a:r>
              <a:rPr lang="en-US" altLang="ja-JP" sz="1800" dirty="0" err="1" smtClean="0">
                <a:latin typeface="ヒラギノ丸ゴ Pro W4"/>
                <a:ea typeface="ヒラギノ丸ゴ Pro W4"/>
              </a:rPr>
              <a:t>Visbal</a:t>
            </a:r>
            <a:r>
              <a:rPr lang="en-US" altLang="ja-JP" sz="1800" dirty="0" smtClean="0">
                <a:latin typeface="ヒラギノ丸ゴ Pro W4"/>
                <a:ea typeface="ヒラギノ丸ゴ Pro W4"/>
              </a:rPr>
              <a:t>, 2000]</a:t>
            </a:r>
            <a:endParaRPr lang="en-US" altLang="en-US" sz="1800" dirty="0" smtClean="0">
              <a:latin typeface="ヒラギノ丸ゴ Pro W4"/>
              <a:ea typeface="ヒラギノ丸ゴ Pro W4"/>
            </a:endParaRPr>
          </a:p>
          <a:p>
            <a:pPr lvl="1">
              <a:spcBef>
                <a:spcPts val="372"/>
              </a:spcBef>
            </a:pPr>
            <a:r>
              <a:rPr lang="ja-JP" altLang="en-US" sz="2400" dirty="0" smtClean="0">
                <a:latin typeface="ヒラギノ丸ゴ Pro W4"/>
                <a:ea typeface="ヒラギノ丸ゴ Pro W4"/>
              </a:rPr>
              <a:t>３次精度</a:t>
            </a:r>
            <a:r>
              <a:rPr lang="en-US" altLang="ja-JP" sz="2400" dirty="0" smtClean="0">
                <a:latin typeface="ヒラギノ丸ゴ Pro W4"/>
                <a:ea typeface="ヒラギノ丸ゴ Pro W4"/>
              </a:rPr>
              <a:t>SSP-RK </a:t>
            </a:r>
            <a:r>
              <a:rPr lang="en-US" altLang="ja-JP" sz="1800" dirty="0" smtClean="0">
                <a:latin typeface="ヒラギノ丸ゴ Pro W4"/>
                <a:ea typeface="ヒラギノ丸ゴ Pro W4"/>
              </a:rPr>
              <a:t>[</a:t>
            </a:r>
            <a:r>
              <a:rPr lang="en-US" altLang="ja-JP" sz="1800" dirty="0" err="1" smtClean="0">
                <a:latin typeface="ヒラギノ丸ゴ Pro W4"/>
                <a:ea typeface="ヒラギノ丸ゴ Pro W4"/>
              </a:rPr>
              <a:t>Shu</a:t>
            </a:r>
            <a:r>
              <a:rPr lang="en-US" altLang="ja-JP" sz="1800" dirty="0" smtClean="0">
                <a:latin typeface="ヒラギノ丸ゴ Pro W4"/>
                <a:ea typeface="ヒラギノ丸ゴ Pro W4"/>
              </a:rPr>
              <a:t> &amp; </a:t>
            </a:r>
            <a:r>
              <a:rPr lang="en-US" altLang="ja-JP" sz="1800" dirty="0" err="1" smtClean="0">
                <a:latin typeface="ヒラギノ丸ゴ Pro W4"/>
                <a:ea typeface="ヒラギノ丸ゴ Pro W4"/>
              </a:rPr>
              <a:t>Osher</a:t>
            </a:r>
            <a:r>
              <a:rPr lang="en-US" altLang="ja-JP" sz="1800" dirty="0" smtClean="0">
                <a:latin typeface="ヒラギノ丸ゴ Pro W4"/>
                <a:ea typeface="ヒラギノ丸ゴ Pro W4"/>
              </a:rPr>
              <a:t>, 1988]</a:t>
            </a:r>
          </a:p>
          <a:p>
            <a:pPr lvl="1"/>
            <a:endParaRPr lang="en-US" altLang="ja-JP" sz="800" dirty="0" smtClean="0">
              <a:latin typeface="ヒラギノ丸ゴ Pro W4"/>
              <a:ea typeface="ヒラギノ丸ゴ Pro W4"/>
            </a:endParaRPr>
          </a:p>
          <a:p>
            <a:pPr lvl="1">
              <a:spcBef>
                <a:spcPts val="0"/>
              </a:spcBef>
              <a:spcAft>
                <a:spcPts val="2400"/>
              </a:spcAft>
            </a:pPr>
            <a:r>
              <a:rPr lang="en-US" altLang="en-US" sz="2400" dirty="0">
                <a:solidFill>
                  <a:prstClr val="black"/>
                </a:solidFill>
                <a:latin typeface="ヒラギノ丸ゴ Pro W4"/>
                <a:ea typeface="ヒラギノ丸ゴ Pro W4"/>
              </a:rPr>
              <a:t>Shearing box</a:t>
            </a:r>
            <a:r>
              <a:rPr lang="ja-JP" altLang="en-US" sz="2400" dirty="0">
                <a:solidFill>
                  <a:prstClr val="black"/>
                </a:solidFill>
                <a:latin typeface="ヒラギノ丸ゴ Pro W4"/>
              </a:rPr>
              <a:t>境界</a:t>
            </a:r>
            <a:r>
              <a:rPr lang="ja-JP" altLang="fr-FR" sz="2400" dirty="0">
                <a:solidFill>
                  <a:prstClr val="black"/>
                </a:solidFill>
                <a:latin typeface="ヒラギノ丸ゴ Pro W4"/>
              </a:rPr>
              <a:t>（</a:t>
            </a:r>
            <a:r>
              <a:rPr lang="fr-FR" altLang="ja-JP" sz="2400" dirty="0">
                <a:solidFill>
                  <a:prstClr val="black"/>
                </a:solidFill>
                <a:latin typeface="ヒラギノ丸ゴ Pro W4"/>
              </a:rPr>
              <a:t>x</a:t>
            </a:r>
            <a:r>
              <a:rPr lang="ja-JP" altLang="fr-FR" sz="2400" dirty="0">
                <a:solidFill>
                  <a:prstClr val="black"/>
                </a:solidFill>
                <a:latin typeface="ヒラギノ丸ゴ Pro W4"/>
              </a:rPr>
              <a:t>方向境界）</a:t>
            </a:r>
            <a:r>
              <a:rPr lang="fr-FR" altLang="ja-JP" sz="1800" dirty="0">
                <a:solidFill>
                  <a:prstClr val="black"/>
                </a:solidFill>
                <a:latin typeface="ヒラギノ丸ゴ Pro W4"/>
              </a:rPr>
              <a:t>[</a:t>
            </a:r>
            <a:r>
              <a:rPr lang="fr-FR" altLang="ja-JP" sz="1800" dirty="0" err="1">
                <a:solidFill>
                  <a:prstClr val="black"/>
                </a:solidFill>
                <a:latin typeface="ヒラギノ丸ゴ Pro W4"/>
              </a:rPr>
              <a:t>Hawley</a:t>
            </a:r>
            <a:r>
              <a:rPr lang="fr-FR" altLang="ja-JP" sz="1800" dirty="0">
                <a:solidFill>
                  <a:prstClr val="black"/>
                </a:solidFill>
                <a:latin typeface="ヒラギノ丸ゴ Pro W4"/>
              </a:rPr>
              <a:t> et al., 1995</a:t>
            </a:r>
            <a:r>
              <a:rPr lang="fr-FR" altLang="ja-JP" sz="1800" dirty="0" smtClean="0">
                <a:solidFill>
                  <a:prstClr val="black"/>
                </a:solidFill>
                <a:latin typeface="ヒラギノ丸ゴ Pro W4"/>
              </a:rPr>
              <a:t>]</a:t>
            </a:r>
            <a:endParaRPr lang="en-US" altLang="ja-JP" sz="2000" dirty="0" smtClean="0">
              <a:latin typeface="ヒラギノ丸ゴ Pro W4"/>
              <a:ea typeface="ヒラギノ丸ゴ Pro W4"/>
            </a:endParaRPr>
          </a:p>
          <a:p>
            <a:pPr marL="355600" lvl="1" indent="-355600">
              <a:buFont typeface="Arial"/>
              <a:buChar char="•"/>
            </a:pPr>
            <a:r>
              <a:rPr lang="ja-JP" altLang="en-US" dirty="0" smtClean="0">
                <a:latin typeface="ヒラギノ丸ゴ Pro W4"/>
                <a:ea typeface="ヒラギノ丸ゴ Pro W4"/>
              </a:rPr>
              <a:t>時間計測用に行ったシミュレーション</a:t>
            </a:r>
            <a:endParaRPr lang="en-US" altLang="ja-JP" dirty="0" smtClean="0">
              <a:latin typeface="ヒラギノ丸ゴ Pro W4"/>
              <a:ea typeface="ヒラギノ丸ゴ Pro W4"/>
            </a:endParaRPr>
          </a:p>
          <a:p>
            <a:pPr marL="742950" lvl="2" indent="-342900">
              <a:buFont typeface="ヒラギノ角ゴ ProN W3"/>
              <a:buChar char="–"/>
            </a:pPr>
            <a:r>
              <a:rPr lang="ja-JP" altLang="en-US" dirty="0" smtClean="0">
                <a:latin typeface="ヒラギノ丸ゴ Pro W4"/>
                <a:ea typeface="ヒラギノ丸ゴ Pro W4"/>
              </a:rPr>
              <a:t>グリッドサイズ：</a:t>
            </a:r>
            <a:r>
              <a:rPr lang="en-US" altLang="ja-JP" dirty="0" smtClean="0">
                <a:latin typeface="ヒラギノ丸ゴ Pro W4"/>
                <a:ea typeface="ヒラギノ丸ゴ Pro W4"/>
              </a:rPr>
              <a:t>(32x32x32)</a:t>
            </a:r>
            <a:endParaRPr lang="en-US" altLang="ja-JP" sz="1800" dirty="0">
              <a:latin typeface="ヒラギノ丸ゴ Pro W4"/>
              <a:ea typeface="ヒラギノ丸ゴ Pro W4"/>
            </a:endParaRPr>
          </a:p>
          <a:p>
            <a:pPr marL="742950" lvl="2" indent="-342900">
              <a:buFont typeface="ヒラギノ角ゴ ProN W3"/>
              <a:buChar char="–"/>
            </a:pPr>
            <a:r>
              <a:rPr lang="en-US" altLang="ja-JP" dirty="0" smtClean="0">
                <a:latin typeface="ヒラギノ丸ゴ Pro W4"/>
                <a:ea typeface="ヒラギノ丸ゴ Pro W4"/>
              </a:rPr>
              <a:t>MPI</a:t>
            </a:r>
            <a:r>
              <a:rPr lang="ja-JP" altLang="en-US" dirty="0" smtClean="0">
                <a:latin typeface="ヒラギノ丸ゴ Pro W4"/>
                <a:ea typeface="ヒラギノ丸ゴ Pro W4"/>
              </a:rPr>
              <a:t>：</a:t>
            </a:r>
            <a:r>
              <a:rPr lang="en-US" altLang="ja-JP" dirty="0" smtClean="0">
                <a:latin typeface="ヒラギノ丸ゴ Pro W4"/>
                <a:ea typeface="ヒラギノ丸ゴ Pro W4"/>
              </a:rPr>
              <a:t>4</a:t>
            </a:r>
            <a:r>
              <a:rPr lang="ja-JP" altLang="en-US" dirty="0" smtClean="0">
                <a:latin typeface="ヒラギノ丸ゴ Pro W4"/>
                <a:ea typeface="ヒラギノ丸ゴ Pro W4"/>
              </a:rPr>
              <a:t>並列（領域分割</a:t>
            </a:r>
            <a:r>
              <a:rPr lang="en-US" altLang="ja-JP" dirty="0" smtClean="0">
                <a:latin typeface="ヒラギノ丸ゴ Pro W4"/>
                <a:ea typeface="ヒラギノ丸ゴ Pro W4"/>
              </a:rPr>
              <a:t> &amp; Pipeline</a:t>
            </a:r>
            <a:r>
              <a:rPr lang="ja-JP" altLang="en-US" dirty="0" smtClean="0">
                <a:latin typeface="ヒラギノ丸ゴ Pro W4"/>
                <a:ea typeface="ヒラギノ丸ゴ Pro W4"/>
              </a:rPr>
              <a:t>法</a:t>
            </a:r>
            <a:r>
              <a:rPr lang="en-US" altLang="ja-JP" dirty="0" smtClean="0">
                <a:latin typeface="ヒラギノ丸ゴ Pro W4"/>
                <a:ea typeface="ヒラギノ丸ゴ Pro W4"/>
              </a:rPr>
              <a:t>)</a:t>
            </a:r>
          </a:p>
          <a:p>
            <a:pPr marL="742950" lvl="2" indent="-342900">
              <a:buFont typeface="ヒラギノ角ゴ ProN W3"/>
              <a:buChar char="–"/>
            </a:pPr>
            <a:r>
              <a:rPr lang="ja-JP" altLang="en-US" dirty="0" smtClean="0">
                <a:latin typeface="ヒラギノ丸ゴ Pro W4"/>
                <a:ea typeface="ヒラギノ丸ゴ Pro W4"/>
              </a:rPr>
              <a:t>計算時間：</a:t>
            </a:r>
            <a:r>
              <a:rPr lang="en-US" altLang="ja-JP" dirty="0" smtClean="0">
                <a:latin typeface="ヒラギノ丸ゴ Pro W4"/>
                <a:ea typeface="ヒラギノ丸ゴ Pro W4"/>
              </a:rPr>
              <a:t>250</a:t>
            </a:r>
            <a:r>
              <a:rPr lang="ja-JP" altLang="en-US" dirty="0" smtClean="0">
                <a:latin typeface="ヒラギノ丸ゴ Pro W4"/>
                <a:ea typeface="ヒラギノ丸ゴ Pro W4"/>
              </a:rPr>
              <a:t>ステップ</a:t>
            </a:r>
            <a:endParaRPr lang="en-US" altLang="ja-JP" dirty="0" smtClean="0">
              <a:latin typeface="ヒラギノ丸ゴ Pro W4"/>
              <a:ea typeface="ヒラギノ丸ゴ Pro W4"/>
            </a:endParaRPr>
          </a:p>
          <a:p>
            <a:pPr marL="742950" lvl="2" indent="-342900">
              <a:buFont typeface="ヒラギノ角ゴ ProN W3"/>
              <a:buChar char="–"/>
            </a:pPr>
            <a:r>
              <a:rPr lang="ja-JP" altLang="en-US" dirty="0" smtClean="0">
                <a:latin typeface="ヒラギノ丸ゴ Pro W4"/>
                <a:ea typeface="ヒラギノ丸ゴ Pro W4"/>
              </a:rPr>
              <a:t>計算機：名大</a:t>
            </a:r>
            <a:r>
              <a:rPr lang="en-US" altLang="ja-JP" dirty="0" smtClean="0">
                <a:latin typeface="ヒラギノ丸ゴ Pro W4"/>
                <a:ea typeface="ヒラギノ丸ゴ Pro W4"/>
              </a:rPr>
              <a:t>CX400</a:t>
            </a:r>
            <a:r>
              <a:rPr lang="ja-JP" altLang="en-US" dirty="0" smtClean="0">
                <a:latin typeface="ヒラギノ丸ゴ Pro W4"/>
                <a:ea typeface="ヒラギノ丸ゴ Pro W4"/>
              </a:rPr>
              <a:t>ログインノード</a:t>
            </a:r>
            <a:endParaRPr lang="en-US" altLang="ja-JP" dirty="0" smtClean="0">
              <a:latin typeface="ヒラギノ丸ゴ Pro W4"/>
              <a:ea typeface="ヒラギノ丸ゴ Pro W4"/>
            </a:endParaRPr>
          </a:p>
        </p:txBody>
      </p:sp>
    </p:spTree>
    <p:extLst>
      <p:ext uri="{BB962C8B-B14F-4D97-AF65-F5344CB8AC3E}">
        <p14:creationId xmlns:p14="http://schemas.microsoft.com/office/powerpoint/2010/main" val="31849025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スカラチューニング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altLang="ja-JP" sz="2800" dirty="0" smtClean="0">
                <a:solidFill>
                  <a:srgbClr val="FF0000"/>
                </a:solidFill>
              </a:rPr>
              <a:t>◎</a:t>
            </a:r>
            <a:r>
              <a:rPr kumimoji="1" lang="ja-JP" altLang="en-US" sz="2800" dirty="0" smtClean="0">
                <a:solidFill>
                  <a:srgbClr val="FF0000"/>
                </a:solidFill>
              </a:rPr>
              <a:t>コンパイ</a:t>
            </a:r>
            <a:r>
              <a:rPr lang="ja-JP" altLang="en-US" sz="2800" dirty="0" smtClean="0">
                <a:solidFill>
                  <a:srgbClr val="FF0000"/>
                </a:solidFill>
              </a:rPr>
              <a:t>ラ</a:t>
            </a:r>
            <a:r>
              <a:rPr kumimoji="1" lang="ja-JP" altLang="en-US" sz="2800" dirty="0" smtClean="0">
                <a:solidFill>
                  <a:srgbClr val="FF0000"/>
                </a:solidFill>
              </a:rPr>
              <a:t>オプションの適用</a:t>
            </a:r>
            <a:endParaRPr lang="en-US" altLang="ja-JP" sz="2800" dirty="0">
              <a:solidFill>
                <a:srgbClr val="FF0000"/>
              </a:solidFill>
            </a:endParaRPr>
          </a:p>
          <a:p>
            <a:pPr>
              <a:buFont typeface="+mj-lt"/>
              <a:buAutoNum type="arabicPeriod"/>
            </a:pPr>
            <a:endParaRPr kumimoji="1" lang="en-US" altLang="ja-JP" sz="700" dirty="0" smtClean="0"/>
          </a:p>
          <a:p>
            <a:pPr marL="514350" indent="-514350">
              <a:buFont typeface="+mj-lt"/>
              <a:buAutoNum type="arabicPeriod"/>
            </a:pPr>
            <a:r>
              <a:rPr lang="en-US" altLang="ja-JP" sz="2800" dirty="0" smtClean="0">
                <a:solidFill>
                  <a:srgbClr val="FF0000"/>
                </a:solidFill>
              </a:rPr>
              <a:t>◎</a:t>
            </a:r>
            <a:r>
              <a:rPr lang="ja-JP" altLang="en-US" sz="2800" dirty="0" smtClean="0">
                <a:solidFill>
                  <a:srgbClr val="FF0000"/>
                </a:solidFill>
              </a:rPr>
              <a:t>割り算</a:t>
            </a:r>
            <a:r>
              <a:rPr lang="ja-JP" altLang="en-US" sz="2800" dirty="0" smtClean="0">
                <a:solidFill>
                  <a:srgbClr val="FF0000"/>
                </a:solidFill>
              </a:rPr>
              <a:t>を掛け算に</a:t>
            </a:r>
            <a:endParaRPr lang="en-US" altLang="ja-JP" sz="2800" dirty="0" smtClean="0">
              <a:solidFill>
                <a:srgbClr val="FF0000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altLang="ja-JP" sz="2800" dirty="0" smtClean="0"/>
              <a:t>× </a:t>
            </a:r>
            <a:r>
              <a:rPr kumimoji="1" lang="ja-JP" altLang="en-US" sz="2800" dirty="0" smtClean="0"/>
              <a:t>内積の計算方法の変更</a:t>
            </a:r>
            <a:endParaRPr kumimoji="1" lang="en-US" altLang="ja-JP" sz="2800" dirty="0" smtClean="0"/>
          </a:p>
          <a:p>
            <a:pPr marL="514350" indent="-514350">
              <a:buFont typeface="+mj-lt"/>
              <a:buAutoNum type="arabicPeriod"/>
            </a:pPr>
            <a:r>
              <a:rPr lang="en-US" altLang="ja-JP" sz="2800" dirty="0" smtClean="0"/>
              <a:t>× </a:t>
            </a:r>
            <a:r>
              <a:rPr lang="ja-JP" altLang="en-US" sz="2800" dirty="0" smtClean="0"/>
              <a:t>順次計算の</a:t>
            </a:r>
            <a:r>
              <a:rPr lang="en-US" altLang="ja-JP" sz="2800" dirty="0" smtClean="0"/>
              <a:t>do</a:t>
            </a:r>
            <a:r>
              <a:rPr lang="en-US" altLang="en-US" sz="2800" dirty="0"/>
              <a:t> </a:t>
            </a:r>
            <a:r>
              <a:rPr lang="en-US" altLang="en-US" sz="2800" dirty="0" smtClean="0"/>
              <a:t>loop</a:t>
            </a:r>
            <a:r>
              <a:rPr lang="ja-JP" altLang="en-US" sz="2800" dirty="0" smtClean="0"/>
              <a:t>を一つ飛ばしに</a:t>
            </a:r>
            <a:endParaRPr lang="en-US" altLang="ja-JP" sz="2800" dirty="0" smtClean="0"/>
          </a:p>
          <a:p>
            <a:pPr marL="514350" indent="-514350">
              <a:buFont typeface="+mj-lt"/>
              <a:buAutoNum type="arabicPeriod"/>
            </a:pPr>
            <a:r>
              <a:rPr kumimoji="1" lang="en-US" altLang="ja-JP" sz="2800" dirty="0" smtClean="0">
                <a:solidFill>
                  <a:srgbClr val="FF0000"/>
                </a:solidFill>
              </a:rPr>
              <a:t>○</a:t>
            </a:r>
            <a:r>
              <a:rPr kumimoji="1" lang="ja-JP" altLang="en-US" sz="2800" dirty="0" smtClean="0">
                <a:solidFill>
                  <a:srgbClr val="FF0000"/>
                </a:solidFill>
              </a:rPr>
              <a:t>配列の順序の最適化</a:t>
            </a:r>
            <a:endParaRPr kumimoji="1" lang="en-US" altLang="ja-JP" sz="2800" dirty="0" smtClean="0">
              <a:solidFill>
                <a:srgbClr val="FF0000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altLang="ja-JP" sz="2800" dirty="0" smtClean="0"/>
              <a:t>△a</a:t>
            </a:r>
            <a:r>
              <a:rPr kumimoji="1" lang="en-US" altLang="ja-JP" sz="2800" dirty="0" smtClean="0"/>
              <a:t>llocate, </a:t>
            </a:r>
            <a:r>
              <a:rPr kumimoji="1" lang="en-US" altLang="ja-JP" sz="2800" dirty="0" err="1" smtClean="0"/>
              <a:t>deallocate</a:t>
            </a:r>
            <a:r>
              <a:rPr lang="ja-JP" altLang="en-US" sz="2800" dirty="0" smtClean="0"/>
              <a:t>の除去</a:t>
            </a:r>
            <a:endParaRPr kumimoji="1" lang="ja-JP" altLang="en-US" sz="2800" dirty="0"/>
          </a:p>
        </p:txBody>
      </p:sp>
    </p:spTree>
    <p:extLst>
      <p:ext uri="{BB962C8B-B14F-4D97-AF65-F5344CB8AC3E}">
        <p14:creationId xmlns:p14="http://schemas.microsoft.com/office/powerpoint/2010/main" val="8976400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スカラチューニング</a:t>
            </a:r>
            <a:endParaRPr kumimoji="1" lang="ja-JP" altLang="en-US" dirty="0"/>
          </a:p>
        </p:txBody>
      </p:sp>
      <p:pic>
        <p:nvPicPr>
          <p:cNvPr id="5" name="図 4" descr="uuoi_ver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78873"/>
            <a:ext cx="9144000" cy="617689"/>
          </a:xfrm>
          <a:prstGeom prst="rect">
            <a:avLst/>
          </a:prstGeom>
        </p:spPr>
      </p:pic>
      <p:pic>
        <p:nvPicPr>
          <p:cNvPr id="6" name="図 5" descr="uuoi_ver6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53349"/>
            <a:ext cx="9144000" cy="496268"/>
          </a:xfrm>
          <a:prstGeom prst="rect">
            <a:avLst/>
          </a:prstGeom>
        </p:spPr>
      </p:pic>
      <p:sp>
        <p:nvSpPr>
          <p:cNvPr id="7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57200" y="1398840"/>
            <a:ext cx="8229600" cy="580034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 startAt="2"/>
            </a:pPr>
            <a:r>
              <a:rPr lang="en-US" altLang="ja-JP" sz="2800" dirty="0" smtClean="0">
                <a:solidFill>
                  <a:srgbClr val="FF0000"/>
                </a:solidFill>
              </a:rPr>
              <a:t>◎</a:t>
            </a:r>
            <a:r>
              <a:rPr lang="ja-JP" altLang="en-US" sz="2800" dirty="0" smtClean="0">
                <a:solidFill>
                  <a:srgbClr val="FF0000"/>
                </a:solidFill>
              </a:rPr>
              <a:t>割り算の除去</a:t>
            </a:r>
            <a:endParaRPr lang="en-US" altLang="ja-JP" sz="2800" dirty="0" smtClean="0">
              <a:solidFill>
                <a:srgbClr val="FF0000"/>
              </a:solidFill>
            </a:endParaRPr>
          </a:p>
        </p:txBody>
      </p:sp>
      <p:sp>
        <p:nvSpPr>
          <p:cNvPr id="8" name="コンテンツ プレースホルダー 2"/>
          <p:cNvSpPr txBox="1">
            <a:spLocks/>
          </p:cNvSpPr>
          <p:nvPr/>
        </p:nvSpPr>
        <p:spPr>
          <a:xfrm>
            <a:off x="457200" y="3358869"/>
            <a:ext cx="8229600" cy="5800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ja-JP" altLang="en-US" sz="2800" dirty="0" smtClean="0"/>
              <a:t>プロファイル</a:t>
            </a:r>
            <a:endParaRPr lang="en-US" altLang="ja-JP" sz="2800" dirty="0"/>
          </a:p>
        </p:txBody>
      </p:sp>
      <p:pic>
        <p:nvPicPr>
          <p:cNvPr id="9" name="図 8" descr="profile_ver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38903"/>
            <a:ext cx="9144000" cy="1222644"/>
          </a:xfrm>
          <a:prstGeom prst="rect">
            <a:avLst/>
          </a:prstGeom>
        </p:spPr>
      </p:pic>
      <p:pic>
        <p:nvPicPr>
          <p:cNvPr id="10" name="図 9" descr="profile_ver6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28331"/>
            <a:ext cx="9144000" cy="1228299"/>
          </a:xfrm>
          <a:prstGeom prst="rect">
            <a:avLst/>
          </a:prstGeom>
        </p:spPr>
      </p:pic>
      <p:sp>
        <p:nvSpPr>
          <p:cNvPr id="11" name="テキスト ボックス 10"/>
          <p:cNvSpPr txBox="1"/>
          <p:nvPr/>
        </p:nvSpPr>
        <p:spPr>
          <a:xfrm>
            <a:off x="1715032" y="5824065"/>
            <a:ext cx="59503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1600" dirty="0" smtClean="0">
                <a:solidFill>
                  <a:schemeClr val="bg1"/>
                </a:solidFill>
              </a:rPr>
              <a:t>②</a:t>
            </a:r>
          </a:p>
          <a:p>
            <a:pPr algn="ctr"/>
            <a:r>
              <a:rPr lang="en-US" altLang="ja-JP" sz="1600" dirty="0" smtClean="0">
                <a:solidFill>
                  <a:schemeClr val="bg1"/>
                </a:solidFill>
              </a:rPr>
              <a:t>⑤</a:t>
            </a:r>
          </a:p>
          <a:p>
            <a:pPr algn="ctr"/>
            <a:r>
              <a:rPr kumimoji="1" lang="en-US" altLang="ja-JP" sz="1600" dirty="0" smtClean="0">
                <a:solidFill>
                  <a:schemeClr val="bg1"/>
                </a:solidFill>
              </a:rPr>
              <a:t>⑥</a:t>
            </a:r>
            <a:r>
              <a:rPr kumimoji="1" lang="ja-JP" altLang="en-US" sz="1600" dirty="0" smtClean="0">
                <a:solidFill>
                  <a:schemeClr val="bg1"/>
                </a:solidFill>
              </a:rPr>
              <a:t>？</a:t>
            </a:r>
            <a:endParaRPr kumimoji="1" lang="ja-JP" altLang="en-US" sz="1600" dirty="0">
              <a:solidFill>
                <a:schemeClr val="bg1"/>
              </a:solidFill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1662842" y="4361530"/>
            <a:ext cx="59503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1600" dirty="0" smtClean="0">
                <a:solidFill>
                  <a:schemeClr val="bg1"/>
                </a:solidFill>
              </a:rPr>
              <a:t>②</a:t>
            </a:r>
          </a:p>
          <a:p>
            <a:pPr algn="ctr"/>
            <a:r>
              <a:rPr lang="en-US" altLang="ja-JP" sz="1600" dirty="0" smtClean="0">
                <a:solidFill>
                  <a:schemeClr val="bg1"/>
                </a:solidFill>
              </a:rPr>
              <a:t>⑤</a:t>
            </a:r>
          </a:p>
          <a:p>
            <a:pPr algn="ctr"/>
            <a:r>
              <a:rPr kumimoji="1" lang="en-US" altLang="ja-JP" sz="1600" dirty="0" smtClean="0">
                <a:solidFill>
                  <a:schemeClr val="bg1"/>
                </a:solidFill>
              </a:rPr>
              <a:t>⑥</a:t>
            </a:r>
            <a:r>
              <a:rPr kumimoji="1" lang="ja-JP" altLang="en-US" sz="1600" dirty="0" smtClean="0">
                <a:solidFill>
                  <a:schemeClr val="bg1"/>
                </a:solidFill>
              </a:rPr>
              <a:t>？</a:t>
            </a:r>
            <a:endParaRPr kumimoji="1" lang="ja-JP" altLang="en-US" sz="1600" dirty="0">
              <a:solidFill>
                <a:schemeClr val="bg1"/>
              </a:solidFill>
            </a:endParaRPr>
          </a:p>
        </p:txBody>
      </p:sp>
      <p:sp>
        <p:nvSpPr>
          <p:cNvPr id="13" name="下矢印 12"/>
          <p:cNvSpPr/>
          <p:nvPr/>
        </p:nvSpPr>
        <p:spPr>
          <a:xfrm>
            <a:off x="7496416" y="2448632"/>
            <a:ext cx="1006750" cy="346453"/>
          </a:xfrm>
          <a:prstGeom prst="downArrow">
            <a:avLst/>
          </a:prstGeom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下矢印 13"/>
          <p:cNvSpPr/>
          <p:nvPr/>
        </p:nvSpPr>
        <p:spPr>
          <a:xfrm>
            <a:off x="1427221" y="5161547"/>
            <a:ext cx="1006750" cy="346453"/>
          </a:xfrm>
          <a:prstGeom prst="downArrow">
            <a:avLst/>
          </a:prstGeom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9676829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スカラチューニング</a:t>
            </a:r>
            <a:endParaRPr kumimoji="1" lang="ja-JP" altLang="en-US" dirty="0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8233" y="1439669"/>
            <a:ext cx="6474054" cy="4411905"/>
          </a:xfrm>
          <a:prstGeom prst="rect">
            <a:avLst/>
          </a:prstGeom>
        </p:spPr>
      </p:pic>
      <p:sp>
        <p:nvSpPr>
          <p:cNvPr id="7" name="四角形吹き出し 6"/>
          <p:cNvSpPr/>
          <p:nvPr/>
        </p:nvSpPr>
        <p:spPr>
          <a:xfrm>
            <a:off x="3996023" y="2091089"/>
            <a:ext cx="1827638" cy="728009"/>
          </a:xfrm>
          <a:prstGeom prst="wedgeRectCallout">
            <a:avLst>
              <a:gd name="adj1" fmla="val -38900"/>
              <a:gd name="adj2" fmla="val 91153"/>
            </a:avLst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000" dirty="0" smtClean="0"/>
              <a:t>約</a:t>
            </a:r>
            <a:r>
              <a:rPr kumimoji="1" lang="en-US" altLang="ja-JP" sz="2000" dirty="0" smtClean="0"/>
              <a:t>35%</a:t>
            </a:r>
            <a:r>
              <a:rPr kumimoji="1" lang="ja-JP" altLang="en-US" sz="2000" dirty="0" smtClean="0"/>
              <a:t>の減少</a:t>
            </a:r>
            <a:endParaRPr kumimoji="1" lang="ja-JP" altLang="en-US" sz="2000" dirty="0"/>
          </a:p>
        </p:txBody>
      </p:sp>
      <p:sp>
        <p:nvSpPr>
          <p:cNvPr id="8" name="四角形吹き出し 7"/>
          <p:cNvSpPr/>
          <p:nvPr/>
        </p:nvSpPr>
        <p:spPr>
          <a:xfrm>
            <a:off x="5513893" y="3513633"/>
            <a:ext cx="1998010" cy="728009"/>
          </a:xfrm>
          <a:prstGeom prst="wedgeRectCallout">
            <a:avLst>
              <a:gd name="adj1" fmla="val -38900"/>
              <a:gd name="adj2" fmla="val 91153"/>
            </a:avLst>
          </a:prstGeom>
          <a:solidFill>
            <a:schemeClr val="accent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000" dirty="0" smtClean="0"/>
              <a:t>約</a:t>
            </a:r>
            <a:r>
              <a:rPr lang="en-US" altLang="ja-JP" sz="2000" dirty="0" smtClean="0"/>
              <a:t>8.3</a:t>
            </a:r>
            <a:r>
              <a:rPr kumimoji="1" lang="en-US" altLang="ja-JP" sz="2000" dirty="0" smtClean="0"/>
              <a:t>%</a:t>
            </a:r>
            <a:r>
              <a:rPr kumimoji="1" lang="ja-JP" altLang="en-US" sz="2000" dirty="0" smtClean="0"/>
              <a:t>の減少</a:t>
            </a:r>
            <a:endParaRPr kumimoji="1" lang="ja-JP" altLang="en-US" sz="2000" dirty="0"/>
          </a:p>
        </p:txBody>
      </p:sp>
    </p:spTree>
    <p:extLst>
      <p:ext uri="{BB962C8B-B14F-4D97-AF65-F5344CB8AC3E}">
        <p14:creationId xmlns:p14="http://schemas.microsoft.com/office/powerpoint/2010/main" val="24104661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err="1" smtClean="0"/>
              <a:t>OpenMP</a:t>
            </a:r>
            <a:r>
              <a:rPr kumimoji="1" lang="ja-JP" altLang="en-US" dirty="0" smtClean="0"/>
              <a:t> </a:t>
            </a:r>
            <a:r>
              <a:rPr kumimoji="1" lang="en-US" altLang="ja-JP" sz="3600" dirty="0" smtClean="0"/>
              <a:t>(in</a:t>
            </a:r>
            <a:r>
              <a:rPr kumimoji="1" lang="ja-JP" altLang="en-US" sz="3600" dirty="0" smtClean="0"/>
              <a:t> </a:t>
            </a:r>
            <a:r>
              <a:rPr kumimoji="1" lang="en-US" altLang="ja-JP" sz="3600" dirty="0" smtClean="0"/>
              <a:t>progress)</a:t>
            </a:r>
            <a:endParaRPr kumimoji="1" lang="ja-JP" altLang="en-US" sz="3600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1502" y="1276378"/>
            <a:ext cx="6398670" cy="4646998"/>
          </a:xfrm>
          <a:prstGeom prst="rect">
            <a:avLst/>
          </a:prstGeom>
        </p:spPr>
      </p:pic>
      <p:sp>
        <p:nvSpPr>
          <p:cNvPr id="5" name="四角形吹き出し 4"/>
          <p:cNvSpPr/>
          <p:nvPr/>
        </p:nvSpPr>
        <p:spPr>
          <a:xfrm>
            <a:off x="3196757" y="1744590"/>
            <a:ext cx="3766778" cy="1538300"/>
          </a:xfrm>
          <a:prstGeom prst="wedgeRectCallout">
            <a:avLst>
              <a:gd name="adj1" fmla="val -38900"/>
              <a:gd name="adj2" fmla="val 91153"/>
            </a:avLst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en-US" sz="2000" dirty="0" smtClean="0"/>
              <a:t>4</a:t>
            </a:r>
            <a:r>
              <a:rPr lang="ja-JP" altLang="en-US" sz="2000" dirty="0" smtClean="0"/>
              <a:t>並列で</a:t>
            </a:r>
            <a:r>
              <a:rPr kumimoji="1" lang="ja-JP" altLang="en-US" sz="2000" dirty="0" smtClean="0"/>
              <a:t>約</a:t>
            </a:r>
            <a:r>
              <a:rPr kumimoji="1" lang="en-US" altLang="ja-JP" sz="2000" dirty="0" smtClean="0"/>
              <a:t>17%</a:t>
            </a:r>
            <a:r>
              <a:rPr kumimoji="1" lang="ja-JP" altLang="en-US" sz="2000" dirty="0" smtClean="0"/>
              <a:t>の減少</a:t>
            </a:r>
            <a:endParaRPr kumimoji="1" lang="en-US" altLang="ja-JP" sz="2000" dirty="0" smtClean="0"/>
          </a:p>
          <a:p>
            <a:pPr>
              <a:spcBef>
                <a:spcPts val="600"/>
              </a:spcBef>
            </a:pPr>
            <a:r>
              <a:rPr lang="en-US" altLang="ja-JP" sz="2000" dirty="0" smtClean="0"/>
              <a:t>→</a:t>
            </a:r>
            <a:r>
              <a:rPr lang="ja-JP" altLang="en-US" sz="2000" dirty="0" smtClean="0"/>
              <a:t>全体ではまだ効果が薄い</a:t>
            </a:r>
            <a:endParaRPr lang="en-US" altLang="ja-JP" sz="2000" dirty="0" smtClean="0"/>
          </a:p>
          <a:p>
            <a:r>
              <a:rPr kumimoji="1" lang="en-US" altLang="ja-JP" sz="2000" dirty="0" smtClean="0"/>
              <a:t>(</a:t>
            </a:r>
            <a:r>
              <a:rPr kumimoji="1" lang="en-US" altLang="ja-JP" sz="2000" dirty="0" err="1" smtClean="0"/>
              <a:t>OpenMP</a:t>
            </a:r>
            <a:r>
              <a:rPr lang="ja-JP" altLang="en-US" sz="2000" dirty="0" smtClean="0"/>
              <a:t>がきちんと実装できて</a:t>
            </a:r>
            <a:r>
              <a:rPr lang="ja-JP" altLang="en-US" sz="2000" dirty="0" smtClean="0"/>
              <a:t>い</a:t>
            </a:r>
            <a:r>
              <a:rPr kumimoji="1" lang="ja-JP" altLang="en-US" sz="2000" dirty="0" smtClean="0"/>
              <a:t>る</a:t>
            </a:r>
            <a:r>
              <a:rPr kumimoji="1" lang="ja-JP" altLang="en-US" sz="2000" dirty="0" smtClean="0"/>
              <a:t>か？今後も進めていく</a:t>
            </a:r>
            <a:r>
              <a:rPr kumimoji="1" lang="en-US" altLang="ja-JP" sz="2000" dirty="0" smtClean="0"/>
              <a:t>)</a:t>
            </a: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1587" y="5734807"/>
            <a:ext cx="914241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 b="1" u="sng" dirty="0" smtClean="0"/>
              <a:t>謝辞</a:t>
            </a:r>
            <a:endParaRPr kumimoji="1" lang="en-US" altLang="ja-JP" sz="2000" b="1" u="sng" dirty="0" smtClean="0"/>
          </a:p>
          <a:p>
            <a:r>
              <a:rPr lang="en-US" altLang="en-US" sz="2000" dirty="0" smtClean="0"/>
              <a:t>5</a:t>
            </a:r>
            <a:r>
              <a:rPr lang="ja-JP" altLang="en-US" sz="2000" dirty="0" smtClean="0"/>
              <a:t>日間ガッツリご指導をしていただいた先生方に、この場を借りて心より御礼申し上げます。</a:t>
            </a:r>
            <a:endParaRPr lang="en-US" altLang="ja-JP" sz="2000" dirty="0"/>
          </a:p>
        </p:txBody>
      </p:sp>
    </p:spTree>
    <p:extLst>
      <p:ext uri="{BB962C8B-B14F-4D97-AF65-F5344CB8AC3E}">
        <p14:creationId xmlns:p14="http://schemas.microsoft.com/office/powerpoint/2010/main" val="9443331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App.</a:t>
            </a:r>
            <a:r>
              <a:rPr kumimoji="1" lang="ja-JP" altLang="en-US" dirty="0" smtClean="0"/>
              <a:t> </a:t>
            </a:r>
            <a:r>
              <a:rPr kumimoji="1" lang="en-US" altLang="ja-JP" dirty="0" err="1" smtClean="0"/>
              <a:t>OpenMP</a:t>
            </a:r>
            <a:endParaRPr kumimoji="1" lang="ja-JP" altLang="en-US" dirty="0"/>
          </a:p>
        </p:txBody>
      </p:sp>
      <p:pic>
        <p:nvPicPr>
          <p:cNvPr id="4" name="図 3" descr="nthread-compacty_tim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0362" y="1292026"/>
            <a:ext cx="6117700" cy="4360459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851254" y="5652485"/>
            <a:ext cx="73124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 smtClean="0"/>
              <a:t>一つの</a:t>
            </a:r>
            <a:r>
              <a:rPr lang="en-US" altLang="ja-JP" dirty="0" err="1" smtClean="0"/>
              <a:t>OpenMP</a:t>
            </a:r>
            <a:r>
              <a:rPr lang="ja-JP" altLang="en-US" dirty="0" smtClean="0"/>
              <a:t>化したループでも、</a:t>
            </a:r>
            <a:r>
              <a:rPr kumimoji="1" lang="en-US" altLang="ja-JP" dirty="0" smtClean="0"/>
              <a:t>5</a:t>
            </a:r>
            <a:r>
              <a:rPr kumimoji="1" lang="ja-JP" altLang="en-US" dirty="0" smtClean="0"/>
              <a:t>スレッド以降なぜか速度が上がらない。なぜ？</a:t>
            </a:r>
            <a:endParaRPr kumimoji="1" lang="en-US" altLang="ja-JP" dirty="0" smtClean="0"/>
          </a:p>
          <a:p>
            <a:r>
              <a:rPr lang="en-US" altLang="ja-JP" dirty="0" smtClean="0"/>
              <a:t>→</a:t>
            </a:r>
            <a:r>
              <a:rPr lang="ja-JP" altLang="en-US" dirty="0" smtClean="0"/>
              <a:t>実装方法を間違えている？計算条件の問題？</a:t>
            </a:r>
            <a:endParaRPr kumimoji="1" lang="en-US" altLang="ja-JP" dirty="0" smtClean="0"/>
          </a:p>
        </p:txBody>
      </p:sp>
    </p:spTree>
    <p:extLst>
      <p:ext uri="{BB962C8B-B14F-4D97-AF65-F5344CB8AC3E}">
        <p14:creationId xmlns:p14="http://schemas.microsoft.com/office/powerpoint/2010/main" val="8420783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ホワイ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サマー">
      <a:majorFont>
        <a:latin typeface="Century Gothic"/>
        <a:ea typeface=""/>
        <a:cs typeface=""/>
        <a:font script="Jpan" typeface="ヒラギノ丸ゴ Pro W4"/>
        <a:font script="Hans" typeface="宋体"/>
        <a:font script="Hant" typeface="新細明體"/>
      </a:majorFont>
      <a:minorFont>
        <a:latin typeface="Century Gothic"/>
        <a:ea typeface=""/>
        <a:cs typeface=""/>
        <a:font script="Jpan" typeface="ヒラギノ丸ゴ Pro W4"/>
        <a:font script="Hans" typeface="宋体"/>
        <a:font script="Hant" typeface="新細明體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442</TotalTime>
  <Words>179</Words>
  <Application>Microsoft Macintosh PowerPoint</Application>
  <PresentationFormat>画面に合わせる (4:3)</PresentationFormat>
  <Paragraphs>46</Paragraphs>
  <Slides>8</Slides>
  <Notes>0</Notes>
  <HiddenSlides>0</HiddenSlides>
  <MMClips>1</MMClips>
  <ScaleCrop>false</ScaleCrop>
  <HeadingPairs>
    <vt:vector size="4" baseType="variant">
      <vt:variant>
        <vt:lpstr>テーマ</vt:lpstr>
      </vt:variant>
      <vt:variant>
        <vt:i4>1</vt:i4>
      </vt:variant>
      <vt:variant>
        <vt:lpstr>スライド タイトル</vt:lpstr>
      </vt:variant>
      <vt:variant>
        <vt:i4>8</vt:i4>
      </vt:variant>
    </vt:vector>
  </HeadingPairs>
  <TitlesOfParts>
    <vt:vector size="9" baseType="lpstr">
      <vt:lpstr>ホワイト</vt:lpstr>
      <vt:lpstr>スカラチューニングとOpenMPの実装</vt:lpstr>
      <vt:lpstr>シミュレーションの概要①</vt:lpstr>
      <vt:lpstr>シミュレーションの概要②</vt:lpstr>
      <vt:lpstr>スカラチューニング</vt:lpstr>
      <vt:lpstr>スカラチューニング</vt:lpstr>
      <vt:lpstr>スカラチューニング</vt:lpstr>
      <vt:lpstr>OpenMP (in progress)</vt:lpstr>
      <vt:lpstr>App. OpenMP</vt:lpstr>
    </vt:vector>
  </TitlesOfParts>
  <Company>東北大学大学院 理学研究科 地球物理学専攻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スカラーチューニングとOpenMPの実装</dc:title>
  <dc:creator>平井 研一郎</dc:creator>
  <cp:lastModifiedBy>平井 研一郎</cp:lastModifiedBy>
  <cp:revision>20</cp:revision>
  <dcterms:created xsi:type="dcterms:W3CDTF">2015-08-06T20:15:53Z</dcterms:created>
  <dcterms:modified xsi:type="dcterms:W3CDTF">2015-08-07T04:09:05Z</dcterms:modified>
</cp:coreProperties>
</file>