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gif" ContentType="video/unknown"/>
  <Override PartName="/ppt/media/media2.gif" ContentType="video/unknown"/>
  <Override PartName="/ppt/media/media3.gif" ContentType="video/unknown"/>
  <Override PartName="/ppt/media/media4.gif" ContentType="video/unknown"/>
  <Override PartName="/ppt/media/media5.gif" ContentType="video/unknown"/>
  <Override PartName="/ppt/media/media6.gif" ContentType="video/unknown"/>
  <Override PartName="/ppt/media/media7.gif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30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0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0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0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0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0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0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0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000"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  <a:endParaRPr sz="2800"/>
          </a:p>
          <a:p>
            <a:pPr lvl="1">
              <a:defRPr sz="1800"/>
            </a:pPr>
            <a:r>
              <a:rPr sz="2800"/>
              <a:t>本文レベル2</a:t>
            </a:r>
            <a:endParaRPr sz="2800"/>
          </a:p>
          <a:p>
            <a:pPr lvl="2">
              <a:defRPr sz="1800"/>
            </a:pPr>
            <a:r>
              <a:rPr sz="2800"/>
              <a:t>本文レベル3</a:t>
            </a:r>
            <a:endParaRPr sz="2800"/>
          </a:p>
          <a:p>
            <a:pPr lvl="3">
              <a:defRPr sz="1800"/>
            </a:pPr>
            <a:r>
              <a:rPr sz="2800"/>
              <a:t>本文レベル4</a:t>
            </a:r>
            <a:endParaRPr sz="2800"/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80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80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80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80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80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80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80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8000">
          <a:latin typeface="+mn-lt"/>
          <a:ea typeface="+mn-ea"/>
          <a:cs typeface="+mn-cs"/>
          <a:sym typeface="ヒラギノ角ゴ ProN W3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gif"/><Relationship Id="rId3" Type="http://schemas.microsoft.com/office/2007/relationships/media" Target="../media/media1.gif"/><Relationship Id="rId4" Type="http://schemas.openxmlformats.org/officeDocument/2006/relationships/image" Target="../media/image2.png"/><Relationship Id="rId5" Type="http://schemas.openxmlformats.org/officeDocument/2006/relationships/video" Target="../media/media2.gif"/><Relationship Id="rId6" Type="http://schemas.microsoft.com/office/2007/relationships/media" Target="../media/media2.gif"/><Relationship Id="rId7" Type="http://schemas.openxmlformats.org/officeDocument/2006/relationships/image" Target="../media/image3.png"/><Relationship Id="rId8" Type="http://schemas.openxmlformats.org/officeDocument/2006/relationships/video" Target="../media/media3.gif"/><Relationship Id="rId9" Type="http://schemas.microsoft.com/office/2007/relationships/media" Target="../media/media3.gif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4.gif"/><Relationship Id="rId3" Type="http://schemas.microsoft.com/office/2007/relationships/media" Target="../media/media4.gif"/><Relationship Id="rId4" Type="http://schemas.openxmlformats.org/officeDocument/2006/relationships/image" Target="../media/image17.png"/><Relationship Id="rId5" Type="http://schemas.openxmlformats.org/officeDocument/2006/relationships/video" Target="../media/media5.gif"/><Relationship Id="rId6" Type="http://schemas.microsoft.com/office/2007/relationships/media" Target="../media/media5.gif"/><Relationship Id="rId7" Type="http://schemas.openxmlformats.org/officeDocument/2006/relationships/image" Target="../media/image18.png"/><Relationship Id="rId8" Type="http://schemas.openxmlformats.org/officeDocument/2006/relationships/video" Target="../media/media6.gif"/><Relationship Id="rId9" Type="http://schemas.microsoft.com/office/2007/relationships/media" Target="../media/media6.gif"/><Relationship Id="rId10" Type="http://schemas.openxmlformats.org/officeDocument/2006/relationships/image" Target="../media/image19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5.gif"/><Relationship Id="rId3" Type="http://schemas.microsoft.com/office/2007/relationships/media" Target="../media/media5.gif"/><Relationship Id="rId4" Type="http://schemas.openxmlformats.org/officeDocument/2006/relationships/image" Target="../media/image18.png"/><Relationship Id="rId5" Type="http://schemas.openxmlformats.org/officeDocument/2006/relationships/video" Target="../media/media7.gif"/><Relationship Id="rId6" Type="http://schemas.microsoft.com/office/2007/relationships/media" Target="../media/media7.gif"/><Relationship Id="rId7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body" idx="1"/>
          </p:nvPr>
        </p:nvSpPr>
        <p:spPr>
          <a:xfrm>
            <a:off x="1270000" y="7240289"/>
            <a:ext cx="10464800" cy="11303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九州大学　大学院理学府</a:t>
            </a:r>
            <a:endParaRPr sz="3200"/>
          </a:p>
          <a:p>
            <a:pPr lvl="0">
              <a:defRPr sz="1800"/>
            </a:pPr>
            <a:r>
              <a:rPr sz="3200"/>
              <a:t>地球惑星科学専攻　M１　樋口公紀</a:t>
            </a:r>
          </a:p>
        </p:txBody>
      </p:sp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 lvl="0">
              <a:defRPr sz="1800"/>
            </a:pPr>
            <a:r>
              <a:rPr sz="4300"/>
              <a:t>宇宙磁気流体・プラズマシミュレーションサマースクール　成果報告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Hanime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918689" y="5382706"/>
            <a:ext cx="5832305" cy="4374229"/>
          </a:xfrm>
          <a:prstGeom prst="rect">
            <a:avLst/>
          </a:prstGeom>
        </p:spPr>
      </p:pic>
      <p:pic>
        <p:nvPicPr>
          <p:cNvPr id="36" name="MKHanime.gif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70089" y="979513"/>
            <a:ext cx="5836417" cy="4377311"/>
          </a:xfrm>
          <a:prstGeom prst="rect">
            <a:avLst/>
          </a:prstGeom>
        </p:spPr>
      </p:pic>
      <p:pic>
        <p:nvPicPr>
          <p:cNvPr id="37" name="MKH_divBanime.gif"/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724800" y="892968"/>
            <a:ext cx="5836413" cy="4377311"/>
          </a:xfrm>
          <a:prstGeom prst="rect">
            <a:avLst/>
          </a:prstGeom>
        </p:spPr>
      </p:pic>
      <p:sp>
        <p:nvSpPr>
          <p:cNvPr id="38" name="Shape 38"/>
          <p:cNvSpPr/>
          <p:nvPr/>
        </p:nvSpPr>
        <p:spPr>
          <a:xfrm>
            <a:off x="5465698" y="310640"/>
            <a:ext cx="207340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000"/>
              <a:t>1次精度KH</a:t>
            </a:r>
          </a:p>
        </p:txBody>
      </p:sp>
      <p:sp>
        <p:nvSpPr>
          <p:cNvPr id="39" name="Shape 39"/>
          <p:cNvSpPr/>
          <p:nvPr/>
        </p:nvSpPr>
        <p:spPr>
          <a:xfrm>
            <a:off x="926609" y="1079125"/>
            <a:ext cx="249478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000"/>
              <a:t>Bxに一様磁場</a:t>
            </a:r>
          </a:p>
        </p:txBody>
      </p:sp>
      <p:sp>
        <p:nvSpPr>
          <p:cNvPr id="40" name="Shape 40"/>
          <p:cNvSpPr/>
          <p:nvPr/>
        </p:nvSpPr>
        <p:spPr>
          <a:xfrm>
            <a:off x="868885" y="1029500"/>
            <a:ext cx="11534719" cy="4104246"/>
          </a:xfrm>
          <a:prstGeom prst="rect">
            <a:avLst/>
          </a:prstGeom>
          <a:ln w="76200">
            <a:solidFill>
              <a:srgbClr val="FFD479">
                <a:alpha val="80211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7262300" y="5504997"/>
            <a:ext cx="5102240" cy="4104246"/>
          </a:xfrm>
          <a:prstGeom prst="rect">
            <a:avLst/>
          </a:prstGeom>
          <a:ln w="76200">
            <a:solidFill>
              <a:srgbClr val="D4FB79">
                <a:alpha val="80211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7298188" y="5543097"/>
            <a:ext cx="1638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/>
              <a:t>磁場なし</a:t>
            </a:r>
          </a:p>
        </p:txBody>
      </p:sp>
      <p:pic>
        <p:nvPicPr>
          <p:cNvPr id="43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30695" y="4735195"/>
            <a:ext cx="1511301" cy="283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807005" y="4697095"/>
            <a:ext cx="1511301" cy="35941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4064454" y="7368338"/>
            <a:ext cx="2494789" cy="922271"/>
          </a:xfrm>
          <a:prstGeom prst="rect">
            <a:avLst/>
          </a:prstGeom>
          <a:solidFill>
            <a:srgbClr val="73FCD6">
              <a:alpha val="6774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48" name="Group 48"/>
          <p:cNvGrpSpPr/>
          <p:nvPr/>
        </p:nvGrpSpPr>
        <p:grpSpPr>
          <a:xfrm>
            <a:off x="780060" y="5968429"/>
            <a:ext cx="3168378" cy="3234973"/>
            <a:chOff x="0" y="0"/>
            <a:chExt cx="3168376" cy="3234971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3168377" cy="3234972"/>
            </a:xfrm>
            <a:prstGeom prst="rect">
              <a:avLst/>
            </a:prstGeom>
            <a:solidFill>
              <a:srgbClr val="531B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2698" y="858696"/>
              <a:ext cx="3162981" cy="1584611"/>
            </a:xfrm>
            <a:prstGeom prst="rect">
              <a:avLst/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9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5434" y="8524199"/>
            <a:ext cx="1051274" cy="32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5434" y="6064018"/>
            <a:ext cx="1051274" cy="328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45434" y="6927380"/>
            <a:ext cx="1051274" cy="32852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89156" y="9384413"/>
            <a:ext cx="1563830" cy="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99249" y="7829891"/>
            <a:ext cx="1" cy="1563830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54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246342" y="9311464"/>
            <a:ext cx="175214" cy="156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99782" y="7470288"/>
            <a:ext cx="164262" cy="222302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986430" y="7585916"/>
            <a:ext cx="755638" cy="1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57" name="pasted-image.pd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04304" y="7742212"/>
            <a:ext cx="1171732" cy="27705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 flipH="1">
            <a:off x="1986430" y="8897373"/>
            <a:ext cx="755638" cy="1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9" name="Shape 59"/>
          <p:cNvSpPr/>
          <p:nvPr/>
        </p:nvSpPr>
        <p:spPr>
          <a:xfrm flipH="1">
            <a:off x="1953029" y="6605147"/>
            <a:ext cx="755638" cy="1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60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352749" y="6195182"/>
            <a:ext cx="1445501" cy="32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352749" y="8524199"/>
            <a:ext cx="1445501" cy="32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075919" y="6256020"/>
            <a:ext cx="1539018" cy="36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078874" y="6826648"/>
            <a:ext cx="1533107" cy="33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df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184421" y="7524057"/>
            <a:ext cx="1248387" cy="28800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942089" y="8420391"/>
            <a:ext cx="1563830" cy="46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周期境界</a:t>
            </a:r>
          </a:p>
        </p:txBody>
      </p:sp>
      <p:pic>
        <p:nvPicPr>
          <p:cNvPr id="66" name="pasted-image.pdf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639752" y="5646007"/>
            <a:ext cx="2164960" cy="30662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4186818" y="8805269"/>
            <a:ext cx="2494790" cy="922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Pに10%のランダムな摂動</a:t>
            </a:r>
          </a:p>
        </p:txBody>
      </p:sp>
      <p:sp>
        <p:nvSpPr>
          <p:cNvPr id="68" name="Shape 68"/>
          <p:cNvSpPr/>
          <p:nvPr/>
        </p:nvSpPr>
        <p:spPr>
          <a:xfrm>
            <a:off x="4184421" y="7899961"/>
            <a:ext cx="2371385" cy="38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(磁場を入れた場合)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mediacall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MKH_divBnot_musclanime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90799" y="1014446"/>
            <a:ext cx="5573928" cy="4180446"/>
          </a:xfrm>
          <a:prstGeom prst="rect">
            <a:avLst/>
          </a:prstGeom>
        </p:spPr>
      </p:pic>
      <p:pic>
        <p:nvPicPr>
          <p:cNvPr id="71" name="KH1_musclanime.gif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994889" y="5548364"/>
            <a:ext cx="5573929" cy="4180446"/>
          </a:xfrm>
          <a:prstGeom prst="rect">
            <a:avLst/>
          </a:prstGeom>
        </p:spPr>
      </p:pic>
      <p:pic>
        <p:nvPicPr>
          <p:cNvPr id="72" name="MKH_divB_musclanime.gif"/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857507" y="1014446"/>
            <a:ext cx="5573929" cy="4180446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>
            <a:off x="926609" y="1079125"/>
            <a:ext cx="249478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000"/>
              <a:t>Bxに一様磁場</a:t>
            </a:r>
          </a:p>
        </p:txBody>
      </p:sp>
      <p:sp>
        <p:nvSpPr>
          <p:cNvPr id="74" name="Shape 74"/>
          <p:cNvSpPr/>
          <p:nvPr/>
        </p:nvSpPr>
        <p:spPr>
          <a:xfrm>
            <a:off x="868885" y="1029500"/>
            <a:ext cx="11534719" cy="4104246"/>
          </a:xfrm>
          <a:prstGeom prst="rect">
            <a:avLst/>
          </a:prstGeom>
          <a:ln w="76200">
            <a:solidFill>
              <a:srgbClr val="FFD479">
                <a:alpha val="80211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7262300" y="5504997"/>
            <a:ext cx="5102240" cy="4104246"/>
          </a:xfrm>
          <a:prstGeom prst="rect">
            <a:avLst/>
          </a:prstGeom>
          <a:ln w="76200">
            <a:solidFill>
              <a:srgbClr val="D4FB79">
                <a:alpha val="80211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7298188" y="5543097"/>
            <a:ext cx="1638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/>
              <a:t>磁場なし</a:t>
            </a:r>
          </a:p>
        </p:txBody>
      </p:sp>
      <p:pic>
        <p:nvPicPr>
          <p:cNvPr id="77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30695" y="4735195"/>
            <a:ext cx="1511301" cy="283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807005" y="4697095"/>
            <a:ext cx="1511301" cy="35941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4064454" y="7368338"/>
            <a:ext cx="2494789" cy="879127"/>
          </a:xfrm>
          <a:prstGeom prst="rect">
            <a:avLst/>
          </a:prstGeom>
          <a:solidFill>
            <a:srgbClr val="73FCD6">
              <a:alpha val="6774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82" name="Group 82"/>
          <p:cNvGrpSpPr/>
          <p:nvPr/>
        </p:nvGrpSpPr>
        <p:grpSpPr>
          <a:xfrm>
            <a:off x="780060" y="5968429"/>
            <a:ext cx="3168378" cy="3234973"/>
            <a:chOff x="0" y="0"/>
            <a:chExt cx="3168376" cy="3234971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3168377" cy="3234972"/>
            </a:xfrm>
            <a:prstGeom prst="rect">
              <a:avLst/>
            </a:prstGeom>
            <a:solidFill>
              <a:srgbClr val="531B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2698" y="858696"/>
              <a:ext cx="3162981" cy="1584611"/>
            </a:xfrm>
            <a:prstGeom prst="rect">
              <a:avLst/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83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5434" y="8524199"/>
            <a:ext cx="1051274" cy="32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5434" y="6064018"/>
            <a:ext cx="1051274" cy="328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45434" y="6927380"/>
            <a:ext cx="1051274" cy="32852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589156" y="9384413"/>
            <a:ext cx="1563830" cy="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7" name="Shape 87"/>
          <p:cNvSpPr/>
          <p:nvPr/>
        </p:nvSpPr>
        <p:spPr>
          <a:xfrm flipV="1">
            <a:off x="599249" y="7829891"/>
            <a:ext cx="1" cy="1563830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88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246342" y="9311464"/>
            <a:ext cx="175214" cy="156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99782" y="7470288"/>
            <a:ext cx="164262" cy="22230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986430" y="7585916"/>
            <a:ext cx="755638" cy="1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91" name="pasted-image.pd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04304" y="7742212"/>
            <a:ext cx="1171732" cy="27705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 flipH="1">
            <a:off x="1986430" y="8897373"/>
            <a:ext cx="755638" cy="1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3" name="Shape 93"/>
          <p:cNvSpPr/>
          <p:nvPr/>
        </p:nvSpPr>
        <p:spPr>
          <a:xfrm flipH="1">
            <a:off x="1953029" y="6605147"/>
            <a:ext cx="755638" cy="1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94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352749" y="6195182"/>
            <a:ext cx="1445501" cy="32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352749" y="8524199"/>
            <a:ext cx="1445501" cy="32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075919" y="6256020"/>
            <a:ext cx="1539018" cy="36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078874" y="6826648"/>
            <a:ext cx="1533107" cy="33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asted-image.pdf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184421" y="7524057"/>
            <a:ext cx="1248387" cy="28800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4184421" y="7874561"/>
            <a:ext cx="2371385" cy="38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(磁場を入れた場合)</a:t>
            </a:r>
          </a:p>
        </p:txBody>
      </p:sp>
      <p:sp>
        <p:nvSpPr>
          <p:cNvPr id="100" name="Shape 100"/>
          <p:cNvSpPr/>
          <p:nvPr/>
        </p:nvSpPr>
        <p:spPr>
          <a:xfrm>
            <a:off x="3945178" y="8457347"/>
            <a:ext cx="1563830" cy="46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周期境界</a:t>
            </a:r>
          </a:p>
        </p:txBody>
      </p:sp>
      <p:pic>
        <p:nvPicPr>
          <p:cNvPr id="101" name="pasted-image.pdf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639752" y="5646007"/>
            <a:ext cx="2164960" cy="30662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4664455" y="310640"/>
            <a:ext cx="367588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000"/>
              <a:t>2次MUSCL-MM KH</a:t>
            </a:r>
          </a:p>
        </p:txBody>
      </p:sp>
      <p:sp>
        <p:nvSpPr>
          <p:cNvPr id="103" name="Shape 103"/>
          <p:cNvSpPr/>
          <p:nvPr/>
        </p:nvSpPr>
        <p:spPr>
          <a:xfrm>
            <a:off x="4186818" y="8805269"/>
            <a:ext cx="2494790" cy="922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Pに1%のランダムな摂動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mediacall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KH1_musclanime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937005" y="2559884"/>
            <a:ext cx="7913604" cy="5935202"/>
          </a:xfrm>
          <a:prstGeom prst="rect">
            <a:avLst/>
          </a:prstGeom>
        </p:spPr>
      </p:pic>
      <p:pic>
        <p:nvPicPr>
          <p:cNvPr id="106" name="KH10_1jjianime.gif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-968386" y="2559884"/>
            <a:ext cx="7913603" cy="5935202"/>
          </a:xfrm>
          <a:prstGeom prst="rect">
            <a:avLst/>
          </a:prstGeom>
        </p:spPr>
      </p:pic>
      <p:sp>
        <p:nvSpPr>
          <p:cNvPr id="107" name="Shape 107"/>
          <p:cNvSpPr/>
          <p:nvPr/>
        </p:nvSpPr>
        <p:spPr>
          <a:xfrm>
            <a:off x="7592948" y="2478164"/>
            <a:ext cx="4601719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000"/>
              <a:t>2次MUSCL-MM(摂動1%)</a:t>
            </a:r>
          </a:p>
        </p:txBody>
      </p:sp>
      <p:sp>
        <p:nvSpPr>
          <p:cNvPr id="108" name="Shape 108"/>
          <p:cNvSpPr/>
          <p:nvPr/>
        </p:nvSpPr>
        <p:spPr>
          <a:xfrm>
            <a:off x="1300204" y="2478164"/>
            <a:ext cx="3376423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000"/>
              <a:t>1次精度(摂動10%)</a:t>
            </a:r>
          </a:p>
        </p:txBody>
      </p:sp>
      <p:sp>
        <p:nvSpPr>
          <p:cNvPr id="109" name="Shape 109"/>
          <p:cNvSpPr/>
          <p:nvPr/>
        </p:nvSpPr>
        <p:spPr>
          <a:xfrm>
            <a:off x="662903" y="1809881"/>
            <a:ext cx="163830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/>
              <a:t>磁場なし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0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0" fill="hold" display="0">
                  <p:stCondLst>
                    <p:cond delay="indefinite"/>
                  </p:stCondLst>
                </p:cTn>
                <p:tgtEl>
                  <p:spTgt spid="106"/>
                </p:tgtEl>
              </p:cMediaNode>
            </p:video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0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