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Override PartName="/ppt/media/media2.mp4" ContentType="video/unknown"/>
  <Override PartName="/ppt/notesSlides/notesSlide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ヒラギノ角ゴ ProN W3"/>
          <a:ea typeface="ヒラギノ角ゴ ProN W3"/>
          <a:cs typeface="ヒラギノ角ゴ ProN W3"/>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ヒラギノ角ゴ ProN W3"/>
          <a:ea typeface="ヒラギノ角ゴ ProN W3"/>
          <a:cs typeface="ヒラギノ角ゴ ProN W3"/>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lvl="0"/>
          </a:p>
        </p:txBody>
      </p:sp>
      <p:sp>
        <p:nvSpPr>
          <p:cNvPr id="46" name="Shape 4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lvl="0"/>
          </a:p>
        </p:txBody>
      </p:sp>
      <p:sp>
        <p:nvSpPr>
          <p:cNvPr id="67" name="Shape 67"/>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I would like to introduce the supercritical accretion flows shortly.</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the spherical accretion, the luminosity cannot exceed the Eddington luminosity, because the radiative force inhibit matter to accrete.</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the disk accretion, the luminosity can exceed the Eddington luminosity, because the photons escape to rarefied region over the dense disk, and diffusive photons in the disk does not inhibit the matter to accrete.</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There are some candidates of supercritically accreting BHs.</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One example is a galactic jet source SS433 and other examples are narrow line seyfert I galaxy, OVV quasars, and galactic BH candidates GRS1915+105.</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this study, we consider extragalactic ultraluminous X-ray sources ULXs.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lvl="0"/>
          </a:p>
        </p:txBody>
      </p:sp>
      <p:sp>
        <p:nvSpPr>
          <p:cNvPr id="79" name="Shape 79"/>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I would like to introduce the supercritical accretion flows shortly.</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the spherical accretion, the luminosity cannot exceed the Eddington luminosity, because the radiative force inhibit matter to accrete.</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the disk accretion, the luminosity can exceed the Eddington luminosity, because the photons escape to rarefied region over the dense disk, and diffusive photons in the disk does not inhibit the matter to accrete.</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There are some candidates of supercritically accreting BHs.</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One example is a galactic jet source SS433 and other examples are narrow line seyfert I galaxy, OVV quasars, and galactic BH candidates GRS1915+105.</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this study, we consider extragalactic ultraluminous X-ray sources ULXs.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サブタイトル">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lIns="0" tIns="0" rIns="0" bIns="0" anchor="b"/>
          <a:lstStyle/>
          <a:p>
            <a:pPr lvl="0">
              <a:defRPr sz="1800"/>
            </a:pPr>
            <a:r>
              <a:rPr sz="8400"/>
              <a:t>タイトルテキスト</a:t>
            </a:r>
          </a:p>
        </p:txBody>
      </p:sp>
      <p:sp>
        <p:nvSpPr>
          <p:cNvPr id="6" name="Shape 6"/>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本文レベル1</a:t>
            </a:r>
            <a:endParaRPr sz="3600"/>
          </a:p>
          <a:p>
            <a:pPr lvl="1">
              <a:defRPr sz="1800"/>
            </a:pPr>
            <a:r>
              <a:rPr sz="3600"/>
              <a:t>本文レベル2</a:t>
            </a:r>
            <a:endParaRPr sz="3600"/>
          </a:p>
          <a:p>
            <a:pPr lvl="2">
              <a:defRPr sz="1800"/>
            </a:pPr>
            <a:r>
              <a:rPr sz="3600"/>
              <a:t>本文レベル3</a:t>
            </a:r>
            <a:endParaRPr sz="3600"/>
          </a:p>
          <a:p>
            <a:pPr lvl="3">
              <a:defRPr sz="1800"/>
            </a:pPr>
            <a:r>
              <a:rPr sz="3600"/>
              <a:t>本文レベル4</a:t>
            </a:r>
            <a:endParaRPr sz="3600"/>
          </a:p>
          <a:p>
            <a:pPr lvl="4">
              <a:defRPr sz="1800"/>
            </a:pPr>
            <a:r>
              <a:rPr sz="3600"/>
              <a:t>本文レベル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sp>
        <p:nvSpPr>
          <p:cNvPr id="25" name="Shape 25"/>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タイトルテキスト</a:t>
            </a:r>
          </a:p>
        </p:txBody>
      </p:sp>
      <p:sp>
        <p:nvSpPr>
          <p:cNvPr id="26" name="Shape 26"/>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本文レベル1</a:t>
            </a:r>
            <a:endParaRPr sz="3400"/>
          </a:p>
          <a:p>
            <a:pPr lvl="1">
              <a:defRPr sz="1800"/>
            </a:pPr>
            <a:r>
              <a:rPr sz="3400"/>
              <a:t>本文レベル2</a:t>
            </a:r>
            <a:endParaRPr sz="3400"/>
          </a:p>
          <a:p>
            <a:pPr lvl="2">
              <a:defRPr sz="1800"/>
            </a:pPr>
            <a:r>
              <a:rPr sz="3400"/>
              <a:t>本文レベル3</a:t>
            </a:r>
            <a:endParaRPr sz="3400"/>
          </a:p>
          <a:p>
            <a:pPr lvl="3">
              <a:defRPr sz="1800"/>
            </a:pPr>
            <a:r>
              <a:rPr sz="3400"/>
              <a:t>本文レベル4</a:t>
            </a:r>
            <a:endParaRPr sz="3400"/>
          </a:p>
          <a:p>
            <a:pPr lvl="4">
              <a:defRPr sz="1800"/>
            </a:pPr>
            <a:r>
              <a:rPr sz="3400"/>
              <a:t>本文レベル 5</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画像（縦長、反射）">
    <p:spTree>
      <p:nvGrpSpPr>
        <p:cNvPr id="1" name=""/>
        <p:cNvGrpSpPr/>
        <p:nvPr/>
      </p:nvGrpSpPr>
      <p:grpSpPr>
        <a:xfrm>
          <a:off x="0" y="0"/>
          <a:ext cx="0" cy="0"/>
          <a:chOff x="0" y="0"/>
          <a:chExt cx="0" cy="0"/>
        </a:xfrm>
      </p:grpSpPr>
      <p:sp>
        <p:nvSpPr>
          <p:cNvPr id="28" name="Shape 28"/>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タイトルテキスト</a:t>
            </a:r>
          </a:p>
        </p:txBody>
      </p:sp>
      <p:sp>
        <p:nvSpPr>
          <p:cNvPr id="29" name="Shape 29"/>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本文レベル1</a:t>
            </a:r>
            <a:endParaRPr sz="3400"/>
          </a:p>
          <a:p>
            <a:pPr lvl="1">
              <a:defRPr sz="1800"/>
            </a:pPr>
            <a:r>
              <a:rPr sz="3400"/>
              <a:t>本文レベル2</a:t>
            </a:r>
            <a:endParaRPr sz="3400"/>
          </a:p>
          <a:p>
            <a:pPr lvl="2">
              <a:defRPr sz="1800"/>
            </a:pPr>
            <a:r>
              <a:rPr sz="3400"/>
              <a:t>本文レベル3</a:t>
            </a:r>
            <a:endParaRPr sz="3400"/>
          </a:p>
          <a:p>
            <a:pPr lvl="3">
              <a:defRPr sz="1800"/>
            </a:pPr>
            <a:r>
              <a:rPr sz="3400"/>
              <a:t>本文レベル4</a:t>
            </a:r>
            <a:endParaRPr sz="3400"/>
          </a:p>
          <a:p>
            <a:pPr lvl="4">
              <a:defRPr sz="1800"/>
            </a:pPr>
            <a:r>
              <a:rPr sz="3400"/>
              <a:t>本文レベル 5</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8400"/>
              <a:t>タイトルテキスト</a:t>
            </a:r>
          </a:p>
        </p:txBody>
      </p:sp>
      <p:sp>
        <p:nvSpPr>
          <p:cNvPr id="32" name="Shape 32"/>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左）">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8400"/>
              <a:t>タイトルテキスト</a:t>
            </a:r>
          </a:p>
        </p:txBody>
      </p:sp>
      <p:sp>
        <p:nvSpPr>
          <p:cNvPr id="35" name="Shape 35"/>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右）">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8400"/>
              <a:t>タイトルテキスト</a:t>
            </a:r>
          </a:p>
        </p:txBody>
      </p:sp>
      <p:sp>
        <p:nvSpPr>
          <p:cNvPr id="38" name="Shape 38"/>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lvl1pPr>
              <a:defRPr>
                <a:latin typeface="+mj-lt"/>
                <a:ea typeface="+mj-ea"/>
                <a:cs typeface="+mj-cs"/>
                <a:sym typeface="ヒラギノ角ゴ Pro W3"/>
              </a:defRPr>
            </a:lvl1pPr>
          </a:lstStyle>
          <a:p>
            <a:pPr lvl="0">
              <a:defRPr sz="1800"/>
            </a:pPr>
            <a:r>
              <a:rPr sz="8400"/>
              <a:t>タイトルテキスト</a:t>
            </a:r>
          </a:p>
        </p:txBody>
      </p:sp>
      <p:sp>
        <p:nvSpPr>
          <p:cNvPr id="41" name="Shape 41"/>
          <p:cNvSpPr/>
          <p:nvPr>
            <p:ph type="body" idx="1"/>
          </p:nvPr>
        </p:nvSpPr>
        <p:spPr>
          <a:prstGeom prst="rect">
            <a:avLst/>
          </a:prstGeom>
        </p:spPr>
        <p:txBody>
          <a:bodyPr/>
          <a:lstStyle>
            <a:lvl1pPr>
              <a:defRPr>
                <a:latin typeface="+mj-lt"/>
                <a:ea typeface="+mj-ea"/>
                <a:cs typeface="+mj-cs"/>
                <a:sym typeface="ヒラギノ角ゴ Pro W3"/>
              </a:defRPr>
            </a:lvl1pPr>
            <a:lvl2pPr>
              <a:defRPr>
                <a:latin typeface="+mj-lt"/>
                <a:ea typeface="+mj-ea"/>
                <a:cs typeface="+mj-cs"/>
                <a:sym typeface="ヒラギノ角ゴ Pro W3"/>
              </a:defRPr>
            </a:lvl2pPr>
            <a:lvl3pPr>
              <a:defRPr>
                <a:latin typeface="+mj-lt"/>
                <a:ea typeface="+mj-ea"/>
                <a:cs typeface="+mj-cs"/>
                <a:sym typeface="ヒラギノ角ゴ Pro W3"/>
              </a:defRPr>
            </a:lvl3pPr>
            <a:lvl4pPr>
              <a:defRPr>
                <a:latin typeface="+mj-lt"/>
                <a:ea typeface="+mj-ea"/>
                <a:cs typeface="+mj-cs"/>
                <a:sym typeface="ヒラギノ角ゴ Pro W3"/>
              </a:defRPr>
            </a:lvl4pPr>
            <a:lvl5pPr>
              <a:defRPr>
                <a:latin typeface="+mj-lt"/>
                <a:ea typeface="+mj-ea"/>
                <a:cs typeface="+mj-cs"/>
                <a:sym typeface="ヒラギノ角ゴ Pro W3"/>
              </a:defRPr>
            </a:lvl5pPr>
          </a:lstStyle>
          <a:p>
            <a:pPr lvl="0">
              <a:defRPr sz="1800"/>
            </a:pPr>
            <a:r>
              <a:rPr sz="4200"/>
              <a:t>本文レベル1</a:t>
            </a:r>
            <a:endParaRPr sz="4200"/>
          </a:p>
          <a:p>
            <a:pPr lvl="1">
              <a:defRPr sz="1800"/>
            </a:pPr>
            <a:r>
              <a:rPr sz="4200"/>
              <a:t>本文レベル2</a:t>
            </a:r>
            <a:endParaRPr sz="4200"/>
          </a:p>
          <a:p>
            <a:pPr lvl="2">
              <a:defRPr sz="1800"/>
            </a:pPr>
            <a:r>
              <a:rPr sz="4200"/>
              <a:t>本文レベル3</a:t>
            </a:r>
            <a:endParaRPr sz="4200"/>
          </a:p>
          <a:p>
            <a:pPr lvl="3">
              <a:defRPr sz="1800"/>
            </a:pPr>
            <a:r>
              <a:rPr sz="4200"/>
              <a:t>本文レベル4</a:t>
            </a:r>
            <a:endParaRPr sz="4200"/>
          </a:p>
          <a:p>
            <a:pPr lvl="4">
              <a:defRPr sz="1800"/>
            </a:pPr>
            <a:r>
              <a:rPr sz="4200"/>
              <a:t>本文レベル 5</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lvl1pPr>
              <a:defRPr>
                <a:latin typeface="+mj-lt"/>
                <a:ea typeface="+mj-ea"/>
                <a:cs typeface="+mj-cs"/>
                <a:sym typeface="ヒラギノ角ゴ Pro W3"/>
              </a:defRPr>
            </a:lvl1pPr>
          </a:lstStyle>
          <a:p>
            <a:pPr lvl="0">
              <a:defRPr sz="1800"/>
            </a:pPr>
            <a:r>
              <a:rPr sz="8400"/>
              <a:t>タイトルテキスト</a:t>
            </a:r>
          </a:p>
        </p:txBody>
      </p:sp>
      <p:sp>
        <p:nvSpPr>
          <p:cNvPr id="44" name="Shape 44"/>
          <p:cNvSpPr/>
          <p:nvPr>
            <p:ph type="body" idx="1"/>
          </p:nvPr>
        </p:nvSpPr>
        <p:spPr>
          <a:prstGeom prst="rect">
            <a:avLst/>
          </a:prstGeom>
        </p:spPr>
        <p:txBody>
          <a:bodyPr/>
          <a:lstStyle>
            <a:lvl1pPr>
              <a:defRPr>
                <a:latin typeface="+mj-lt"/>
                <a:ea typeface="+mj-ea"/>
                <a:cs typeface="+mj-cs"/>
                <a:sym typeface="ヒラギノ角ゴ Pro W3"/>
              </a:defRPr>
            </a:lvl1pPr>
            <a:lvl2pPr>
              <a:defRPr>
                <a:latin typeface="+mj-lt"/>
                <a:ea typeface="+mj-ea"/>
                <a:cs typeface="+mj-cs"/>
                <a:sym typeface="ヒラギノ角ゴ Pro W3"/>
              </a:defRPr>
            </a:lvl2pPr>
            <a:lvl3pPr>
              <a:defRPr>
                <a:latin typeface="+mj-lt"/>
                <a:ea typeface="+mj-ea"/>
                <a:cs typeface="+mj-cs"/>
                <a:sym typeface="ヒラギノ角ゴ Pro W3"/>
              </a:defRPr>
            </a:lvl3pPr>
            <a:lvl4pPr>
              <a:defRPr>
                <a:latin typeface="+mj-lt"/>
                <a:ea typeface="+mj-ea"/>
                <a:cs typeface="+mj-cs"/>
                <a:sym typeface="ヒラギノ角ゴ Pro W3"/>
              </a:defRPr>
            </a:lvl4pPr>
            <a:lvl5pPr>
              <a:defRPr>
                <a:latin typeface="+mj-lt"/>
                <a:ea typeface="+mj-ea"/>
                <a:cs typeface="+mj-cs"/>
                <a:sym typeface="ヒラギノ角ゴ Pro W3"/>
              </a:defRPr>
            </a:lvl5pPr>
          </a:lstStyle>
          <a:p>
            <a:pPr lvl="0">
              <a:defRPr sz="1800"/>
            </a:pPr>
            <a:r>
              <a:rPr sz="4200"/>
              <a:t>本文レベル1</a:t>
            </a:r>
            <a:endParaRPr sz="4200"/>
          </a:p>
          <a:p>
            <a:pPr lvl="1">
              <a:defRPr sz="1800"/>
            </a:pPr>
            <a:r>
              <a:rPr sz="4200"/>
              <a:t>本文レベル2</a:t>
            </a:r>
            <a:endParaRPr sz="4200"/>
          </a:p>
          <a:p>
            <a:pPr lvl="2">
              <a:defRPr sz="1800"/>
            </a:pPr>
            <a:r>
              <a:rPr sz="4200"/>
              <a:t>本文レベル3</a:t>
            </a:r>
            <a:endParaRPr sz="4200"/>
          </a:p>
          <a:p>
            <a:pPr lvl="3">
              <a:defRPr sz="1800"/>
            </a:pPr>
            <a:r>
              <a:rPr sz="4200"/>
              <a:t>本文レベル4</a:t>
            </a:r>
            <a:endParaRPr sz="4200"/>
          </a:p>
          <a:p>
            <a:pPr lvl="4">
              <a:defRPr sz="1800"/>
            </a:pPr>
            <a:r>
              <a:rPr sz="4200"/>
              <a:t>本文レベル 5</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8400"/>
              <a:t>タイトルテキスト</a:t>
            </a:r>
          </a:p>
        </p:txBody>
      </p:sp>
      <p:sp>
        <p:nvSpPr>
          <p:cNvPr id="9" name="Shape 9"/>
          <p:cNvSpPr/>
          <p:nvPr>
            <p:ph type="body" idx="1"/>
          </p:nvPr>
        </p:nvSpPr>
        <p:spPr>
          <a:prstGeom prst="rect">
            <a:avLst/>
          </a:prstGeom>
        </p:spPr>
        <p:txBody>
          <a:bodyPr/>
          <a:lstStyle/>
          <a:p>
            <a:pPr lvl="0">
              <a:defRPr sz="1800"/>
            </a:pPr>
            <a:r>
              <a:rPr sz="4200"/>
              <a:t>本文レベル1</a:t>
            </a:r>
            <a:endParaRPr sz="4200"/>
          </a:p>
          <a:p>
            <a:pPr lvl="1">
              <a:defRPr sz="1800"/>
            </a:pPr>
            <a:r>
              <a:rPr sz="4200"/>
              <a:t>本文レベル2</a:t>
            </a:r>
            <a:endParaRPr sz="4200"/>
          </a:p>
          <a:p>
            <a:pPr lvl="2">
              <a:defRPr sz="1800"/>
            </a:pPr>
            <a:r>
              <a:rPr sz="4200"/>
              <a:t>本文レベル3</a:t>
            </a:r>
            <a:endParaRPr sz="4200"/>
          </a:p>
          <a:p>
            <a:pPr lvl="3">
              <a:defRPr sz="1800"/>
            </a:pPr>
            <a:r>
              <a:rPr sz="4200"/>
              <a:t>本文レベル4</a:t>
            </a:r>
            <a:endParaRPr sz="4200"/>
          </a:p>
          <a:p>
            <a:pPr lvl="4">
              <a:defRPr sz="1800"/>
            </a:pPr>
            <a:r>
              <a:rPr sz="4200"/>
              <a:t>本文レベル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2 段組み）">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8400"/>
              <a:t>タイトルテキスト</a:t>
            </a:r>
          </a:p>
        </p:txBody>
      </p:sp>
      <p:sp>
        <p:nvSpPr>
          <p:cNvPr id="12" name="Shape 12"/>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本文レベル1</a:t>
            </a:r>
            <a:endParaRPr sz="3200"/>
          </a:p>
          <a:p>
            <a:pPr lvl="1">
              <a:defRPr sz="1800"/>
            </a:pPr>
            <a:r>
              <a:rPr sz="3200"/>
              <a:t>本文レベル2</a:t>
            </a:r>
            <a:endParaRPr sz="3200"/>
          </a:p>
          <a:p>
            <a:pPr lvl="2">
              <a:defRPr sz="1800"/>
            </a:pPr>
            <a:r>
              <a:rPr sz="3200"/>
              <a:t>本文レベル3</a:t>
            </a:r>
            <a:endParaRPr sz="3200"/>
          </a:p>
          <a:p>
            <a:pPr lvl="3">
              <a:defRPr sz="1800"/>
            </a:pPr>
            <a:r>
              <a:rPr sz="3200"/>
              <a:t>本文レベル4</a:t>
            </a:r>
            <a:endParaRPr sz="3200"/>
          </a:p>
          <a:p>
            <a:pPr lvl="4">
              <a:defRPr sz="1800"/>
            </a:pPr>
            <a:r>
              <a:rPr sz="3200"/>
              <a:t>本文レベル 5</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14" name="Shape 14"/>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本文レベル1</a:t>
            </a:r>
            <a:endParaRPr sz="4200"/>
          </a:p>
          <a:p>
            <a:pPr lvl="1">
              <a:defRPr sz="1800"/>
            </a:pPr>
            <a:r>
              <a:rPr sz="4200"/>
              <a:t>本文レベル2</a:t>
            </a:r>
            <a:endParaRPr sz="4200"/>
          </a:p>
          <a:p>
            <a:pPr lvl="2">
              <a:defRPr sz="1800"/>
            </a:pPr>
            <a:r>
              <a:rPr sz="4200"/>
              <a:t>本文レベル3</a:t>
            </a:r>
            <a:endParaRPr sz="4200"/>
          </a:p>
          <a:p>
            <a:pPr lvl="3">
              <a:defRPr sz="1800"/>
            </a:pPr>
            <a:r>
              <a:rPr sz="4200"/>
              <a:t>本文レベル4</a:t>
            </a:r>
            <a:endParaRPr sz="4200"/>
          </a:p>
          <a:p>
            <a:pPr lvl="4">
              <a:defRPr sz="1800"/>
            </a:pPr>
            <a:r>
              <a:rPr sz="4200"/>
              <a:t>本文レベル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8400"/>
              <a:t>タイトルテキスト</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19" name="Shape 19"/>
          <p:cNvSpPr/>
          <p:nvPr>
            <p:ph type="title"/>
          </p:nvPr>
        </p:nvSpPr>
        <p:spPr>
          <a:xfrm>
            <a:off x="1270000" y="2971800"/>
            <a:ext cx="10464800" cy="3810000"/>
          </a:xfrm>
          <a:prstGeom prst="rect">
            <a:avLst/>
          </a:prstGeom>
        </p:spPr>
        <p:txBody>
          <a:bodyPr/>
          <a:lstStyle/>
          <a:p>
            <a:pPr lvl="0">
              <a:defRPr sz="1800"/>
            </a:pPr>
            <a:r>
              <a:rPr sz="8400"/>
              <a:t>タイトルテキスト</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画像（横長）">
    <p:spTree>
      <p:nvGrpSpPr>
        <p:cNvPr id="1" name=""/>
        <p:cNvGrpSpPr/>
        <p:nvPr/>
      </p:nvGrpSpPr>
      <p:grpSpPr>
        <a:xfrm>
          <a:off x="0" y="0"/>
          <a:ext cx="0" cy="0"/>
          <a:chOff x="0" y="0"/>
          <a:chExt cx="0" cy="0"/>
        </a:xfrm>
      </p:grpSpPr>
      <p:sp>
        <p:nvSpPr>
          <p:cNvPr id="21" name="Shape 21"/>
          <p:cNvSpPr/>
          <p:nvPr>
            <p:ph type="title"/>
          </p:nvPr>
        </p:nvSpPr>
        <p:spPr>
          <a:xfrm>
            <a:off x="1270000" y="7366000"/>
            <a:ext cx="10464800" cy="1701800"/>
          </a:xfrm>
          <a:prstGeom prst="rect">
            <a:avLst/>
          </a:prstGeom>
        </p:spPr>
        <p:txBody>
          <a:bodyPr/>
          <a:lstStyle/>
          <a:p>
            <a:pPr lvl="0">
              <a:defRPr sz="1800"/>
            </a:pPr>
            <a:r>
              <a:rPr sz="8400"/>
              <a:t>タイトルテキスト</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横長、反射）">
    <p:spTree>
      <p:nvGrpSpPr>
        <p:cNvPr id="1" name=""/>
        <p:cNvGrpSpPr/>
        <p:nvPr/>
      </p:nvGrpSpPr>
      <p:grpSpPr>
        <a:xfrm>
          <a:off x="0" y="0"/>
          <a:ext cx="0" cy="0"/>
          <a:chOff x="0" y="0"/>
          <a:chExt cx="0" cy="0"/>
        </a:xfrm>
      </p:grpSpPr>
      <p:sp>
        <p:nvSpPr>
          <p:cNvPr id="23" name="Shape 23"/>
          <p:cNvSpPr/>
          <p:nvPr>
            <p:ph type="title"/>
          </p:nvPr>
        </p:nvSpPr>
        <p:spPr>
          <a:xfrm>
            <a:off x="1270000" y="7366000"/>
            <a:ext cx="10464800" cy="1701800"/>
          </a:xfrm>
          <a:prstGeom prst="rect">
            <a:avLst/>
          </a:prstGeom>
        </p:spPr>
        <p:txBody>
          <a:bodyPr/>
          <a:lstStyle/>
          <a:p>
            <a:pPr lvl="0">
              <a:defRPr sz="1800"/>
            </a:pPr>
            <a:r>
              <a:rPr sz="8400"/>
              <a:t>タイトルテキスト</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タイトルテキスト</a:t>
            </a:r>
          </a:p>
        </p:txBody>
      </p:sp>
      <p:sp>
        <p:nvSpPr>
          <p:cNvPr id="3" name="Shape 3"/>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4200"/>
              <a:t>本文レベル1</a:t>
            </a:r>
            <a:endParaRPr sz="4200"/>
          </a:p>
          <a:p>
            <a:pPr lvl="1">
              <a:defRPr sz="1800"/>
            </a:pPr>
            <a:r>
              <a:rPr sz="4200"/>
              <a:t>本文レベル2</a:t>
            </a:r>
            <a:endParaRPr sz="4200"/>
          </a:p>
          <a:p>
            <a:pPr lvl="2">
              <a:defRPr sz="1800"/>
            </a:pPr>
            <a:r>
              <a:rPr sz="4200"/>
              <a:t>本文レベル3</a:t>
            </a:r>
            <a:endParaRPr sz="4200"/>
          </a:p>
          <a:p>
            <a:pPr lvl="3">
              <a:defRPr sz="1800"/>
            </a:pPr>
            <a:r>
              <a:rPr sz="4200"/>
              <a:t>本文レベル4</a:t>
            </a:r>
            <a:endParaRPr sz="4200"/>
          </a:p>
          <a:p>
            <a:pPr lvl="4">
              <a:defRPr sz="1800"/>
            </a:pPr>
            <a:r>
              <a:rPr sz="4200"/>
              <a:t>本文レベル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3.png"/><Relationship Id="rId6" Type="http://schemas.openxmlformats.org/officeDocument/2006/relationships/video" Target="../media/media2.mp4"/><Relationship Id="rId7" Type="http://schemas.microsoft.com/office/2007/relationships/media" Target="../media/media2.mp4"/><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http://www.astro.phys.s.chiba-u.ac.jp/cans/doc/"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139700" y="279400"/>
            <a:ext cx="13030200" cy="1620143"/>
          </a:xfrm>
          <a:prstGeom prst="rect">
            <a:avLst/>
          </a:prstGeom>
          <a:gradFill>
            <a:gsLst>
              <a:gs pos="0">
                <a:srgbClr val="E447FF">
                  <a:alpha val="0"/>
                </a:srgbClr>
              </a:gs>
              <a:gs pos="100000">
                <a:srgbClr val="E14FFF">
                  <a:alpha val="5000"/>
                </a:srgbClr>
              </a:gs>
            </a:gsLst>
            <a:lin ang="5400000"/>
          </a:gradFill>
          <a:ln w="12700">
            <a:miter lim="400000"/>
          </a:ln>
          <a:effectLst>
            <a:outerShdw sx="100000" sy="100000" kx="0" ky="0" algn="b" rotWithShape="0" blurRad="254000" dist="127000" dir="2700000">
              <a:srgbClr val="04010C">
                <a:alpha val="6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mj-lt"/>
                <a:ea typeface="+mj-ea"/>
                <a:cs typeface="+mj-cs"/>
                <a:sym typeface="ヒラギノ角ゴ Pro W3"/>
              </a:defRPr>
            </a:pPr>
          </a:p>
        </p:txBody>
      </p:sp>
      <p:sp>
        <p:nvSpPr>
          <p:cNvPr id="49" name="Shape 49"/>
          <p:cNvSpPr/>
          <p:nvPr/>
        </p:nvSpPr>
        <p:spPr>
          <a:xfrm>
            <a:off x="698500" y="94704"/>
            <a:ext cx="11607800" cy="1620144"/>
          </a:xfrm>
          <a:prstGeom prst="rect">
            <a:avLst/>
          </a:prstGeom>
          <a:ln w="12700">
            <a:miter lim="400000"/>
          </a:ln>
          <a:effectLst>
            <a:outerShdw sx="100000" sy="100000" kx="0" ky="0" algn="b" rotWithShape="0" blurRad="127000" dist="0" dir="2700000">
              <a:srgbClr val="FFD6C6">
                <a:alpha val="80000"/>
              </a:srgbClr>
            </a:outerShdw>
          </a:effectLst>
          <a:extLst>
            <a:ext uri="{C572A759-6A51-4108-AA02-DFA0A04FC94B}">
              <ma14:wrappingTextBoxFlag xmlns:ma14="http://schemas.microsoft.com/office/mac/drawingml/2011/main" val="1"/>
            </a:ext>
          </a:extLst>
        </p:spPr>
        <p:txBody>
          <a:bodyPr lIns="0" tIns="0" rIns="0" bIns="0" anchor="b"/>
          <a:lstStyle/>
          <a:p>
            <a:pPr lvl="0">
              <a:defRPr sz="1800"/>
            </a:pPr>
            <a:r>
              <a:rPr b="1" sz="4300">
                <a:effectLst>
                  <a:outerShdw sx="100000" sy="100000" kx="0" ky="0" algn="b" rotWithShape="0" blurRad="50800" dist="66675" dir="2700000">
                    <a:srgbClr val="000000">
                      <a:alpha val="31034"/>
                    </a:srgbClr>
                  </a:outerShdw>
                </a:effectLst>
                <a:latin typeface="Helvetica"/>
                <a:ea typeface="Helvetica"/>
                <a:cs typeface="Helvetica"/>
                <a:sym typeface="Helvetica"/>
              </a:rPr>
              <a:t>公開MHDコードCAN+の</a:t>
            </a:r>
            <a:endParaRPr b="1" sz="4300">
              <a:effectLst>
                <a:outerShdw sx="100000" sy="100000" kx="0" ky="0" algn="b" rotWithShape="0" blurRad="50800" dist="66675" dir="2700000">
                  <a:srgbClr val="000000">
                    <a:alpha val="31034"/>
                  </a:srgbClr>
                </a:outerShdw>
              </a:effectLst>
              <a:latin typeface="Helvetica"/>
              <a:ea typeface="Helvetica"/>
              <a:cs typeface="Helvetica"/>
              <a:sym typeface="Helvetica"/>
            </a:endParaRPr>
          </a:p>
          <a:p>
            <a:pPr lvl="0">
              <a:defRPr sz="1800"/>
            </a:pPr>
            <a:r>
              <a:rPr b="1" sz="4300">
                <a:effectLst>
                  <a:outerShdw sx="100000" sy="100000" kx="0" ky="0" algn="b" rotWithShape="0" blurRad="50800" dist="66675" dir="2700000">
                    <a:srgbClr val="000000">
                      <a:alpha val="31034"/>
                    </a:srgbClr>
                  </a:outerShdw>
                </a:effectLst>
                <a:latin typeface="Helvetica"/>
                <a:ea typeface="Helvetica"/>
                <a:cs typeface="Helvetica"/>
                <a:sym typeface="Helvetica"/>
              </a:rPr>
              <a:t>ハイブリッド並列化</a:t>
            </a:r>
          </a:p>
        </p:txBody>
      </p:sp>
      <p:sp>
        <p:nvSpPr>
          <p:cNvPr id="50" name="Shape 50"/>
          <p:cNvSpPr/>
          <p:nvPr/>
        </p:nvSpPr>
        <p:spPr>
          <a:xfrm>
            <a:off x="2807482" y="9070495"/>
            <a:ext cx="7023769"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400">
                <a:latin typeface="Helvetica"/>
                <a:ea typeface="Helvetica"/>
                <a:cs typeface="Helvetica"/>
                <a:sym typeface="Helvetica"/>
              </a:defRPr>
            </a:lvl1pPr>
          </a:lstStyle>
          <a:p>
            <a:pPr lvl="0">
              <a:defRPr b="0" sz="1800"/>
            </a:pPr>
            <a:r>
              <a:rPr b="1" sz="2400"/>
              <a:t>SS2015 成果報告会</a:t>
            </a:r>
          </a:p>
        </p:txBody>
      </p:sp>
      <p:sp>
        <p:nvSpPr>
          <p:cNvPr id="51" name="Shape 51"/>
          <p:cNvSpPr/>
          <p:nvPr/>
        </p:nvSpPr>
        <p:spPr>
          <a:xfrm>
            <a:off x="1496008" y="7895466"/>
            <a:ext cx="10012784" cy="990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sz="2400">
                <a:latin typeface="Helvetica"/>
                <a:ea typeface="Helvetica"/>
                <a:cs typeface="Helvetica"/>
                <a:sym typeface="Helvetica"/>
              </a:rPr>
              <a:t>川島 朋尚 (国立天文台)、朝比奈 雄太 (国立天文台)、工藤祐己 (千葉大)</a:t>
            </a:r>
            <a:endParaRPr b="1" sz="2400">
              <a:latin typeface="Helvetica"/>
              <a:ea typeface="Helvetica"/>
              <a:cs typeface="Helvetica"/>
              <a:sym typeface="Helvetica"/>
            </a:endParaRPr>
          </a:p>
          <a:p>
            <a:pPr lvl="0">
              <a:defRPr sz="1800"/>
            </a:pPr>
            <a:r>
              <a:rPr b="1" sz="2400">
                <a:latin typeface="Helvetica"/>
                <a:ea typeface="Helvetica"/>
                <a:cs typeface="Helvetica"/>
                <a:sym typeface="Helvetica"/>
              </a:rPr>
              <a:t>supervised by 松本 洋介 (千葉大)</a:t>
            </a:r>
          </a:p>
        </p:txBody>
      </p:sp>
      <p:pic>
        <p:nvPicPr>
          <p:cNvPr id="52" name="cans+.png"/>
          <p:cNvPicPr/>
          <p:nvPr/>
        </p:nvPicPr>
        <p:blipFill>
          <a:blip r:embed="rId2">
            <a:extLst/>
          </a:blip>
          <a:stretch>
            <a:fillRect/>
          </a:stretch>
        </p:blipFill>
        <p:spPr>
          <a:xfrm>
            <a:off x="2622215" y="2093258"/>
            <a:ext cx="7986918" cy="5169798"/>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0" y="-190500"/>
            <a:ext cx="13030200" cy="1357993"/>
          </a:xfrm>
          <a:prstGeom prst="rect">
            <a:avLst/>
          </a:prstGeom>
          <a:gradFill>
            <a:gsLst>
              <a:gs pos="0">
                <a:srgbClr val="E447FF">
                  <a:alpha val="0"/>
                </a:srgbClr>
              </a:gs>
              <a:gs pos="100000">
                <a:srgbClr val="E14FFF">
                  <a:alpha val="5000"/>
                </a:srgbClr>
              </a:gs>
            </a:gsLst>
            <a:lin ang="5400000"/>
          </a:gradFill>
          <a:ln w="12700">
            <a:miter lim="400000"/>
          </a:ln>
          <a:effectLst>
            <a:outerShdw sx="100000" sy="100000" kx="0" ky="0" algn="b" rotWithShape="0" blurRad="254000" dist="127000" dir="2700000">
              <a:srgbClr val="04010C">
                <a:alpha val="6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mj-lt"/>
                <a:ea typeface="+mj-ea"/>
                <a:cs typeface="+mj-cs"/>
                <a:sym typeface="ヒラギノ角ゴ Pro W3"/>
              </a:defRPr>
            </a:pPr>
          </a:p>
        </p:txBody>
      </p:sp>
      <p:sp>
        <p:nvSpPr>
          <p:cNvPr id="55" name="Shape 55"/>
          <p:cNvSpPr/>
          <p:nvPr>
            <p:ph type="title"/>
          </p:nvPr>
        </p:nvSpPr>
        <p:spPr>
          <a:xfrm>
            <a:off x="2698154" y="-431800"/>
            <a:ext cx="7608492" cy="2018358"/>
          </a:xfrm>
          <a:prstGeom prst="rect">
            <a:avLst/>
          </a:prstGeom>
        </p:spPr>
        <p:txBody>
          <a:bodyPr lIns="0" tIns="0" rIns="0" bIns="0"/>
          <a:lstStyle>
            <a:lvl1pPr>
              <a:lnSpc>
                <a:spcPct val="70000"/>
              </a:lnSpc>
              <a:defRPr b="1" sz="3600">
                <a:effectLst>
                  <a:outerShdw sx="100000" sy="100000" kx="0" ky="0" algn="b" rotWithShape="0" blurRad="76200" dist="79297" dir="2700000">
                    <a:srgbClr val="000000">
                      <a:alpha val="33333"/>
                    </a:srgbClr>
                  </a:outerShdw>
                </a:effectLst>
                <a:latin typeface="Helvetica"/>
                <a:ea typeface="Helvetica"/>
                <a:cs typeface="Helvetica"/>
                <a:sym typeface="Helvetica"/>
              </a:defRPr>
            </a:lvl1pPr>
          </a:lstStyle>
          <a:p>
            <a:pPr lvl="0">
              <a:defRPr b="0" sz="1800">
                <a:effectLst/>
              </a:defRPr>
            </a:pPr>
            <a:r>
              <a:rPr b="1" sz="3600">
                <a:effectLst>
                  <a:outerShdw sx="100000" sy="100000" kx="0" ky="0" algn="b" rotWithShape="0" blurRad="76200" dist="79297" dir="2700000">
                    <a:srgbClr val="000000">
                      <a:alpha val="33333"/>
                    </a:srgbClr>
                  </a:outerShdw>
                </a:effectLst>
              </a:rPr>
              <a:t>降着流モデルでテスト(md_gMRI)</a:t>
            </a:r>
          </a:p>
        </p:txBody>
      </p:sp>
      <p:sp>
        <p:nvSpPr>
          <p:cNvPr id="56" name="Shape 56"/>
          <p:cNvSpPr/>
          <p:nvPr/>
        </p:nvSpPr>
        <p:spPr>
          <a:xfrm>
            <a:off x="2600367" y="1094212"/>
            <a:ext cx="7829466"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80000"/>
              </a:lnSpc>
              <a:spcBef>
                <a:spcPts val="1600"/>
              </a:spcBef>
              <a:defRPr sz="2900">
                <a:latin typeface="Helvetica"/>
                <a:ea typeface="Helvetica"/>
                <a:cs typeface="Helvetica"/>
                <a:sym typeface="Helvetica"/>
              </a:defRPr>
            </a:lvl1pPr>
          </a:lstStyle>
          <a:p>
            <a:pPr lvl="0">
              <a:defRPr sz="1800"/>
            </a:pPr>
            <a:r>
              <a:rPr sz="2900"/>
              <a:t>openMP化の前の結果と同様であることを確認</a:t>
            </a:r>
          </a:p>
        </p:txBody>
      </p:sp>
      <p:pic>
        <p:nvPicPr>
          <p:cNvPr id="57" name="rho_2side.mp4"/>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371799" y="1956707"/>
            <a:ext cx="6622032" cy="4059507"/>
          </a:xfrm>
          <a:prstGeom prst="rect">
            <a:avLst/>
          </a:prstGeom>
        </p:spPr>
      </p:pic>
      <p:pic>
        <p:nvPicPr>
          <p:cNvPr id="58" name="rho_2side.mp4"/>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6350000" y="1956707"/>
            <a:ext cx="6518672" cy="3996146"/>
          </a:xfrm>
          <a:prstGeom prst="rect">
            <a:avLst/>
          </a:prstGeom>
        </p:spPr>
      </p:pic>
      <p:sp>
        <p:nvSpPr>
          <p:cNvPr id="59" name="Shape 59"/>
          <p:cNvSpPr/>
          <p:nvPr/>
        </p:nvSpPr>
        <p:spPr>
          <a:xfrm>
            <a:off x="436240" y="9068072"/>
            <a:ext cx="12610257" cy="393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80000"/>
              </a:lnSpc>
              <a:spcBef>
                <a:spcPts val="1600"/>
              </a:spcBef>
              <a:defRPr sz="1900">
                <a:solidFill>
                  <a:srgbClr val="EB2B3C"/>
                </a:solidFill>
                <a:latin typeface="Helvetica"/>
                <a:ea typeface="Helvetica"/>
                <a:cs typeface="Helvetica"/>
                <a:sym typeface="Helvetica"/>
              </a:defRPr>
            </a:lvl1pPr>
          </a:lstStyle>
          <a:p>
            <a:pPr lvl="0">
              <a:defRPr sz="1800">
                <a:solidFill>
                  <a:srgbClr val="000000"/>
                </a:solidFill>
              </a:defRPr>
            </a:pPr>
            <a:r>
              <a:rPr sz="1900">
                <a:solidFill>
                  <a:srgbClr val="EB2B3C"/>
                </a:solidFill>
              </a:rPr>
              <a:t>注) XC30では、intel compilerを用いるとopen MP使用時になぜか5倍以上遅くなった。(原因は今のところ不明。)</a:t>
            </a:r>
          </a:p>
        </p:txBody>
      </p:sp>
      <p:sp>
        <p:nvSpPr>
          <p:cNvPr id="60" name="Shape 60"/>
          <p:cNvSpPr/>
          <p:nvPr/>
        </p:nvSpPr>
        <p:spPr>
          <a:xfrm>
            <a:off x="964456" y="8534400"/>
            <a:ext cx="10596960"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657678" indent="-340178" algn="l">
              <a:lnSpc>
                <a:spcPct val="70000"/>
              </a:lnSpc>
              <a:spcBef>
                <a:spcPts val="1000"/>
              </a:spcBef>
              <a:buSzPct val="171000"/>
              <a:buChar char="•"/>
              <a:defRPr sz="2400">
                <a:latin typeface="Helvetica"/>
                <a:ea typeface="Helvetica"/>
                <a:cs typeface="Helvetica"/>
                <a:sym typeface="Helvetica"/>
              </a:defRPr>
            </a:lvl1pPr>
          </a:lstStyle>
          <a:p>
            <a:pPr lvl="0">
              <a:defRPr sz="1800"/>
            </a:pPr>
            <a:r>
              <a:rPr sz="2400"/>
              <a:t>4,6,12スレッドは同程度の速さ。24スレッドは10%程度遅くなった。</a:t>
            </a:r>
          </a:p>
        </p:txBody>
      </p:sp>
      <p:sp>
        <p:nvSpPr>
          <p:cNvPr id="61" name="Shape 61"/>
          <p:cNvSpPr/>
          <p:nvPr/>
        </p:nvSpPr>
        <p:spPr>
          <a:xfrm>
            <a:off x="2217589" y="1663700"/>
            <a:ext cx="10596960"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70000"/>
              </a:lnSpc>
              <a:spcBef>
                <a:spcPts val="1000"/>
              </a:spcBef>
              <a:defRPr sz="2400">
                <a:solidFill>
                  <a:srgbClr val="E5353B"/>
                </a:solidFill>
                <a:latin typeface="Helvetica"/>
                <a:ea typeface="Helvetica"/>
                <a:cs typeface="Helvetica"/>
                <a:sym typeface="Helvetica"/>
              </a:defRPr>
            </a:lvl1pPr>
          </a:lstStyle>
          <a:p>
            <a:pPr lvl="0">
              <a:defRPr sz="1800">
                <a:solidFill>
                  <a:srgbClr val="000000"/>
                </a:solidFill>
              </a:defRPr>
            </a:pPr>
            <a:r>
              <a:rPr sz="2400">
                <a:solidFill>
                  <a:srgbClr val="E5353B"/>
                </a:solidFill>
              </a:rPr>
              <a:t>with openMP                                                   without openMP</a:t>
            </a:r>
          </a:p>
        </p:txBody>
      </p:sp>
      <p:pic>
        <p:nvPicPr>
          <p:cNvPr id="62" name="cray.png"/>
          <p:cNvPicPr/>
          <p:nvPr/>
        </p:nvPicPr>
        <p:blipFill>
          <a:blip r:embed="rId9">
            <a:extLst/>
          </a:blip>
          <a:stretch>
            <a:fillRect/>
          </a:stretch>
        </p:blipFill>
        <p:spPr>
          <a:xfrm>
            <a:off x="342900" y="6053208"/>
            <a:ext cx="5741244" cy="1725427"/>
          </a:xfrm>
          <a:prstGeom prst="rect">
            <a:avLst/>
          </a:prstGeom>
          <a:ln w="12700">
            <a:miter lim="400000"/>
          </a:ln>
        </p:spPr>
      </p:pic>
      <p:sp>
        <p:nvSpPr>
          <p:cNvPr id="63" name="Shape 63"/>
          <p:cNvSpPr/>
          <p:nvPr/>
        </p:nvSpPr>
        <p:spPr>
          <a:xfrm>
            <a:off x="4920457" y="6391909"/>
            <a:ext cx="8239224" cy="203708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657678" indent="-340178" algn="l">
              <a:lnSpc>
                <a:spcPct val="70000"/>
              </a:lnSpc>
              <a:spcBef>
                <a:spcPts val="1000"/>
              </a:spcBef>
              <a:buSzPct val="171000"/>
              <a:buChar char="•"/>
              <a:defRPr sz="1800"/>
            </a:pPr>
            <a:r>
              <a:rPr sz="2400">
                <a:latin typeface="Helvetica"/>
                <a:ea typeface="Helvetica"/>
                <a:cs typeface="Helvetica"/>
                <a:sym typeface="Helvetica"/>
              </a:rPr>
              <a:t>メッシュ数：</a:t>
            </a:r>
            <a:endParaRPr sz="2400">
              <a:latin typeface="Helvetica"/>
              <a:ea typeface="Helvetica"/>
              <a:cs typeface="Helvetica"/>
              <a:sym typeface="Helvetica"/>
            </a:endParaRPr>
          </a:p>
          <a:p>
            <a:pPr lvl="0" marL="657678" indent="-340178" algn="l">
              <a:lnSpc>
                <a:spcPct val="70000"/>
              </a:lnSpc>
              <a:spcBef>
                <a:spcPts val="1000"/>
              </a:spcBef>
              <a:buSzPct val="171000"/>
              <a:buChar char="•"/>
              <a:defRPr sz="1800"/>
            </a:pPr>
            <a:r>
              <a:rPr sz="2400">
                <a:latin typeface="Helvetica"/>
                <a:ea typeface="Helvetica"/>
                <a:cs typeface="Helvetica"/>
                <a:sym typeface="Helvetica"/>
              </a:rPr>
              <a:t>MPI 並列化数：64 (no-openMP：768)</a:t>
            </a:r>
            <a:endParaRPr sz="2400">
              <a:latin typeface="Helvetica"/>
              <a:ea typeface="Helvetica"/>
              <a:cs typeface="Helvetica"/>
              <a:sym typeface="Helvetica"/>
            </a:endParaRPr>
          </a:p>
          <a:p>
            <a:pPr lvl="0" marL="657678" indent="-340178" algn="l">
              <a:lnSpc>
                <a:spcPct val="70000"/>
              </a:lnSpc>
              <a:spcBef>
                <a:spcPts val="1000"/>
              </a:spcBef>
              <a:buSzPct val="171000"/>
              <a:buChar char="•"/>
              <a:defRPr sz="1800"/>
            </a:pPr>
            <a:r>
              <a:rPr sz="2400">
                <a:latin typeface="Helvetica"/>
                <a:ea typeface="Helvetica"/>
                <a:cs typeface="Helvetica"/>
                <a:sym typeface="Helvetica"/>
              </a:rPr>
              <a:t>スレッド数：12</a:t>
            </a:r>
            <a:endParaRPr sz="2400">
              <a:latin typeface="Helvetica"/>
              <a:ea typeface="Helvetica"/>
              <a:cs typeface="Helvetica"/>
              <a:sym typeface="Helvetica"/>
            </a:endParaRPr>
          </a:p>
          <a:p>
            <a:pPr lvl="0" marL="657678" indent="-340178" algn="l">
              <a:lnSpc>
                <a:spcPct val="70000"/>
              </a:lnSpc>
              <a:spcBef>
                <a:spcPts val="1000"/>
              </a:spcBef>
              <a:buSzPct val="171000"/>
              <a:buChar char="•"/>
              <a:defRPr sz="1800"/>
            </a:pPr>
            <a:r>
              <a:rPr sz="2400">
                <a:latin typeface="Helvetica"/>
                <a:ea typeface="Helvetica"/>
                <a:cs typeface="Helvetica"/>
                <a:sym typeface="Helvetica"/>
              </a:rPr>
              <a:t>使用マシン：アテルイ(Cray XC30) at CfCA, NAOJ</a:t>
            </a:r>
          </a:p>
        </p:txBody>
      </p:sp>
      <p:sp>
        <p:nvSpPr>
          <p:cNvPr id="64" name="Shape 64"/>
          <p:cNvSpPr/>
          <p:nvPr/>
        </p:nvSpPr>
        <p:spPr>
          <a:xfrm>
            <a:off x="838574" y="7815629"/>
            <a:ext cx="2767852"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(cfca ウェブサイトより)</a:t>
            </a:r>
          </a:p>
        </p:txBody>
      </p:sp>
      <p:pic>
        <p:nvPicPr>
          <p:cNvPr id="65" name="pasted-image.pdf"/>
          <p:cNvPicPr/>
          <p:nvPr/>
        </p:nvPicPr>
        <p:blipFill>
          <a:blip r:embed="rId10">
            <a:extLst/>
          </a:blip>
          <a:stretch>
            <a:fillRect/>
          </a:stretch>
        </p:blipFill>
        <p:spPr>
          <a:xfrm>
            <a:off x="7600205" y="6503292"/>
            <a:ext cx="3511284" cy="30163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57"/>
                                        </p:tgtEl>
                                      </p:cBhvr>
                                    </p:cmd>
                                  </p:childTnLst>
                                </p:cTn>
                              </p:par>
                            </p:childTnLst>
                          </p:cTn>
                        </p:par>
                        <p:par>
                          <p:cTn id="7" fill="hold">
                            <p:stCondLst>
                              <p:cond delay="0"/>
                            </p:stCondLst>
                            <p:childTnLst>
                              <p:par>
                                <p:cTn id="8" nodeType="afterEffect" presetClass="mediacall" presetSubtype="0" presetID="1" grpId="2" fill="hold">
                                  <p:stCondLst>
                                    <p:cond delay="0"/>
                                  </p:stCondLst>
                                  <p:childTnLst>
                                    <p:cmd type="call" cmd="playFrom(0.0)">
                                      <p:cBhvr>
                                        <p:cTn id="9" dur="0" fill="hold"/>
                                        <p:tgtEl>
                                          <p:spTgt spid="5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10" fill="hold" display="0">
                  <p:stCondLst>
                    <p:cond delay="indefinite"/>
                  </p:stCondLst>
                </p:cTn>
                <p:tgtEl>
                  <p:spTgt spid="57"/>
                </p:tgtEl>
              </p:cMediaNode>
            </p:video>
            <p:video fullScrn="0">
              <p:cMediaNode mute="0" showWhenStopped="1" numSld="1" vol="100000">
                <p:cTn id="11" fill="hold" display="0">
                  <p:stCondLst>
                    <p:cond delay="indefinite"/>
                  </p:stCondLst>
                </p:cTn>
                <p:tgtEl>
                  <p:spTgt spid="5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ss2015asa1.pdf"/>
          <p:cNvPicPr/>
          <p:nvPr/>
        </p:nvPicPr>
        <p:blipFill>
          <a:blip r:embed="rId2">
            <a:extLst/>
          </a:blip>
          <a:stretch>
            <a:fillRect/>
          </a:stretch>
        </p:blipFill>
        <p:spPr>
          <a:xfrm>
            <a:off x="659645" y="402659"/>
            <a:ext cx="11219459" cy="8414594"/>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ss2015asa2.pdf"/>
          <p:cNvPicPr/>
          <p:nvPr/>
        </p:nvPicPr>
        <p:blipFill>
          <a:blip r:embed="rId2">
            <a:extLst/>
          </a:blip>
          <a:stretch>
            <a:fillRect/>
          </a:stretch>
        </p:blipFill>
        <p:spPr>
          <a:xfrm>
            <a:off x="901700" y="1181100"/>
            <a:ext cx="10961283" cy="822096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 name="並列化効率と Strong Scaling.pdf"/>
          <p:cNvPicPr/>
          <p:nvPr/>
        </p:nvPicPr>
        <p:blipFill>
          <a:blip r:embed="rId2">
            <a:extLst/>
          </a:blip>
          <a:stretch>
            <a:fillRect/>
          </a:stretch>
        </p:blipFill>
        <p:spPr>
          <a:xfrm>
            <a:off x="939800" y="711200"/>
            <a:ext cx="11259995" cy="8444997"/>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nvSpPr>
        <p:spPr>
          <a:xfrm>
            <a:off x="0" y="-190500"/>
            <a:ext cx="13030200" cy="1357993"/>
          </a:xfrm>
          <a:prstGeom prst="rect">
            <a:avLst/>
          </a:prstGeom>
          <a:gradFill>
            <a:gsLst>
              <a:gs pos="0">
                <a:srgbClr val="E447FF">
                  <a:alpha val="0"/>
                </a:srgbClr>
              </a:gs>
              <a:gs pos="100000">
                <a:srgbClr val="E14FFF">
                  <a:alpha val="5000"/>
                </a:srgbClr>
              </a:gs>
            </a:gsLst>
            <a:lin ang="5400000"/>
          </a:gradFill>
          <a:ln w="12700">
            <a:miter lim="400000"/>
          </a:ln>
          <a:effectLst>
            <a:outerShdw sx="100000" sy="100000" kx="0" ky="0" algn="b" rotWithShape="0" blurRad="254000" dist="127000" dir="2700000">
              <a:srgbClr val="04010C">
                <a:alpha val="6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mj-lt"/>
                <a:ea typeface="+mj-ea"/>
                <a:cs typeface="+mj-cs"/>
                <a:sym typeface="ヒラギノ角ゴ Pro W3"/>
              </a:defRPr>
            </a:pPr>
          </a:p>
        </p:txBody>
      </p:sp>
      <p:sp>
        <p:nvSpPr>
          <p:cNvPr id="76" name="Shape 76"/>
          <p:cNvSpPr/>
          <p:nvPr>
            <p:ph type="title"/>
          </p:nvPr>
        </p:nvSpPr>
        <p:spPr>
          <a:xfrm>
            <a:off x="2698154" y="-431800"/>
            <a:ext cx="7608492" cy="2018358"/>
          </a:xfrm>
          <a:prstGeom prst="rect">
            <a:avLst/>
          </a:prstGeom>
        </p:spPr>
        <p:txBody>
          <a:bodyPr lIns="0" tIns="0" rIns="0" bIns="0"/>
          <a:lstStyle>
            <a:lvl1pPr>
              <a:lnSpc>
                <a:spcPct val="70000"/>
              </a:lnSpc>
              <a:defRPr b="1" sz="3600">
                <a:effectLst>
                  <a:outerShdw sx="100000" sy="100000" kx="0" ky="0" algn="b" rotWithShape="0" blurRad="76200" dist="79297" dir="2700000">
                    <a:srgbClr val="000000">
                      <a:alpha val="33333"/>
                    </a:srgbClr>
                  </a:outerShdw>
                </a:effectLst>
                <a:latin typeface="Helvetica"/>
                <a:ea typeface="Helvetica"/>
                <a:cs typeface="Helvetica"/>
                <a:sym typeface="Helvetica"/>
              </a:defRPr>
            </a:lvl1pPr>
          </a:lstStyle>
          <a:p>
            <a:pPr lvl="0">
              <a:defRPr b="0" sz="1800">
                <a:effectLst/>
              </a:defRPr>
            </a:pPr>
            <a:r>
              <a:rPr b="1" sz="3600">
                <a:effectLst>
                  <a:outerShdw sx="100000" sy="100000" kx="0" ky="0" algn="b" rotWithShape="0" blurRad="76200" dist="79297" dir="2700000">
                    <a:srgbClr val="000000">
                      <a:alpha val="33333"/>
                    </a:srgbClr>
                  </a:outerShdw>
                </a:effectLst>
              </a:rPr>
              <a:t>まとめ</a:t>
            </a:r>
          </a:p>
        </p:txBody>
      </p:sp>
      <p:sp>
        <p:nvSpPr>
          <p:cNvPr id="77" name="Shape 77"/>
          <p:cNvSpPr/>
          <p:nvPr/>
        </p:nvSpPr>
        <p:spPr>
          <a:xfrm>
            <a:off x="377328" y="2028823"/>
            <a:ext cx="12401849" cy="67754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657678" indent="-340178" algn="l">
              <a:lnSpc>
                <a:spcPct val="140000"/>
              </a:lnSpc>
              <a:spcBef>
                <a:spcPts val="1000"/>
              </a:spcBef>
              <a:buSzPct val="171000"/>
              <a:buChar char="•"/>
              <a:defRPr sz="1800"/>
            </a:pPr>
            <a:r>
              <a:rPr sz="2400">
                <a:latin typeface="Helvetica"/>
                <a:ea typeface="Helvetica"/>
                <a:cs typeface="Helvetica"/>
                <a:sym typeface="Helvetica"/>
              </a:rPr>
              <a:t>CANS+をハイブリッド並列コードに拡張した。</a:t>
            </a:r>
            <a:endParaRPr sz="2400">
              <a:latin typeface="Helvetica"/>
              <a:ea typeface="Helvetica"/>
              <a:cs typeface="Helvetica"/>
              <a:sym typeface="Helvetica"/>
            </a:endParaRPr>
          </a:p>
          <a:p>
            <a:pPr lvl="0" marL="644071" indent="-326571" algn="l">
              <a:lnSpc>
                <a:spcPct val="90000"/>
              </a:lnSpc>
              <a:spcBef>
                <a:spcPts val="1000"/>
              </a:spcBef>
              <a:buSzPct val="171000"/>
              <a:buChar char="•"/>
              <a:defRPr sz="1800"/>
            </a:pPr>
            <a:r>
              <a:rPr sz="2400">
                <a:latin typeface="Helvetica"/>
                <a:ea typeface="Helvetica"/>
                <a:cs typeface="Helvetica"/>
                <a:sym typeface="Helvetica"/>
              </a:rPr>
              <a:t>並列数が約1000を超えると、ハイブリッド並列計算の方が速くなった。</a:t>
            </a:r>
            <a:endParaRPr sz="2400">
              <a:latin typeface="Helvetica"/>
              <a:ea typeface="Helvetica"/>
              <a:cs typeface="Helvetica"/>
              <a:sym typeface="Helvetica"/>
            </a:endParaRPr>
          </a:p>
          <a:p>
            <a:pPr lvl="0" algn="l">
              <a:lnSpc>
                <a:spcPct val="140000"/>
              </a:lnSpc>
              <a:defRPr sz="1800"/>
            </a:pPr>
            <a:r>
              <a:rPr sz="2400">
                <a:latin typeface="Helvetica"/>
                <a:ea typeface="Helvetica"/>
                <a:cs typeface="Helvetica"/>
                <a:sym typeface="Helvetica"/>
              </a:rPr>
              <a:t>　　(10%程度スピードアップ)</a:t>
            </a:r>
            <a:endParaRPr sz="2400">
              <a:latin typeface="Helvetica"/>
              <a:ea typeface="Helvetica"/>
              <a:cs typeface="Helvetica"/>
              <a:sym typeface="Helvetica"/>
            </a:endParaRPr>
          </a:p>
          <a:p>
            <a:pPr lvl="0" marL="657678" indent="-340178" algn="l">
              <a:lnSpc>
                <a:spcPct val="90000"/>
              </a:lnSpc>
              <a:spcBef>
                <a:spcPts val="1000"/>
              </a:spcBef>
              <a:buSzPct val="171000"/>
              <a:buChar char="•"/>
              <a:defRPr sz="1800"/>
            </a:pPr>
            <a:r>
              <a:rPr sz="2400">
                <a:latin typeface="Helvetica"/>
                <a:ea typeface="Helvetica"/>
                <a:cs typeface="Helvetica"/>
                <a:sym typeface="Helvetica"/>
              </a:rPr>
              <a:t>並列化効率の高いスレッド数は、CPUに依存。(Cray XC30では、24スレッドは4,6,12スレッドに比べ、10%程度遅くなる。12スレッドについてはメッシュ数等に依存？)</a:t>
            </a:r>
            <a:endParaRPr sz="2400">
              <a:latin typeface="Helvetica"/>
              <a:ea typeface="Helvetica"/>
              <a:cs typeface="Helvetica"/>
              <a:sym typeface="Helvetica"/>
            </a:endParaRPr>
          </a:p>
          <a:p>
            <a:pPr lvl="0" marL="657678" indent="-340178" algn="l">
              <a:spcBef>
                <a:spcPts val="1000"/>
              </a:spcBef>
              <a:buSzPct val="171000"/>
              <a:buChar char="•"/>
              <a:defRPr sz="1800"/>
            </a:pPr>
            <a:r>
              <a:rPr sz="2400">
                <a:latin typeface="Helvetica"/>
                <a:ea typeface="Helvetica"/>
                <a:cs typeface="Helvetica"/>
                <a:sym typeface="Helvetica"/>
              </a:rPr>
              <a:t>CANS+をopenMPを使用して Cray XC30で計算を実行するときには、cray compilerを強く推奨。(原因が明らかになったら、改訂します。)</a:t>
            </a:r>
            <a:endParaRPr sz="2400">
              <a:latin typeface="Helvetica"/>
              <a:ea typeface="Helvetica"/>
              <a:cs typeface="Helvetica"/>
              <a:sym typeface="Helvetica"/>
            </a:endParaRPr>
          </a:p>
          <a:p>
            <a:pPr lvl="0" marL="657678" indent="-340178" algn="l">
              <a:lnSpc>
                <a:spcPct val="80000"/>
              </a:lnSpc>
              <a:spcBef>
                <a:spcPts val="1000"/>
              </a:spcBef>
              <a:buSzPct val="171000"/>
              <a:buChar char="•"/>
              <a:defRPr sz="1800"/>
            </a:pPr>
            <a:r>
              <a:rPr sz="2400">
                <a:latin typeface="Helvetica"/>
                <a:ea typeface="Helvetica"/>
                <a:cs typeface="Helvetica"/>
                <a:sym typeface="Helvetica"/>
              </a:rPr>
              <a:t>新しいハイブリッド並列版CANS+は既にダウンロード可能。(ダウンロード方法等については以下のウェブページをご覧ください。)</a:t>
            </a:r>
            <a:endParaRPr sz="2400">
              <a:latin typeface="Helvetica"/>
              <a:ea typeface="Helvetica"/>
              <a:cs typeface="Helvetica"/>
              <a:sym typeface="Helvetica"/>
            </a:endParaRPr>
          </a:p>
          <a:p>
            <a:pPr lvl="0" algn="l">
              <a:defRPr sz="1800"/>
            </a:pPr>
            <a:r>
              <a:rPr sz="2400">
                <a:latin typeface="Helvetica"/>
                <a:ea typeface="Helvetica"/>
                <a:cs typeface="Helvetica"/>
                <a:sym typeface="Helvetica"/>
              </a:rPr>
              <a:t>　　</a:t>
            </a:r>
            <a:r>
              <a:rPr sz="2400" u="sng">
                <a:latin typeface="Helvetica"/>
                <a:ea typeface="Helvetica"/>
                <a:cs typeface="Helvetica"/>
                <a:sym typeface="Helvetica"/>
                <a:hlinkClick r:id="rId3" invalidUrl="" action="" tgtFrame="" tooltip="" history="1" highlightClick="0" endSnd="0"/>
              </a:rPr>
              <a:t>http://www.astro.phys.s.chiba-u.ac.jp/cans/doc/</a:t>
            </a:r>
            <a:endParaRPr sz="2400">
              <a:latin typeface="Helvetica"/>
              <a:ea typeface="Helvetica"/>
              <a:cs typeface="Helvetica"/>
              <a:sym typeface="Helvetica"/>
            </a:endParaRPr>
          </a:p>
          <a:p>
            <a:pPr lvl="0" algn="l">
              <a:lnSpc>
                <a:spcPct val="140000"/>
              </a:lnSpc>
              <a:spcBef>
                <a:spcPts val="1000"/>
              </a:spcBef>
              <a:defRPr sz="1800"/>
            </a:pPr>
            <a:endParaRPr sz="2400">
              <a:latin typeface="Helvetica"/>
              <a:ea typeface="Helvetica"/>
              <a:cs typeface="Helvetica"/>
              <a:sym typeface="Helvetica"/>
            </a:endParaRPr>
          </a:p>
          <a:p>
            <a:pPr lvl="0" marL="657678" indent="-340178" algn="l">
              <a:lnSpc>
                <a:spcPct val="140000"/>
              </a:lnSpc>
              <a:spcBef>
                <a:spcPts val="1000"/>
              </a:spcBef>
              <a:buSzPct val="171000"/>
              <a:buChar char="•"/>
              <a:defRPr sz="1800"/>
            </a:pPr>
            <a:r>
              <a:rPr sz="2400">
                <a:latin typeface="Helvetica"/>
                <a:ea typeface="Helvetica"/>
                <a:cs typeface="Helvetica"/>
                <a:sym typeface="Helvetica"/>
              </a:rPr>
              <a:t>今後、さらに高速化させ次第、コードをアップする予定。</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3"/>
        <a:ea typeface="ヒラギノ角ゴ Pro W3"/>
        <a:cs typeface="ヒラギノ角ゴ Pro W3"/>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3"/>
        <a:ea typeface="ヒラギノ角ゴ Pro W3"/>
        <a:cs typeface="ヒラギノ角ゴ Pro W3"/>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